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notesSlides/notesSlide1.xml" ContentType="application/vnd.openxmlformats-officedocument.presentationml.notesSlide+xml"/>
  <Override PartName="/ppt/comments/comment9.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21"/>
  </p:notesMasterIdLst>
  <p:handoutMasterIdLst>
    <p:handoutMasterId r:id="rId122"/>
  </p:handoutMasterIdLst>
  <p:sldIdLst>
    <p:sldId id="256" r:id="rId5"/>
    <p:sldId id="257" r:id="rId6"/>
    <p:sldId id="2548" r:id="rId7"/>
    <p:sldId id="2655" r:id="rId8"/>
    <p:sldId id="2551" r:id="rId9"/>
    <p:sldId id="2552" r:id="rId10"/>
    <p:sldId id="2696" r:id="rId11"/>
    <p:sldId id="2553" r:id="rId12"/>
    <p:sldId id="2625" r:id="rId13"/>
    <p:sldId id="2703" r:id="rId14"/>
    <p:sldId id="2704" r:id="rId15"/>
    <p:sldId id="2705" r:id="rId16"/>
    <p:sldId id="2706" r:id="rId17"/>
    <p:sldId id="2707" r:id="rId18"/>
    <p:sldId id="2708" r:id="rId19"/>
    <p:sldId id="2709" r:id="rId20"/>
    <p:sldId id="2710" r:id="rId21"/>
    <p:sldId id="2711" r:id="rId22"/>
    <p:sldId id="2716" r:id="rId23"/>
    <p:sldId id="2717" r:id="rId24"/>
    <p:sldId id="2763" r:id="rId25"/>
    <p:sldId id="2712" r:id="rId26"/>
    <p:sldId id="2718" r:id="rId27"/>
    <p:sldId id="2713" r:id="rId28"/>
    <p:sldId id="2714" r:id="rId29"/>
    <p:sldId id="2715" r:id="rId30"/>
    <p:sldId id="2719" r:id="rId31"/>
    <p:sldId id="2720" r:id="rId32"/>
    <p:sldId id="2721" r:id="rId33"/>
    <p:sldId id="2722" r:id="rId34"/>
    <p:sldId id="2723" r:id="rId35"/>
    <p:sldId id="2724" r:id="rId36"/>
    <p:sldId id="2725" r:id="rId37"/>
    <p:sldId id="2726" r:id="rId38"/>
    <p:sldId id="2727" r:id="rId39"/>
    <p:sldId id="2728" r:id="rId40"/>
    <p:sldId id="2729" r:id="rId41"/>
    <p:sldId id="2730" r:id="rId42"/>
    <p:sldId id="2627" r:id="rId43"/>
    <p:sldId id="2628" r:id="rId44"/>
    <p:sldId id="2695" r:id="rId45"/>
    <p:sldId id="2629" r:id="rId46"/>
    <p:sldId id="2640" r:id="rId47"/>
    <p:sldId id="2634" r:id="rId48"/>
    <p:sldId id="2635" r:id="rId49"/>
    <p:sldId id="2636" r:id="rId50"/>
    <p:sldId id="2651" r:id="rId51"/>
    <p:sldId id="2652" r:id="rId52"/>
    <p:sldId id="2637" r:id="rId53"/>
    <p:sldId id="2653" r:id="rId54"/>
    <p:sldId id="2638" r:id="rId55"/>
    <p:sldId id="2654" r:id="rId56"/>
    <p:sldId id="2639" r:id="rId57"/>
    <p:sldId id="2765" r:id="rId58"/>
    <p:sldId id="2662" r:id="rId59"/>
    <p:sldId id="2731" r:id="rId60"/>
    <p:sldId id="2663" r:id="rId61"/>
    <p:sldId id="2658" r:id="rId62"/>
    <p:sldId id="2656" r:id="rId63"/>
    <p:sldId id="2643" r:id="rId64"/>
    <p:sldId id="2659" r:id="rId65"/>
    <p:sldId id="2644" r:id="rId66"/>
    <p:sldId id="2645" r:id="rId67"/>
    <p:sldId id="2661" r:id="rId68"/>
    <p:sldId id="2669" r:id="rId69"/>
    <p:sldId id="2671" r:id="rId70"/>
    <p:sldId id="2647" r:id="rId71"/>
    <p:sldId id="2649" r:id="rId72"/>
    <p:sldId id="2650" r:id="rId73"/>
    <p:sldId id="2673" r:id="rId74"/>
    <p:sldId id="2677" r:id="rId75"/>
    <p:sldId id="2678" r:id="rId76"/>
    <p:sldId id="2679" r:id="rId77"/>
    <p:sldId id="2680" r:id="rId78"/>
    <p:sldId id="2681" r:id="rId79"/>
    <p:sldId id="2682" r:id="rId80"/>
    <p:sldId id="2683" r:id="rId81"/>
    <p:sldId id="2674" r:id="rId82"/>
    <p:sldId id="2675" r:id="rId83"/>
    <p:sldId id="2686" r:id="rId84"/>
    <p:sldId id="2687" r:id="rId85"/>
    <p:sldId id="2676" r:id="rId86"/>
    <p:sldId id="2684" r:id="rId87"/>
    <p:sldId id="2688" r:id="rId88"/>
    <p:sldId id="2689" r:id="rId89"/>
    <p:sldId id="2691" r:id="rId90"/>
    <p:sldId id="2690" r:id="rId91"/>
    <p:sldId id="2692" r:id="rId92"/>
    <p:sldId id="2697" r:id="rId93"/>
    <p:sldId id="2698" r:id="rId94"/>
    <p:sldId id="2764" r:id="rId95"/>
    <p:sldId id="2699" r:id="rId96"/>
    <p:sldId id="2700" r:id="rId97"/>
    <p:sldId id="2701" r:id="rId98"/>
    <p:sldId id="2702" r:id="rId99"/>
    <p:sldId id="2732" r:id="rId100"/>
    <p:sldId id="2733" r:id="rId101"/>
    <p:sldId id="2734" r:id="rId102"/>
    <p:sldId id="2762" r:id="rId103"/>
    <p:sldId id="2736" r:id="rId104"/>
    <p:sldId id="2737" r:id="rId105"/>
    <p:sldId id="2738" r:id="rId106"/>
    <p:sldId id="2739" r:id="rId107"/>
    <p:sldId id="2740" r:id="rId108"/>
    <p:sldId id="2745" r:id="rId109"/>
    <p:sldId id="2741" r:id="rId110"/>
    <p:sldId id="2742" r:id="rId111"/>
    <p:sldId id="2743" r:id="rId112"/>
    <p:sldId id="2746" r:id="rId113"/>
    <p:sldId id="2744" r:id="rId114"/>
    <p:sldId id="2758" r:id="rId115"/>
    <p:sldId id="2759" r:id="rId116"/>
    <p:sldId id="2760" r:id="rId117"/>
    <p:sldId id="2761" r:id="rId118"/>
    <p:sldId id="2693" r:id="rId119"/>
    <p:sldId id="2694" r:id="rId120"/>
  </p:sldIdLst>
  <p:sldSz cx="12192000" cy="6858000"/>
  <p:notesSz cx="6858000" cy="9144000"/>
  <p:custDataLst>
    <p:tags r:id="rId1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s, Janet" initials="DJ" lastIdx="1" clrIdx="0">
    <p:extLst>
      <p:ext uri="{19B8F6BF-5375-455C-9EA6-DF929625EA0E}">
        <p15:presenceInfo xmlns:p15="http://schemas.microsoft.com/office/powerpoint/2012/main" userId="S::Janet.Q.Davis@Illinois.gov::473b4919-348b-4dc0-b77d-11bde6c3e7a9" providerId="AD"/>
      </p:ext>
    </p:extLst>
  </p:cmAuthor>
  <p:cmAuthor id="2" name="Dhom, Lora" initials="DL" lastIdx="10" clrIdx="1">
    <p:extLst>
      <p:ext uri="{19B8F6BF-5375-455C-9EA6-DF929625EA0E}">
        <p15:presenceInfo xmlns:p15="http://schemas.microsoft.com/office/powerpoint/2012/main" userId="S::Lora.Dhom@Illinois.gov::007d715e-c0f7-4344-9798-5e7e60512a8b" providerId="AD"/>
      </p:ext>
    </p:extLst>
  </p:cmAuthor>
  <p:cmAuthor id="3" name="Potts, James" initials="PJ" lastIdx="11" clrIdx="2">
    <p:extLst>
      <p:ext uri="{19B8F6BF-5375-455C-9EA6-DF929625EA0E}">
        <p15:presenceInfo xmlns:p15="http://schemas.microsoft.com/office/powerpoint/2012/main" userId="S::James.Potts@Illinois.gov::de36627d-c150-42c3-bc2c-d643c58603fc" providerId="AD"/>
      </p:ext>
    </p:extLst>
  </p:cmAuthor>
  <p:cmAuthor id="4" name="Jill Meseke" initials="JM" lastIdx="11" clrIdx="3">
    <p:extLst>
      <p:ext uri="{19B8F6BF-5375-455C-9EA6-DF929625EA0E}">
        <p15:presenceInfo xmlns:p15="http://schemas.microsoft.com/office/powerpoint/2012/main" userId="e056f953643cebb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169"/>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16" autoAdjust="0"/>
    <p:restoredTop sz="81497" autoAdjust="0"/>
  </p:normalViewPr>
  <p:slideViewPr>
    <p:cSldViewPr snapToGrid="0" snapToObjects="1">
      <p:cViewPr varScale="1">
        <p:scale>
          <a:sx n="99" d="100"/>
          <a:sy n="99" d="100"/>
        </p:scale>
        <p:origin x="1912" y="16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6" d="100"/>
          <a:sy n="66" d="100"/>
        </p:scale>
        <p:origin x="3062" y="6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tags" Target="tags/tag1.xml"/><Relationship Id="rId128"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commentAuthors" Target="commentAuthor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notesMaster" Target="notesMasters/notesMaster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23-09-26T13:51:25.074" idx="1">
    <p:pos x="10" y="10"/>
    <p:text>We should indicate somewhere that our guidance is for both QUEST DWG projects -- last year's and the 2023 QUEST grant.</p:text>
    <p:extLst>
      <p:ext uri="{C676402C-5697-4E1C-873F-D02D1690AC5C}">
        <p15:threadingInfo xmlns:p15="http://schemas.microsoft.com/office/powerpoint/2012/main" timeZoneBias="300"/>
      </p:ext>
    </p:extLst>
  </p:cm>
  <p:cm authorId="3" dt="2023-09-27T16:05:18.496" idx="8">
    <p:pos x="10" y="106"/>
    <p:text>I can explain that.</p:text>
    <p:extLst>
      <p:ext uri="{C676402C-5697-4E1C-873F-D02D1690AC5C}">
        <p15:threadingInfo xmlns:p15="http://schemas.microsoft.com/office/powerpoint/2012/main" timeZoneBias="300">
          <p15:parentCm authorId="4"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4" dt="2023-09-26T13:54:12.931" idx="2">
    <p:pos x="10" y="10"/>
    <p:text>Maybe a mention about the underserved/historically marginalized requirement for all QUEST participants (a requirement for last year's and this year's QUEST grants).</p:text>
    <p:extLst>
      <p:ext uri="{C676402C-5697-4E1C-873F-D02D1690AC5C}">
        <p15:threadingInfo xmlns:p15="http://schemas.microsoft.com/office/powerpoint/2012/main" timeZoneBias="300"/>
      </p:ext>
    </p:extLst>
  </p:cm>
  <p:cm authorId="3" dt="2023-09-28T08:51:22.813" idx="10">
    <p:pos x="10" y="106"/>
    <p:text>WILL DO</p:text>
    <p:extLst>
      <p:ext uri="{C676402C-5697-4E1C-873F-D02D1690AC5C}">
        <p15:threadingInfo xmlns:p15="http://schemas.microsoft.com/office/powerpoint/2012/main" timeZoneBias="300">
          <p15:parentCm authorId="4" idx="2"/>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4" dt="2023-09-26T13:55:06.765" idx="3">
    <p:pos x="10" y="10"/>
    <p:text>Screens 8 and 9: should use the finalized Disaster DWG alternative eligibility criteria document dated 2/1/22.</p:text>
    <p:extLst>
      <p:ext uri="{C676402C-5697-4E1C-873F-D02D1690AC5C}">
        <p15:threadingInfo xmlns:p15="http://schemas.microsoft.com/office/powerpoint/2012/main" timeZoneBias="300"/>
      </p:ext>
    </p:extLst>
  </p:cm>
  <p:cm authorId="3" dt="2023-09-27T16:10:16.795" idx="9">
    <p:pos x="10" y="106"/>
    <p:text>Updated</p:text>
    <p:extLst>
      <p:ext uri="{C676402C-5697-4E1C-873F-D02D1690AC5C}">
        <p15:threadingInfo xmlns:p15="http://schemas.microsoft.com/office/powerpoint/2012/main" timeZoneBias="300">
          <p15:parentCm authorId="4" idx="3"/>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4" dt="2023-09-26T13:56:02.024" idx="4">
    <p:pos x="10" y="10"/>
    <p:text>Some LWIAs STILL do NOT select just one question to answer YES, so maybe emphasize that statement.</p:text>
    <p:extLst>
      <p:ext uri="{C676402C-5697-4E1C-873F-D02D1690AC5C}">
        <p15:threadingInfo xmlns:p15="http://schemas.microsoft.com/office/powerpoint/2012/main" timeZoneBias="300"/>
      </p:ext>
    </p:extLst>
  </p:cm>
  <p:cm authorId="4" dt="2023-09-26T13:57:58.883" idx="5">
    <p:pos x="10" y="106"/>
    <p:text>AND, stressing that if they make someone eligible as a DW, DO NOT also make the client eligible under the alternative criteria (like LWIA 3 has done).</p:text>
    <p:extLst>
      <p:ext uri="{C676402C-5697-4E1C-873F-D02D1690AC5C}">
        <p15:threadingInfo xmlns:p15="http://schemas.microsoft.com/office/powerpoint/2012/main" timeZoneBias="300">
          <p15:parentCm authorId="4" idx="4"/>
        </p15:threadingInfo>
      </p:ext>
    </p:extLst>
  </p:cm>
  <p:cm authorId="3" dt="2023-09-27T15:54:50.231" idx="3">
    <p:pos x="10" y="202"/>
    <p:text>I have added some additional information about selecting only one choice also later in the presentation to hopefully reiterate this slide.</p:text>
    <p:extLst>
      <p:ext uri="{C676402C-5697-4E1C-873F-D02D1690AC5C}">
        <p15:threadingInfo xmlns:p15="http://schemas.microsoft.com/office/powerpoint/2012/main" timeZoneBias="300">
          <p15:parentCm authorId="4" idx="4"/>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4" dt="2023-09-26T13:58:52.781" idx="6">
    <p:pos x="10" y="10"/>
    <p:text>The barriers has been updated as shown in the new alternative criteria document:    Displaced homemakers; low-income individuals; Indian, Alaska Native, and Native Hawaiian individuals; individuals with a disability; older individuals (age 55 or over); justice-involved individuals; homeless individuals; individuals who are in or have aged out of the foster care system; individuals who are English language learners, have low levels of literacy, or face substantial cultural barriers; eligible migrant and seasonal farmworkers; individuals within 2 years of exhausting TANF lifetime eligibility; single parents (including single pregnant women); long-term unemployed individuals (at least 27 consecutive weeks per BLS definition); individuals who reside in a Qualified Census Tract (QCT) or a Disproportionately Impacted Area (DIA); and individuals who are basic skills deficient.</p:text>
    <p:extLst>
      <p:ext uri="{C676402C-5697-4E1C-873F-D02D1690AC5C}">
        <p15:threadingInfo xmlns:p15="http://schemas.microsoft.com/office/powerpoint/2012/main" timeZoneBias="300"/>
      </p:ext>
    </p:extLst>
  </p:cm>
  <p:cm authorId="3" dt="2023-09-27T15:55:10.668" idx="4">
    <p:pos x="10" y="106"/>
    <p:text>Updated</p:text>
    <p:extLst>
      <p:ext uri="{C676402C-5697-4E1C-873F-D02D1690AC5C}">
        <p15:threadingInfo xmlns:p15="http://schemas.microsoft.com/office/powerpoint/2012/main" timeZoneBias="300">
          <p15:parentCm authorId="4" idx="6"/>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4" dt="2023-09-26T14:00:22.694" idx="7">
    <p:pos x="10" y="10"/>
    <p:text>Underemployed definition has been updated, adding the healthcare statement:   An individual who is working part-time but desires full-time employment; who is working in employment not commensurate with the individual's demonstrated level of educational and/or skill achievement; who is employed and meets the definition of a low-income individual as defined in WIOA Sec. 3(36); who is employed but their current earnings are not sufficient compared to their previous job’s earnings from their previous employment; or who is employed in a job lacking employer-provided health care benefits.</p:text>
    <p:extLst>
      <p:ext uri="{C676402C-5697-4E1C-873F-D02D1690AC5C}">
        <p15:threadingInfo xmlns:p15="http://schemas.microsoft.com/office/powerpoint/2012/main" timeZoneBias="300"/>
      </p:ext>
    </p:extLst>
  </p:cm>
  <p:cm authorId="3" dt="2023-09-27T15:55:23.600" idx="5">
    <p:pos x="10" y="106"/>
    <p:text>Updated</p:text>
    <p:extLst>
      <p:ext uri="{C676402C-5697-4E1C-873F-D02D1690AC5C}">
        <p15:threadingInfo xmlns:p15="http://schemas.microsoft.com/office/powerpoint/2012/main" timeZoneBias="300">
          <p15:parentCm authorId="4" idx="7"/>
        </p15:threadingInfo>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4" dt="2023-09-26T14:01:34.943" idx="8">
    <p:pos x="10" y="10"/>
    <p:text>Updated example statement:  	Examples of layoffs resulting from the  COVID-19 disaster/emergency include, but are not limited to, individuals who: contracted or were exposed to COVID and stayed home to quarantine/isolate or to care for a COVID-impacted individual or a child schooling at home; were in an at-risk health category; lacked access to adequate daycare; no longer felt safe in their job/career, in their work environment, or during their work commute due to COVID; experienced a change in work hours or shifts due to reduced schedule of business operations; were impacted by compliance with Federal/State/local COVID requirements (e.g., required vaccinations, quarantine/isolation, testing, masking, etc.).</p:text>
    <p:extLst>
      <p:ext uri="{C676402C-5697-4E1C-873F-D02D1690AC5C}">
        <p15:threadingInfo xmlns:p15="http://schemas.microsoft.com/office/powerpoint/2012/main" timeZoneBias="300"/>
      </p:ext>
    </p:extLst>
  </p:cm>
  <p:cm authorId="3" dt="2023-09-28T08:59:59.174" idx="11">
    <p:pos x="10" y="106"/>
    <p:text>Updated used on slide. JP</p:text>
    <p:extLst>
      <p:ext uri="{C676402C-5697-4E1C-873F-D02D1690AC5C}">
        <p15:threadingInfo xmlns:p15="http://schemas.microsoft.com/office/powerpoint/2012/main" timeZoneBias="300">
          <p15:parentCm authorId="4" idx="8"/>
        </p15:threadingInfo>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4" dt="2023-09-26T14:03:44.187" idx="9">
    <p:pos x="10" y="10"/>
    <p:text>The first statement could be changed to past-tense; that it became effective 10/1/22.</p:text>
    <p:extLst>
      <p:ext uri="{C676402C-5697-4E1C-873F-D02D1690AC5C}">
        <p15:threadingInfo xmlns:p15="http://schemas.microsoft.com/office/powerpoint/2012/main" timeZoneBias="300"/>
      </p:ext>
    </p:extLst>
  </p:cm>
  <p:cm authorId="4" dt="2023-09-26T14:04:59.695" idx="10">
    <p:pos x="10" y="106"/>
    <p:text>Because this grant doesn't start until 10/1/23 maybe the second statement should be removed or updated. ?</p:text>
    <p:extLst>
      <p:ext uri="{C676402C-5697-4E1C-873F-D02D1690AC5C}">
        <p15:threadingInfo xmlns:p15="http://schemas.microsoft.com/office/powerpoint/2012/main" timeZoneBias="300">
          <p15:parentCm authorId="4" idx="9"/>
        </p15:threadingInfo>
      </p:ext>
    </p:extLst>
  </p:cm>
  <p:cm authorId="3" dt="2023-09-27T16:03:46.634" idx="7">
    <p:pos x="10" y="202"/>
    <p:text>Internal logic in IWDS has those alternative eligiblity for clients that have a contact date on or after 10/1/2022.  It should stay as written.</p:text>
    <p:extLst>
      <p:ext uri="{C676402C-5697-4E1C-873F-D02D1690AC5C}">
        <p15:threadingInfo xmlns:p15="http://schemas.microsoft.com/office/powerpoint/2012/main" timeZoneBias="300">
          <p15:parentCm authorId="4" idx="9"/>
        </p15:threadingInfo>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4" dt="2023-09-26T14:07:41.314" idx="11">
    <p:pos x="10" y="10"/>
    <p:text>Does this need to be changed to 2023 (10/1/23)?</p:text>
    <p:extLst>
      <p:ext uri="{C676402C-5697-4E1C-873F-D02D1690AC5C}">
        <p15:threadingInfo xmlns:p15="http://schemas.microsoft.com/office/powerpoint/2012/main" timeZoneBias="300"/>
      </p:ext>
    </p:extLst>
  </p:cm>
  <p:cm authorId="3" dt="2023-09-27T15:37:48.239" idx="2">
    <p:pos x="10" y="106"/>
    <p:text>No, the internal logic in IWDS was established in 2022, in order for the alternative eligiiblity questions and logic to appear, the contact date just has to be on or after  10/1/22.</p:text>
    <p:extLst>
      <p:ext uri="{C676402C-5697-4E1C-873F-D02D1690AC5C}">
        <p15:threadingInfo xmlns:p15="http://schemas.microsoft.com/office/powerpoint/2012/main" timeZoneBias="300">
          <p15:parentCm authorId="4" idx="11"/>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78BD98-113B-40B2-9EEE-27C45384532A}" type="datetimeFigureOut">
              <a:rPr lang="en-US" smtClean="0"/>
              <a:t>9/28/23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324805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01276-B6E8-4BA7-9F84-8C30918636BD}" type="datetimeFigureOut">
              <a:rPr lang="en-US" smtClean="0"/>
              <a:t>9/28/23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A98304-43BE-4323-8023-AD849F0E68F2}" type="slidenum">
              <a:rPr lang="en-US" smtClean="0"/>
              <a:t>‹#›</a:t>
            </a:fld>
            <a:endParaRPr lang="en-US" dirty="0"/>
          </a:p>
        </p:txBody>
      </p:sp>
    </p:spTree>
    <p:extLst>
      <p:ext uri="{BB962C8B-B14F-4D97-AF65-F5344CB8AC3E}">
        <p14:creationId xmlns:p14="http://schemas.microsoft.com/office/powerpoint/2010/main" val="1157884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98304-43BE-4323-8023-AD849F0E68F2}" type="slidenum">
              <a:rPr lang="en-US" smtClean="0"/>
              <a:t>71</a:t>
            </a:fld>
            <a:endParaRPr lang="en-US" dirty="0"/>
          </a:p>
        </p:txBody>
      </p:sp>
    </p:spTree>
    <p:extLst>
      <p:ext uri="{BB962C8B-B14F-4D97-AF65-F5344CB8AC3E}">
        <p14:creationId xmlns:p14="http://schemas.microsoft.com/office/powerpoint/2010/main" val="140688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98304-43BE-4323-8023-AD849F0E68F2}" type="slidenum">
              <a:rPr lang="en-US" smtClean="0"/>
              <a:t>101</a:t>
            </a:fld>
            <a:endParaRPr lang="en-US" dirty="0"/>
          </a:p>
        </p:txBody>
      </p:sp>
    </p:spTree>
    <p:extLst>
      <p:ext uri="{BB962C8B-B14F-4D97-AF65-F5344CB8AC3E}">
        <p14:creationId xmlns:p14="http://schemas.microsoft.com/office/powerpoint/2010/main" val="1272331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98304-43BE-4323-8023-AD849F0E68F2}" type="slidenum">
              <a:rPr lang="en-US" smtClean="0"/>
              <a:t>102</a:t>
            </a:fld>
            <a:endParaRPr lang="en-US" dirty="0"/>
          </a:p>
        </p:txBody>
      </p:sp>
    </p:spTree>
    <p:extLst>
      <p:ext uri="{BB962C8B-B14F-4D97-AF65-F5344CB8AC3E}">
        <p14:creationId xmlns:p14="http://schemas.microsoft.com/office/powerpoint/2010/main" val="39577242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ctrTitle"/>
          </p:nvPr>
        </p:nvSpPr>
        <p:spPr>
          <a:xfrm>
            <a:off x="6516546" y="844570"/>
            <a:ext cx="5208608" cy="2387600"/>
          </a:xfrm>
        </p:spPr>
        <p:txBody>
          <a:bodyPr anchor="b"/>
          <a:lstStyle>
            <a:lvl1pPr algn="l">
              <a:defRPr sz="6000" b="1">
                <a:solidFill>
                  <a:srgbClr val="172169"/>
                </a:solidFill>
              </a:defRPr>
            </a:lvl1pPr>
          </a:lstStyle>
          <a:p>
            <a:r>
              <a:rPr lang="en-US" dirty="0"/>
              <a:t>Click to edit Master title</a:t>
            </a:r>
          </a:p>
        </p:txBody>
      </p:sp>
      <p:sp>
        <p:nvSpPr>
          <p:cNvPr id="3" name="Subtitle 2"/>
          <p:cNvSpPr>
            <a:spLocks noGrp="1"/>
          </p:cNvSpPr>
          <p:nvPr>
            <p:ph type="subTitle" idx="1" hasCustomPrompt="1"/>
          </p:nvPr>
        </p:nvSpPr>
        <p:spPr>
          <a:xfrm>
            <a:off x="6516546" y="3833532"/>
            <a:ext cx="5208608" cy="750043"/>
          </a:xfrm>
        </p:spPr>
        <p:txBody>
          <a:bodyPr/>
          <a:lstStyle>
            <a:lvl1pPr marL="0" indent="0" algn="l">
              <a:buNone/>
              <a:defRPr sz="240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October 28, 2020</a:t>
            </a:r>
          </a:p>
        </p:txBody>
      </p:sp>
      <p:sp>
        <p:nvSpPr>
          <p:cNvPr id="6" name="Slide Number Placeholder 5"/>
          <p:cNvSpPr>
            <a:spLocks noGrp="1"/>
          </p:cNvSpPr>
          <p:nvPr>
            <p:ph type="sldNum" sz="quarter" idx="12"/>
          </p:nvPr>
        </p:nvSpPr>
        <p:spPr>
          <a:xfrm>
            <a:off x="10984374" y="6263750"/>
            <a:ext cx="728241" cy="365125"/>
          </a:xfrm>
        </p:spPr>
        <p:txBody>
          <a:bodyPr/>
          <a:lstStyle>
            <a:lvl1pPr>
              <a:defRPr>
                <a:solidFill>
                  <a:schemeClr val="bg1"/>
                </a:solidFill>
              </a:defRPr>
            </a:lvl1pPr>
          </a:lstStyle>
          <a:p>
            <a:fld id="{4C252FB9-B173-B746-BC64-1AB9D36BCBA0}" type="slidenum">
              <a:rPr lang="en-US" smtClean="0"/>
              <a:pPr/>
              <a:t>‹#›</a:t>
            </a:fld>
            <a:endParaRPr lang="en-US" dirty="0"/>
          </a:p>
        </p:txBody>
      </p:sp>
      <p:pic>
        <p:nvPicPr>
          <p:cNvPr id="9" name="Picture 8">
            <a:extLst>
              <a:ext uri="{FF2B5EF4-FFF2-40B4-BE49-F238E27FC236}">
                <a16:creationId xmlns:a16="http://schemas.microsoft.com/office/drawing/2014/main" id="{B3E117D9-45D2-484B-98A4-9F15548C1DDA}"/>
              </a:ext>
            </a:extLst>
          </p:cNvPr>
          <p:cNvPicPr>
            <a:picLocks noChangeAspect="1"/>
          </p:cNvPicPr>
          <p:nvPr userDrawn="1"/>
        </p:nvPicPr>
        <p:blipFill>
          <a:blip r:embed="rId3"/>
          <a:stretch>
            <a:fillRect/>
          </a:stretch>
        </p:blipFill>
        <p:spPr>
          <a:xfrm>
            <a:off x="703096" y="908697"/>
            <a:ext cx="5105149" cy="2199141"/>
          </a:xfrm>
          <a:prstGeom prst="rect">
            <a:avLst/>
          </a:prstGeom>
        </p:spPr>
      </p:pic>
    </p:spTree>
    <p:extLst>
      <p:ext uri="{BB962C8B-B14F-4D97-AF65-F5344CB8AC3E}">
        <p14:creationId xmlns:p14="http://schemas.microsoft.com/office/powerpoint/2010/main" val="136190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3" name="Content Placeholder 2"/>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r>
              <a:rPr lang="en-US" dirty="0"/>
              <a:t>September 28th, 2023</a:t>
            </a:r>
          </a:p>
        </p:txBody>
      </p:sp>
      <p:pic>
        <p:nvPicPr>
          <p:cNvPr id="11" name="Picture 10" descr="A picture containing drawing&#10;&#10;Description automatically generated">
            <a:extLst>
              <a:ext uri="{FF2B5EF4-FFF2-40B4-BE49-F238E27FC236}">
                <a16:creationId xmlns:a16="http://schemas.microsoft.com/office/drawing/2014/main" id="{975FEF5C-1246-445B-8446-D90C1E390B30}"/>
              </a:ext>
            </a:extLst>
          </p:cNvPr>
          <p:cNvPicPr>
            <a:picLocks noChangeAspect="1"/>
          </p:cNvPicPr>
          <p:nvPr userDrawn="1"/>
        </p:nvPicPr>
        <p:blipFill>
          <a:blip r:embed="rId3"/>
          <a:stretch>
            <a:fillRect/>
          </a:stretch>
        </p:blipFill>
        <p:spPr>
          <a:xfrm>
            <a:off x="409433" y="548412"/>
            <a:ext cx="2211956" cy="952842"/>
          </a:xfrm>
          <a:prstGeom prst="rect">
            <a:avLst/>
          </a:prstGeom>
        </p:spPr>
      </p:pic>
    </p:spTree>
    <p:extLst>
      <p:ext uri="{BB962C8B-B14F-4D97-AF65-F5344CB8AC3E}">
        <p14:creationId xmlns:p14="http://schemas.microsoft.com/office/powerpoint/2010/main" val="170793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Title 1"/>
          <p:cNvSpPr txBox="1">
            <a:spLocks/>
          </p:cNvSpPr>
          <p:nvPr userDrawn="1"/>
        </p:nvSpPr>
        <p:spPr>
          <a:xfrm>
            <a:off x="32110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r>
              <a:rPr lang="en-US" dirty="0"/>
              <a:t>Click to edit Master title style</a:t>
            </a:r>
          </a:p>
        </p:txBody>
      </p:sp>
      <p:sp>
        <p:nvSpPr>
          <p:cNvPr id="12"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September 28th, 2023</a:t>
            </a:r>
          </a:p>
        </p:txBody>
      </p:sp>
      <p:sp>
        <p:nvSpPr>
          <p:cNvPr id="2" name="Title 1"/>
          <p:cNvSpPr>
            <a:spLocks noGrp="1"/>
          </p:cNvSpPr>
          <p:nvPr>
            <p:ph type="title" hasCustomPrompt="1"/>
          </p:nvPr>
        </p:nvSpPr>
        <p:spPr>
          <a:xfrm>
            <a:off x="831850" y="1709738"/>
            <a:ext cx="10515600" cy="2852737"/>
          </a:xfrm>
        </p:spPr>
        <p:txBody>
          <a:bodyPr anchor="b"/>
          <a:lstStyle>
            <a:lvl1pPr>
              <a:defRPr sz="6000">
                <a:solidFill>
                  <a:srgbClr val="172169"/>
                </a:solidFill>
              </a:defRPr>
            </a:lvl1pPr>
          </a:lstStyle>
          <a:p>
            <a:r>
              <a:rPr lang="en-US" dirty="0"/>
              <a:t>Click to edit sub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4C252FB9-B173-B746-BC64-1AB9D36BCBA0}" type="slidenum">
              <a:rPr lang="en-US" smtClean="0"/>
              <a:t>‹#›</a:t>
            </a:fld>
            <a:endParaRPr lang="en-US" dirty="0"/>
          </a:p>
        </p:txBody>
      </p:sp>
      <p:pic>
        <p:nvPicPr>
          <p:cNvPr id="7" name="Picture 6" descr="A picture containing drawing&#10;&#10;Description automatically generated">
            <a:extLst>
              <a:ext uri="{FF2B5EF4-FFF2-40B4-BE49-F238E27FC236}">
                <a16:creationId xmlns:a16="http://schemas.microsoft.com/office/drawing/2014/main" id="{A8FBC906-53F4-4FDA-9CAD-42CF99954B64}"/>
              </a:ext>
            </a:extLst>
          </p:cNvPr>
          <p:cNvPicPr>
            <a:picLocks noChangeAspect="1"/>
          </p:cNvPicPr>
          <p:nvPr userDrawn="1"/>
        </p:nvPicPr>
        <p:blipFill>
          <a:blip r:embed="rId2"/>
          <a:stretch>
            <a:fillRect/>
          </a:stretch>
        </p:blipFill>
        <p:spPr>
          <a:xfrm>
            <a:off x="486770" y="387751"/>
            <a:ext cx="2338316" cy="1007275"/>
          </a:xfrm>
          <a:prstGeom prst="rect">
            <a:avLst/>
          </a:prstGeom>
        </p:spPr>
      </p:pic>
    </p:spTree>
    <p:extLst>
      <p:ext uri="{BB962C8B-B14F-4D97-AF65-F5344CB8AC3E}">
        <p14:creationId xmlns:p14="http://schemas.microsoft.com/office/powerpoint/2010/main" val="203148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3"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September 28th, 2023</a:t>
            </a:r>
          </a:p>
        </p:txBody>
      </p:sp>
      <p:sp>
        <p:nvSpPr>
          <p:cNvPr id="3" name="Content Placeholder 2"/>
          <p:cNvSpPr>
            <a:spLocks noGrp="1"/>
          </p:cNvSpPr>
          <p:nvPr>
            <p:ph sz="half" idx="1"/>
          </p:nvPr>
        </p:nvSpPr>
        <p:spPr>
          <a:xfrm>
            <a:off x="838200" y="2157699"/>
            <a:ext cx="5181600" cy="4019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4C252FB9-B173-B746-BC64-1AB9D36BCBA0}" type="slidenum">
              <a:rPr lang="en-US" smtClean="0"/>
              <a:t>‹#›</a:t>
            </a:fld>
            <a:endParaRPr lang="en-US" dirty="0"/>
          </a:p>
        </p:txBody>
      </p:sp>
      <p:pic>
        <p:nvPicPr>
          <p:cNvPr id="5" name="Picture 4" descr="A picture containing drawing&#10;&#10;Description automatically generated">
            <a:extLst>
              <a:ext uri="{FF2B5EF4-FFF2-40B4-BE49-F238E27FC236}">
                <a16:creationId xmlns:a16="http://schemas.microsoft.com/office/drawing/2014/main" id="{999BE410-A721-4B10-ADB9-3634933A2E55}"/>
              </a:ext>
            </a:extLst>
          </p:cNvPr>
          <p:cNvPicPr>
            <a:picLocks noChangeAspect="1"/>
          </p:cNvPicPr>
          <p:nvPr userDrawn="1"/>
        </p:nvPicPr>
        <p:blipFill>
          <a:blip r:embed="rId3"/>
          <a:stretch>
            <a:fillRect/>
          </a:stretch>
        </p:blipFill>
        <p:spPr>
          <a:xfrm>
            <a:off x="404502" y="395590"/>
            <a:ext cx="2301922" cy="991597"/>
          </a:xfrm>
          <a:prstGeom prst="rect">
            <a:avLst/>
          </a:prstGeom>
        </p:spPr>
      </p:pic>
    </p:spTree>
    <p:extLst>
      <p:ext uri="{BB962C8B-B14F-4D97-AF65-F5344CB8AC3E}">
        <p14:creationId xmlns:p14="http://schemas.microsoft.com/office/powerpoint/2010/main" val="40174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4"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5"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September 28th, 2023</a:t>
            </a:r>
          </a:p>
        </p:txBody>
      </p:sp>
      <p:sp>
        <p:nvSpPr>
          <p:cNvPr id="3" name="Text Placeholder 2"/>
          <p:cNvSpPr>
            <a:spLocks noGrp="1"/>
          </p:cNvSpPr>
          <p:nvPr>
            <p:ph type="body" idx="1"/>
          </p:nvPr>
        </p:nvSpPr>
        <p:spPr>
          <a:xfrm>
            <a:off x="839788" y="20052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829169"/>
            <a:ext cx="5157787"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0052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29169"/>
            <a:ext cx="5183188"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4C252FB9-B173-B746-BC64-1AB9D36BCBA0}" type="slidenum">
              <a:rPr lang="en-US" smtClean="0"/>
              <a:t>‹#›</a:t>
            </a:fld>
            <a:endParaRPr lang="en-US" dirty="0"/>
          </a:p>
        </p:txBody>
      </p:sp>
      <p:pic>
        <p:nvPicPr>
          <p:cNvPr id="16" name="Picture 15" descr="A picture containing drawing&#10;&#10;Description automatically generated">
            <a:extLst>
              <a:ext uri="{FF2B5EF4-FFF2-40B4-BE49-F238E27FC236}">
                <a16:creationId xmlns:a16="http://schemas.microsoft.com/office/drawing/2014/main" id="{F821D822-F469-2B47-9076-86C5329600D5}"/>
              </a:ext>
            </a:extLst>
          </p:cNvPr>
          <p:cNvPicPr>
            <a:picLocks noChangeAspect="1"/>
          </p:cNvPicPr>
          <p:nvPr userDrawn="1"/>
        </p:nvPicPr>
        <p:blipFill>
          <a:blip r:embed="rId3"/>
          <a:stretch>
            <a:fillRect/>
          </a:stretch>
        </p:blipFill>
        <p:spPr>
          <a:xfrm>
            <a:off x="404502" y="395590"/>
            <a:ext cx="2301922" cy="991597"/>
          </a:xfrm>
          <a:prstGeom prst="rect">
            <a:avLst/>
          </a:prstGeom>
        </p:spPr>
      </p:pic>
    </p:spTree>
    <p:extLst>
      <p:ext uri="{BB962C8B-B14F-4D97-AF65-F5344CB8AC3E}">
        <p14:creationId xmlns:p14="http://schemas.microsoft.com/office/powerpoint/2010/main" val="37808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0"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1"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September 28th, 2023</a:t>
            </a:r>
          </a:p>
        </p:txBody>
      </p:sp>
      <p:sp>
        <p:nvSpPr>
          <p:cNvPr id="5" name="Slide Number Placeholder 4"/>
          <p:cNvSpPr>
            <a:spLocks noGrp="1"/>
          </p:cNvSpPr>
          <p:nvPr>
            <p:ph type="sldNum" sz="quarter" idx="12"/>
          </p:nvPr>
        </p:nvSpPr>
        <p:spPr/>
        <p:txBody>
          <a:bodyPr/>
          <a:lstStyle/>
          <a:p>
            <a:fld id="{4C252FB9-B173-B746-BC64-1AB9D36BCBA0}" type="slidenum">
              <a:rPr lang="en-US" smtClean="0"/>
              <a:t>‹#›</a:t>
            </a:fld>
            <a:endParaRPr lang="en-US" dirty="0"/>
          </a:p>
        </p:txBody>
      </p:sp>
      <p:pic>
        <p:nvPicPr>
          <p:cNvPr id="3" name="Picture 2" descr="A picture containing drawing&#10;&#10;Description automatically generated">
            <a:extLst>
              <a:ext uri="{FF2B5EF4-FFF2-40B4-BE49-F238E27FC236}">
                <a16:creationId xmlns:a16="http://schemas.microsoft.com/office/drawing/2014/main" id="{5690C901-67A5-4712-8667-9B7958F3063F}"/>
              </a:ext>
            </a:extLst>
          </p:cNvPr>
          <p:cNvPicPr>
            <a:picLocks noChangeAspect="1"/>
          </p:cNvPicPr>
          <p:nvPr userDrawn="1"/>
        </p:nvPicPr>
        <p:blipFill>
          <a:blip r:embed="rId3"/>
          <a:stretch>
            <a:fillRect/>
          </a:stretch>
        </p:blipFill>
        <p:spPr>
          <a:xfrm>
            <a:off x="540411" y="582722"/>
            <a:ext cx="2176427" cy="937538"/>
          </a:xfrm>
          <a:prstGeom prst="rect">
            <a:avLst/>
          </a:prstGeom>
        </p:spPr>
      </p:pic>
    </p:spTree>
    <p:extLst>
      <p:ext uri="{BB962C8B-B14F-4D97-AF65-F5344CB8AC3E}">
        <p14:creationId xmlns:p14="http://schemas.microsoft.com/office/powerpoint/2010/main" val="13306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September 28th, 2023</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52FB9-B173-B746-BC64-1AB9D36BCBA0}" type="slidenum">
              <a:rPr lang="en-US" smtClean="0"/>
              <a:t>‹#›</a:t>
            </a:fld>
            <a:endParaRPr lang="en-US" dirty="0"/>
          </a:p>
        </p:txBody>
      </p:sp>
    </p:spTree>
    <p:extLst>
      <p:ext uri="{BB962C8B-B14F-4D97-AF65-F5344CB8AC3E}">
        <p14:creationId xmlns:p14="http://schemas.microsoft.com/office/powerpoint/2010/main" val="131371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hyperlink" Target="mailto:mesekejill@gmail.com" TargetMode="External"/><Relationship Id="rId2" Type="http://schemas.openxmlformats.org/officeDocument/2006/relationships/hyperlink" Target="mailto:james.potts@Illinois.gov"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mailto:james.potts@illinois.gov"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0" y="844570"/>
            <a:ext cx="5875606" cy="2584430"/>
          </a:xfrm>
        </p:spPr>
        <p:txBody>
          <a:bodyPr>
            <a:normAutofit/>
          </a:bodyPr>
          <a:lstStyle/>
          <a:p>
            <a:pPr algn="ctr"/>
            <a:r>
              <a:rPr lang="en-US" altLang="en-US" sz="4000" dirty="0">
                <a:effectLst>
                  <a:outerShdw blurRad="38100" dist="38100" dir="2700000" algn="tl">
                    <a:srgbClr val="000000">
                      <a:alpha val="43137"/>
                    </a:srgbClr>
                  </a:outerShdw>
                </a:effectLst>
                <a:latin typeface="Trebuchet MS" panose="020B0603020202020204" pitchFamily="34" charset="0"/>
              </a:rPr>
              <a:t>Serving QUEST Disaster DWG Clients</a:t>
            </a:r>
            <a:br>
              <a:rPr lang="en-US" altLang="en-US" sz="6600" dirty="0">
                <a:effectLst>
                  <a:outerShdw blurRad="38100" dist="38100" dir="2700000" algn="tl">
                    <a:srgbClr val="000000">
                      <a:alpha val="43137"/>
                    </a:srgbClr>
                  </a:outerShdw>
                </a:effectLst>
              </a:rPr>
            </a:br>
            <a:r>
              <a:rPr lang="en-US" dirty="0"/>
              <a:t>            	</a:t>
            </a:r>
            <a:endParaRPr lang="en-US" sz="2200" dirty="0"/>
          </a:p>
        </p:txBody>
      </p:sp>
      <p:sp>
        <p:nvSpPr>
          <p:cNvPr id="3" name="Subtitle 2"/>
          <p:cNvSpPr>
            <a:spLocks noGrp="1"/>
          </p:cNvSpPr>
          <p:nvPr>
            <p:ph type="subTitle" idx="1"/>
          </p:nvPr>
        </p:nvSpPr>
        <p:spPr/>
        <p:txBody>
          <a:bodyPr/>
          <a:lstStyle/>
          <a:p>
            <a:r>
              <a:rPr lang="en-US" dirty="0">
                <a:latin typeface="Trebuchet MS" panose="020B0603020202020204" pitchFamily="34" charset="0"/>
              </a:rPr>
              <a:t>September 28th, 2023</a:t>
            </a:r>
          </a:p>
        </p:txBody>
      </p:sp>
    </p:spTree>
    <p:extLst>
      <p:ext uri="{BB962C8B-B14F-4D97-AF65-F5344CB8AC3E}">
        <p14:creationId xmlns:p14="http://schemas.microsoft.com/office/powerpoint/2010/main" val="1450989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8B1DB-186A-0056-94FD-46A61882ECE4}"/>
              </a:ext>
            </a:extLst>
          </p:cNvPr>
          <p:cNvSpPr>
            <a:spLocks noGrp="1"/>
          </p:cNvSpPr>
          <p:nvPr>
            <p:ph type="title"/>
          </p:nvPr>
        </p:nvSpPr>
        <p:spPr>
          <a:xfrm>
            <a:off x="3211010" y="424543"/>
            <a:ext cx="7616143" cy="1088571"/>
          </a:xfrm>
        </p:spPr>
        <p:txBody>
          <a:bodyPr>
            <a:normAutofit fontScale="90000"/>
          </a:bodyPr>
          <a:lstStyle/>
          <a:p>
            <a:pPr algn="ctr"/>
            <a:r>
              <a:rPr lang="en-US" dirty="0">
                <a:latin typeface="Trebuchet MS" panose="020B0603020202020204" pitchFamily="34" charset="0"/>
              </a:rPr>
              <a:t>Underserved and Historically Marginalized</a:t>
            </a:r>
          </a:p>
        </p:txBody>
      </p:sp>
      <p:sp>
        <p:nvSpPr>
          <p:cNvPr id="3" name="Content Placeholder 2">
            <a:extLst>
              <a:ext uri="{FF2B5EF4-FFF2-40B4-BE49-F238E27FC236}">
                <a16:creationId xmlns:a16="http://schemas.microsoft.com/office/drawing/2014/main" id="{4B1B1E29-FC43-FFBC-3669-753F08B7B118}"/>
              </a:ext>
            </a:extLst>
          </p:cNvPr>
          <p:cNvSpPr>
            <a:spLocks noGrp="1"/>
          </p:cNvSpPr>
          <p:nvPr>
            <p:ph idx="1"/>
          </p:nvPr>
        </p:nvSpPr>
        <p:spPr/>
        <p:txBody>
          <a:bodyPr>
            <a:normAutofit lnSpcReduction="10000"/>
          </a:bodyPr>
          <a:lstStyle/>
          <a:p>
            <a:r>
              <a:rPr lang="en-US" dirty="0">
                <a:solidFill>
                  <a:schemeClr val="tx1"/>
                </a:solidFill>
                <a:latin typeface="Trebuchet MS" panose="020B0603020202020204" pitchFamily="34" charset="0"/>
              </a:rPr>
              <a:t>A key point for all QUEST Disaster DWG, regardless if the client had met traditional WIOA Dislocated Worker Eligibility criteria, or if the client had met the alternative eligibility criteria, the client must also meet the criteria of “Underserved and Historically Marginalized”.</a:t>
            </a:r>
          </a:p>
          <a:p>
            <a:r>
              <a:rPr lang="en-US" dirty="0">
                <a:solidFill>
                  <a:schemeClr val="tx1"/>
                </a:solidFill>
                <a:latin typeface="Trebuchet MS" panose="020B0603020202020204" pitchFamily="34" charset="0"/>
              </a:rPr>
              <a:t>Then in the case notes either prior to the client being enrolled in services under the QUEST Disaster DWG or right at the beginning of services under the QUEST Disaster DWG there needs to be  descriptive case note describing how the individual met the criteria of “Underserved and Historically Marginalized”. </a:t>
            </a:r>
          </a:p>
        </p:txBody>
      </p:sp>
      <p:sp>
        <p:nvSpPr>
          <p:cNvPr id="4" name="Footer Placeholder 3">
            <a:extLst>
              <a:ext uri="{FF2B5EF4-FFF2-40B4-BE49-F238E27FC236}">
                <a16:creationId xmlns:a16="http://schemas.microsoft.com/office/drawing/2014/main" id="{DBFE14EA-450F-8726-01B5-CDCE595E0E53}"/>
              </a:ext>
            </a:extLst>
          </p:cNvPr>
          <p:cNvSpPr>
            <a:spLocks noGrp="1"/>
          </p:cNvSpPr>
          <p:nvPr>
            <p:ph type="ftr" sz="quarter" idx="11"/>
          </p:nvPr>
        </p:nvSpPr>
        <p:spPr/>
        <p:txBody>
          <a:bodyPr/>
          <a:lstStyle/>
          <a:p>
            <a:r>
              <a:rPr lang="en-US"/>
              <a:t>September 28th, 2023</a:t>
            </a:r>
            <a:endParaRPr lang="en-US" dirty="0"/>
          </a:p>
        </p:txBody>
      </p:sp>
    </p:spTree>
    <p:extLst>
      <p:ext uri="{BB962C8B-B14F-4D97-AF65-F5344CB8AC3E}">
        <p14:creationId xmlns:p14="http://schemas.microsoft.com/office/powerpoint/2010/main" val="16738260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DF25A-FF0B-A62D-12BA-40E3BD90C386}"/>
              </a:ext>
            </a:extLst>
          </p:cNvPr>
          <p:cNvSpPr>
            <a:spLocks noGrp="1"/>
          </p:cNvSpPr>
          <p:nvPr>
            <p:ph type="title"/>
          </p:nvPr>
        </p:nvSpPr>
        <p:spPr>
          <a:xfrm>
            <a:off x="2906486" y="610865"/>
            <a:ext cx="8610600" cy="561049"/>
          </a:xfrm>
        </p:spPr>
        <p:txBody>
          <a:bodyPr>
            <a:noAutofit/>
          </a:bodyPr>
          <a:lstStyle/>
          <a:p>
            <a:pPr algn="ctr"/>
            <a:r>
              <a:rPr lang="en-US" sz="3600" dirty="0">
                <a:latin typeface="Trebuchet MS" panose="020B0603020202020204" pitchFamily="34" charset="0"/>
              </a:rPr>
              <a:t>Current WIOA Adult or Youth Registrant</a:t>
            </a:r>
          </a:p>
        </p:txBody>
      </p:sp>
      <p:sp>
        <p:nvSpPr>
          <p:cNvPr id="3" name="Content Placeholder 2">
            <a:extLst>
              <a:ext uri="{FF2B5EF4-FFF2-40B4-BE49-F238E27FC236}">
                <a16:creationId xmlns:a16="http://schemas.microsoft.com/office/drawing/2014/main" id="{E43B1C35-8B11-45E5-D287-E3896B50814F}"/>
              </a:ext>
            </a:extLst>
          </p:cNvPr>
          <p:cNvSpPr>
            <a:spLocks noGrp="1"/>
          </p:cNvSpPr>
          <p:nvPr>
            <p:ph idx="1"/>
          </p:nvPr>
        </p:nvSpPr>
        <p:spPr/>
        <p:txBody>
          <a:bodyPr>
            <a:normAutofit fontScale="92500"/>
          </a:bodyPr>
          <a:lstStyle/>
          <a:p>
            <a:r>
              <a:rPr lang="en-US" dirty="0">
                <a:solidFill>
                  <a:schemeClr val="tx1"/>
                </a:solidFill>
                <a:latin typeface="Trebuchet MS" panose="020B0603020202020204" pitchFamily="34" charset="0"/>
              </a:rPr>
              <a:t>With the PY22 QUEST Disaster DWG, there were questions about could a current WIOA Adult or Youth Registrant be co-enrolled under the QUEST Disaster DWG if they met the alternative Emergencies and Disaster criteria.   </a:t>
            </a:r>
          </a:p>
          <a:p>
            <a:r>
              <a:rPr lang="en-US" dirty="0">
                <a:solidFill>
                  <a:schemeClr val="tx1"/>
                </a:solidFill>
                <a:latin typeface="Trebuchet MS" panose="020B0603020202020204" pitchFamily="34" charset="0"/>
              </a:rPr>
              <a:t>That is allowable but the current WIOA Adult or Youth Registrant client enrolled, </a:t>
            </a:r>
            <a:r>
              <a:rPr lang="en-US" b="1" dirty="0">
                <a:solidFill>
                  <a:schemeClr val="tx1"/>
                </a:solidFill>
                <a:latin typeface="Trebuchet MS" panose="020B0603020202020204" pitchFamily="34" charset="0"/>
              </a:rPr>
              <a:t>must</a:t>
            </a:r>
            <a:r>
              <a:rPr lang="en-US" dirty="0">
                <a:solidFill>
                  <a:schemeClr val="tx1"/>
                </a:solidFill>
                <a:latin typeface="Trebuchet MS" panose="020B0603020202020204" pitchFamily="34" charset="0"/>
              </a:rPr>
              <a:t> meet criteria of being an “</a:t>
            </a:r>
            <a:r>
              <a:rPr lang="en-US" b="1" dirty="0">
                <a:solidFill>
                  <a:schemeClr val="tx1"/>
                </a:solidFill>
                <a:latin typeface="Trebuchet MS" panose="020B0603020202020204" pitchFamily="34" charset="0"/>
              </a:rPr>
              <a:t>Under-served and historically marginalized individual</a:t>
            </a:r>
            <a:r>
              <a:rPr lang="en-US" dirty="0">
                <a:solidFill>
                  <a:schemeClr val="tx1"/>
                </a:solidFill>
                <a:latin typeface="Trebuchet MS" panose="020B0603020202020204" pitchFamily="34" charset="0"/>
              </a:rPr>
              <a:t>” and would meet one or more of the alternative criteria and the individual could be co-enrolled.</a:t>
            </a:r>
          </a:p>
          <a:p>
            <a:r>
              <a:rPr lang="en-US" dirty="0">
                <a:solidFill>
                  <a:schemeClr val="tx1"/>
                </a:solidFill>
                <a:latin typeface="Trebuchet MS" panose="020B0603020202020204" pitchFamily="34" charset="0"/>
              </a:rPr>
              <a:t>The next several slides explain how this is accomplished in IWDS.</a:t>
            </a:r>
          </a:p>
        </p:txBody>
      </p:sp>
      <p:sp>
        <p:nvSpPr>
          <p:cNvPr id="4" name="Footer Placeholder 3">
            <a:extLst>
              <a:ext uri="{FF2B5EF4-FFF2-40B4-BE49-F238E27FC236}">
                <a16:creationId xmlns:a16="http://schemas.microsoft.com/office/drawing/2014/main" id="{D4BA2BAB-1093-6F87-D7E0-D8A4953A3AE5}"/>
              </a:ext>
            </a:extLst>
          </p:cNvPr>
          <p:cNvSpPr>
            <a:spLocks noGrp="1"/>
          </p:cNvSpPr>
          <p:nvPr>
            <p:ph type="ftr" sz="quarter" idx="11"/>
          </p:nvPr>
        </p:nvSpPr>
        <p:spPr/>
        <p:txBody>
          <a:bodyPr/>
          <a:lstStyle/>
          <a:p>
            <a:r>
              <a:rPr lang="en-US"/>
              <a:t>September 28th, 2023</a:t>
            </a:r>
            <a:endParaRPr lang="en-US" dirty="0"/>
          </a:p>
        </p:txBody>
      </p:sp>
    </p:spTree>
    <p:extLst>
      <p:ext uri="{BB962C8B-B14F-4D97-AF65-F5344CB8AC3E}">
        <p14:creationId xmlns:p14="http://schemas.microsoft.com/office/powerpoint/2010/main" val="250443205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60C07-52DA-322C-7F84-9D5A29F91572}"/>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Current Registrant – Co-Enroll</a:t>
            </a:r>
            <a:endParaRPr lang="en-US" dirty="0"/>
          </a:p>
        </p:txBody>
      </p:sp>
      <p:sp>
        <p:nvSpPr>
          <p:cNvPr id="3" name="Content Placeholder 2">
            <a:extLst>
              <a:ext uri="{FF2B5EF4-FFF2-40B4-BE49-F238E27FC236}">
                <a16:creationId xmlns:a16="http://schemas.microsoft.com/office/drawing/2014/main" id="{55879BB5-AC4B-0C7B-7191-B01565AF4D2C}"/>
              </a:ext>
            </a:extLst>
          </p:cNvPr>
          <p:cNvSpPr>
            <a:spLocks noGrp="1"/>
          </p:cNvSpPr>
          <p:nvPr>
            <p:ph idx="1"/>
          </p:nvPr>
        </p:nvSpPr>
        <p:spPr>
          <a:xfrm>
            <a:off x="478971" y="2003986"/>
            <a:ext cx="4691743" cy="4172977"/>
          </a:xfrm>
        </p:spPr>
        <p:txBody>
          <a:bodyPr/>
          <a:lstStyle/>
          <a:p>
            <a:pPr marL="0" indent="0">
              <a:buNone/>
            </a:pPr>
            <a:r>
              <a:rPr lang="en-US" sz="2800" dirty="0">
                <a:solidFill>
                  <a:schemeClr val="tx1"/>
                </a:solidFill>
                <a:latin typeface="Trebuchet MS" panose="020B0603020202020204" pitchFamily="34" charset="0"/>
              </a:rPr>
              <a:t>Go into the Application Menu of any current WIOA Adult or Youth in IWDS  who is a good candidate to co-enroll under your 1N QUEST Disaster DWG; then you will click on “Dislocated Worker Characteristics” screen.</a:t>
            </a:r>
          </a:p>
          <a:p>
            <a:endParaRPr lang="en-US" dirty="0"/>
          </a:p>
        </p:txBody>
      </p:sp>
      <p:sp>
        <p:nvSpPr>
          <p:cNvPr id="4" name="Footer Placeholder 3">
            <a:extLst>
              <a:ext uri="{FF2B5EF4-FFF2-40B4-BE49-F238E27FC236}">
                <a16:creationId xmlns:a16="http://schemas.microsoft.com/office/drawing/2014/main" id="{1BF018D7-DFF1-C581-4864-F046DB6B19C0}"/>
              </a:ext>
            </a:extLst>
          </p:cNvPr>
          <p:cNvSpPr>
            <a:spLocks noGrp="1"/>
          </p:cNvSpPr>
          <p:nvPr>
            <p:ph type="ftr" sz="quarter" idx="11"/>
          </p:nvPr>
        </p:nvSpPr>
        <p:spPr/>
        <p:txBody>
          <a:bodyPr/>
          <a:lstStyle/>
          <a:p>
            <a:r>
              <a:rPr lang="en-US"/>
              <a:t>September 28th, 2023</a:t>
            </a:r>
            <a:endParaRPr lang="en-US" dirty="0"/>
          </a:p>
        </p:txBody>
      </p:sp>
      <p:pic>
        <p:nvPicPr>
          <p:cNvPr id="11" name="Picture 10">
            <a:extLst>
              <a:ext uri="{FF2B5EF4-FFF2-40B4-BE49-F238E27FC236}">
                <a16:creationId xmlns:a16="http://schemas.microsoft.com/office/drawing/2014/main" id="{393295E1-9EBB-A4FA-B755-3DFAA84FB971}"/>
              </a:ext>
            </a:extLst>
          </p:cNvPr>
          <p:cNvPicPr>
            <a:picLocks noChangeAspect="1"/>
          </p:cNvPicPr>
          <p:nvPr/>
        </p:nvPicPr>
        <p:blipFill>
          <a:blip r:embed="rId3"/>
          <a:stretch>
            <a:fillRect/>
          </a:stretch>
        </p:blipFill>
        <p:spPr>
          <a:xfrm>
            <a:off x="5206825" y="1298715"/>
            <a:ext cx="6428047" cy="4930834"/>
          </a:xfrm>
          <a:prstGeom prst="rect">
            <a:avLst/>
          </a:prstGeom>
        </p:spPr>
      </p:pic>
      <p:sp>
        <p:nvSpPr>
          <p:cNvPr id="12" name="Left Arrow 4">
            <a:extLst>
              <a:ext uri="{FF2B5EF4-FFF2-40B4-BE49-F238E27FC236}">
                <a16:creationId xmlns:a16="http://schemas.microsoft.com/office/drawing/2014/main" id="{D5CDD5E4-8758-CD9B-7E9D-B53AFE442774}"/>
              </a:ext>
            </a:extLst>
          </p:cNvPr>
          <p:cNvSpPr/>
          <p:nvPr/>
        </p:nvSpPr>
        <p:spPr>
          <a:xfrm rot="10962606" flipV="1">
            <a:off x="4869985" y="5303850"/>
            <a:ext cx="673681" cy="20461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9716838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0B39B-BFC5-5893-4D21-89444D8B4EB7}"/>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Current Registrant – Co-Enroll</a:t>
            </a:r>
            <a:endParaRPr lang="en-US" dirty="0"/>
          </a:p>
        </p:txBody>
      </p:sp>
      <p:sp>
        <p:nvSpPr>
          <p:cNvPr id="3" name="Content Placeholder 2">
            <a:extLst>
              <a:ext uri="{FF2B5EF4-FFF2-40B4-BE49-F238E27FC236}">
                <a16:creationId xmlns:a16="http://schemas.microsoft.com/office/drawing/2014/main" id="{26D8BB10-4479-548C-2F56-EB4393249388}"/>
              </a:ext>
            </a:extLst>
          </p:cNvPr>
          <p:cNvSpPr>
            <a:spLocks noGrp="1"/>
          </p:cNvSpPr>
          <p:nvPr>
            <p:ph idx="1"/>
          </p:nvPr>
        </p:nvSpPr>
        <p:spPr>
          <a:xfrm>
            <a:off x="838200" y="1883229"/>
            <a:ext cx="4865914" cy="4293734"/>
          </a:xfrm>
        </p:spPr>
        <p:txBody>
          <a:bodyPr>
            <a:normAutofit fontScale="85000" lnSpcReduction="20000"/>
          </a:bodyPr>
          <a:lstStyle/>
          <a:p>
            <a:r>
              <a:rPr lang="en-US" sz="2800" dirty="0">
                <a:solidFill>
                  <a:schemeClr val="tx1"/>
                </a:solidFill>
                <a:latin typeface="Trebuchet MS" panose="020B0603020202020204" pitchFamily="34" charset="0"/>
              </a:rPr>
              <a:t>Internal logic within IWDS will require that you populate the questions of “</a:t>
            </a:r>
            <a:r>
              <a:rPr lang="en-US" sz="2800" b="1" dirty="0">
                <a:solidFill>
                  <a:schemeClr val="tx1"/>
                </a:solidFill>
                <a:latin typeface="Trebuchet MS" panose="020B0603020202020204" pitchFamily="34" charset="0"/>
              </a:rPr>
              <a:t>Displaced Homemaker</a:t>
            </a:r>
            <a:r>
              <a:rPr lang="en-US" sz="2800" dirty="0">
                <a:solidFill>
                  <a:schemeClr val="tx1"/>
                </a:solidFill>
                <a:latin typeface="Trebuchet MS" panose="020B0603020202020204" pitchFamily="34" charset="0"/>
              </a:rPr>
              <a:t>” and “</a:t>
            </a:r>
            <a:r>
              <a:rPr lang="en-US" sz="2800" b="1" dirty="0">
                <a:solidFill>
                  <a:schemeClr val="tx1"/>
                </a:solidFill>
                <a:latin typeface="Trebuchet MS" panose="020B0603020202020204" pitchFamily="34" charset="0"/>
              </a:rPr>
              <a:t>Spouse of Active-Duty Service Member</a:t>
            </a:r>
            <a:r>
              <a:rPr lang="en-US" sz="2800" dirty="0">
                <a:solidFill>
                  <a:schemeClr val="tx1"/>
                </a:solidFill>
                <a:latin typeface="Trebuchet MS" panose="020B0603020202020204" pitchFamily="34" charset="0"/>
              </a:rPr>
              <a:t>”. </a:t>
            </a:r>
          </a:p>
          <a:p>
            <a:r>
              <a:rPr lang="en-US" sz="2800" dirty="0">
                <a:solidFill>
                  <a:schemeClr val="tx1"/>
                </a:solidFill>
                <a:latin typeface="Trebuchet MS" panose="020B0603020202020204" pitchFamily="34" charset="0"/>
              </a:rPr>
              <a:t>Both questions should be “</a:t>
            </a:r>
            <a:r>
              <a:rPr lang="en-US" sz="2800" b="1" dirty="0">
                <a:solidFill>
                  <a:schemeClr val="tx1"/>
                </a:solidFill>
                <a:latin typeface="Trebuchet MS" panose="020B0603020202020204" pitchFamily="34" charset="0"/>
              </a:rPr>
              <a:t>No</a:t>
            </a:r>
            <a:r>
              <a:rPr lang="en-US" sz="2800" dirty="0">
                <a:solidFill>
                  <a:schemeClr val="tx1"/>
                </a:solidFill>
                <a:latin typeface="Trebuchet MS" panose="020B0603020202020204" pitchFamily="34" charset="0"/>
              </a:rPr>
              <a:t>”; if either would be “Yes” the client would meet traditional Dislocated Worker criteria. </a:t>
            </a:r>
          </a:p>
          <a:p>
            <a:r>
              <a:rPr lang="en-US" sz="2800" dirty="0">
                <a:solidFill>
                  <a:schemeClr val="tx1"/>
                </a:solidFill>
                <a:latin typeface="Trebuchet MS" panose="020B0603020202020204" pitchFamily="34" charset="0"/>
              </a:rPr>
              <a:t>Leave the two questions a. &amp; b., below “Spouse of Active-Duty Service Member” </a:t>
            </a:r>
            <a:r>
              <a:rPr lang="en-US" sz="2800" b="1" u="sng" dirty="0">
                <a:solidFill>
                  <a:schemeClr val="tx1"/>
                </a:solidFill>
                <a:latin typeface="Trebuchet MS" panose="020B0603020202020204" pitchFamily="34" charset="0"/>
              </a:rPr>
              <a:t>blank</a:t>
            </a:r>
            <a:r>
              <a:rPr lang="en-US" sz="2800" dirty="0">
                <a:solidFill>
                  <a:schemeClr val="tx1"/>
                </a:solidFill>
                <a:latin typeface="Trebuchet MS" panose="020B0603020202020204" pitchFamily="34" charset="0"/>
              </a:rPr>
              <a:t> as shown in the bottom screen print on the adjacent screen print.</a:t>
            </a:r>
          </a:p>
          <a:p>
            <a:endParaRPr lang="en-US" dirty="0"/>
          </a:p>
        </p:txBody>
      </p:sp>
      <p:sp>
        <p:nvSpPr>
          <p:cNvPr id="4" name="Footer Placeholder 3">
            <a:extLst>
              <a:ext uri="{FF2B5EF4-FFF2-40B4-BE49-F238E27FC236}">
                <a16:creationId xmlns:a16="http://schemas.microsoft.com/office/drawing/2014/main" id="{FD2D893C-B38D-2F7A-D729-684BC94D2FA5}"/>
              </a:ext>
            </a:extLst>
          </p:cNvPr>
          <p:cNvSpPr>
            <a:spLocks noGrp="1"/>
          </p:cNvSpPr>
          <p:nvPr>
            <p:ph type="ftr" sz="quarter" idx="11"/>
          </p:nvPr>
        </p:nvSpPr>
        <p:spPr/>
        <p:txBody>
          <a:bodyPr/>
          <a:lstStyle/>
          <a:p>
            <a:r>
              <a:rPr lang="en-US"/>
              <a:t>September 28th, 2023</a:t>
            </a:r>
            <a:endParaRPr lang="en-US" dirty="0"/>
          </a:p>
        </p:txBody>
      </p:sp>
      <p:pic>
        <p:nvPicPr>
          <p:cNvPr id="6" name="Picture 5">
            <a:extLst>
              <a:ext uri="{FF2B5EF4-FFF2-40B4-BE49-F238E27FC236}">
                <a16:creationId xmlns:a16="http://schemas.microsoft.com/office/drawing/2014/main" id="{3F44E9A1-3FEF-F1E0-A32F-FFAAF550D571}"/>
              </a:ext>
            </a:extLst>
          </p:cNvPr>
          <p:cNvPicPr>
            <a:picLocks noChangeAspect="1"/>
          </p:cNvPicPr>
          <p:nvPr/>
        </p:nvPicPr>
        <p:blipFill>
          <a:blip r:embed="rId3"/>
          <a:stretch>
            <a:fillRect/>
          </a:stretch>
        </p:blipFill>
        <p:spPr>
          <a:xfrm>
            <a:off x="5704114" y="1171914"/>
            <a:ext cx="5698025" cy="5184436"/>
          </a:xfrm>
          <a:prstGeom prst="rect">
            <a:avLst/>
          </a:prstGeom>
        </p:spPr>
      </p:pic>
      <p:sp>
        <p:nvSpPr>
          <p:cNvPr id="7" name="Left Arrow 4">
            <a:extLst>
              <a:ext uri="{FF2B5EF4-FFF2-40B4-BE49-F238E27FC236}">
                <a16:creationId xmlns:a16="http://schemas.microsoft.com/office/drawing/2014/main" id="{E66C5D23-5D00-3AF0-9BC8-6FBD94F00F9C}"/>
              </a:ext>
            </a:extLst>
          </p:cNvPr>
          <p:cNvSpPr/>
          <p:nvPr/>
        </p:nvSpPr>
        <p:spPr>
          <a:xfrm flipV="1">
            <a:off x="10570028" y="2310279"/>
            <a:ext cx="673681" cy="20461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eft Arrow 4">
            <a:extLst>
              <a:ext uri="{FF2B5EF4-FFF2-40B4-BE49-F238E27FC236}">
                <a16:creationId xmlns:a16="http://schemas.microsoft.com/office/drawing/2014/main" id="{C1124F54-3B2A-C0A3-E20C-060EFDF139D1}"/>
              </a:ext>
            </a:extLst>
          </p:cNvPr>
          <p:cNvSpPr/>
          <p:nvPr/>
        </p:nvSpPr>
        <p:spPr>
          <a:xfrm flipV="1">
            <a:off x="10570028" y="2514894"/>
            <a:ext cx="673681" cy="20461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147842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B95C4-2F19-EF27-87D5-25DDBF473AF1}"/>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Current Registrant – Co-Enroll</a:t>
            </a:r>
            <a:endParaRPr lang="en-US" dirty="0"/>
          </a:p>
        </p:txBody>
      </p:sp>
      <p:sp>
        <p:nvSpPr>
          <p:cNvPr id="3" name="Content Placeholder 2">
            <a:extLst>
              <a:ext uri="{FF2B5EF4-FFF2-40B4-BE49-F238E27FC236}">
                <a16:creationId xmlns:a16="http://schemas.microsoft.com/office/drawing/2014/main" id="{4E9FDFE2-379B-07C5-638B-18DE08DF33F9}"/>
              </a:ext>
            </a:extLst>
          </p:cNvPr>
          <p:cNvSpPr>
            <a:spLocks noGrp="1"/>
          </p:cNvSpPr>
          <p:nvPr>
            <p:ph idx="1"/>
          </p:nvPr>
        </p:nvSpPr>
        <p:spPr>
          <a:xfrm>
            <a:off x="838200" y="1905000"/>
            <a:ext cx="4920343" cy="4271963"/>
          </a:xfrm>
        </p:spPr>
        <p:txBody>
          <a:bodyPr>
            <a:normAutofit fontScale="92500"/>
          </a:bodyPr>
          <a:lstStyle/>
          <a:p>
            <a:pPr marL="0" indent="0">
              <a:buNone/>
            </a:pPr>
            <a:r>
              <a:rPr lang="en-US" dirty="0">
                <a:solidFill>
                  <a:schemeClr val="tx1"/>
                </a:solidFill>
                <a:latin typeface="Trebuchet MS" panose="020B0603020202020204" pitchFamily="34" charset="0"/>
              </a:rPr>
              <a:t>Then update the alternative criteria that the client meets:  </a:t>
            </a:r>
          </a:p>
          <a:p>
            <a:pPr lvl="1"/>
            <a:r>
              <a:rPr lang="en-US" dirty="0">
                <a:solidFill>
                  <a:schemeClr val="tx1"/>
                </a:solidFill>
                <a:latin typeface="Trebuchet MS" panose="020B0603020202020204" pitchFamily="34" charset="0"/>
              </a:rPr>
              <a:t>You only need to populate </a:t>
            </a:r>
            <a:r>
              <a:rPr lang="en-US" b="1" u="sng" dirty="0">
                <a:solidFill>
                  <a:schemeClr val="tx1"/>
                </a:solidFill>
                <a:latin typeface="Trebuchet MS" panose="020B0603020202020204" pitchFamily="34" charset="0"/>
              </a:rPr>
              <a:t>one</a:t>
            </a:r>
            <a:r>
              <a:rPr lang="en-US" dirty="0">
                <a:solidFill>
                  <a:schemeClr val="tx1"/>
                </a:solidFill>
                <a:latin typeface="Trebuchet MS" panose="020B0603020202020204" pitchFamily="34" charset="0"/>
              </a:rPr>
              <a:t> of the alternative criteria; if you populate multiple alternative criteria, it does not make your client “extra” qualified.</a:t>
            </a:r>
          </a:p>
          <a:p>
            <a:pPr lvl="1"/>
            <a:r>
              <a:rPr lang="en-US" dirty="0">
                <a:solidFill>
                  <a:schemeClr val="tx1"/>
                </a:solidFill>
                <a:latin typeface="Trebuchet MS" panose="020B0603020202020204" pitchFamily="34" charset="0"/>
              </a:rPr>
              <a:t>For </a:t>
            </a:r>
            <a:r>
              <a:rPr lang="en-US" b="1" u="sng" dirty="0">
                <a:solidFill>
                  <a:schemeClr val="tx1"/>
                </a:solidFill>
                <a:latin typeface="Trebuchet MS" panose="020B0603020202020204" pitchFamily="34" charset="0"/>
              </a:rPr>
              <a:t>each</a:t>
            </a:r>
            <a:r>
              <a:rPr lang="en-US" dirty="0">
                <a:solidFill>
                  <a:schemeClr val="tx1"/>
                </a:solidFill>
                <a:latin typeface="Trebuchet MS" panose="020B0603020202020204" pitchFamily="34" charset="0"/>
              </a:rPr>
              <a:t> alternative criteria you put a “</a:t>
            </a:r>
            <a:r>
              <a:rPr lang="en-US" b="1" dirty="0">
                <a:solidFill>
                  <a:schemeClr val="tx1"/>
                </a:solidFill>
                <a:latin typeface="Trebuchet MS" panose="020B0603020202020204" pitchFamily="34" charset="0"/>
              </a:rPr>
              <a:t>Yes</a:t>
            </a:r>
            <a:r>
              <a:rPr lang="en-US" dirty="0">
                <a:solidFill>
                  <a:schemeClr val="tx1"/>
                </a:solidFill>
                <a:latin typeface="Trebuchet MS" panose="020B0603020202020204" pitchFamily="34" charset="0"/>
              </a:rPr>
              <a:t>”, you must have addressed how the client would meet that criteria.</a:t>
            </a:r>
          </a:p>
          <a:p>
            <a:endParaRPr lang="en-US" dirty="0"/>
          </a:p>
        </p:txBody>
      </p:sp>
      <p:sp>
        <p:nvSpPr>
          <p:cNvPr id="4" name="Footer Placeholder 3">
            <a:extLst>
              <a:ext uri="{FF2B5EF4-FFF2-40B4-BE49-F238E27FC236}">
                <a16:creationId xmlns:a16="http://schemas.microsoft.com/office/drawing/2014/main" id="{CD3DD6F7-3E1B-37F0-5252-F43466E01039}"/>
              </a:ext>
            </a:extLst>
          </p:cNvPr>
          <p:cNvSpPr>
            <a:spLocks noGrp="1"/>
          </p:cNvSpPr>
          <p:nvPr>
            <p:ph type="ftr" sz="quarter" idx="11"/>
          </p:nvPr>
        </p:nvSpPr>
        <p:spPr/>
        <p:txBody>
          <a:bodyPr/>
          <a:lstStyle/>
          <a:p>
            <a:r>
              <a:rPr lang="en-US"/>
              <a:t>September 28th, 2023</a:t>
            </a:r>
            <a:endParaRPr lang="en-US" dirty="0"/>
          </a:p>
        </p:txBody>
      </p:sp>
      <p:pic>
        <p:nvPicPr>
          <p:cNvPr id="6" name="Picture 5">
            <a:extLst>
              <a:ext uri="{FF2B5EF4-FFF2-40B4-BE49-F238E27FC236}">
                <a16:creationId xmlns:a16="http://schemas.microsoft.com/office/drawing/2014/main" id="{16FD5E96-DFB4-E5EF-6512-B4F8B039F5F9}"/>
              </a:ext>
            </a:extLst>
          </p:cNvPr>
          <p:cNvPicPr>
            <a:picLocks noChangeAspect="1"/>
          </p:cNvPicPr>
          <p:nvPr/>
        </p:nvPicPr>
        <p:blipFill>
          <a:blip r:embed="rId2"/>
          <a:stretch>
            <a:fillRect/>
          </a:stretch>
        </p:blipFill>
        <p:spPr>
          <a:xfrm>
            <a:off x="5921829" y="1171915"/>
            <a:ext cx="5921828" cy="5370400"/>
          </a:xfrm>
          <a:prstGeom prst="rect">
            <a:avLst/>
          </a:prstGeom>
        </p:spPr>
      </p:pic>
    </p:spTree>
    <p:extLst>
      <p:ext uri="{BB962C8B-B14F-4D97-AF65-F5344CB8AC3E}">
        <p14:creationId xmlns:p14="http://schemas.microsoft.com/office/powerpoint/2010/main" val="218928699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18A6B-55DA-ED56-69E5-F29AD71BD597}"/>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Current Registrant – Co-Enroll</a:t>
            </a:r>
            <a:endParaRPr lang="en-US" dirty="0"/>
          </a:p>
        </p:txBody>
      </p:sp>
      <p:sp>
        <p:nvSpPr>
          <p:cNvPr id="3" name="Content Placeholder 2">
            <a:extLst>
              <a:ext uri="{FF2B5EF4-FFF2-40B4-BE49-F238E27FC236}">
                <a16:creationId xmlns:a16="http://schemas.microsoft.com/office/drawing/2014/main" id="{B04223ED-DD3F-872E-ECB4-FDC012EC386A}"/>
              </a:ext>
            </a:extLst>
          </p:cNvPr>
          <p:cNvSpPr>
            <a:spLocks noGrp="1"/>
          </p:cNvSpPr>
          <p:nvPr>
            <p:ph idx="1"/>
          </p:nvPr>
        </p:nvSpPr>
        <p:spPr>
          <a:xfrm>
            <a:off x="642257" y="1894114"/>
            <a:ext cx="4550229" cy="4282849"/>
          </a:xfrm>
        </p:spPr>
        <p:txBody>
          <a:bodyPr>
            <a:normAutofit fontScale="92500" lnSpcReduction="20000"/>
          </a:bodyPr>
          <a:lstStyle/>
          <a:p>
            <a:r>
              <a:rPr lang="en-US" sz="2600" dirty="0">
                <a:solidFill>
                  <a:schemeClr val="tx1"/>
                </a:solidFill>
                <a:latin typeface="Trebuchet MS" panose="020B0603020202020204" pitchFamily="34" charset="0"/>
              </a:rPr>
              <a:t>In this example, I populated that in the last twenty-four months, client employment ended more than once.  </a:t>
            </a:r>
          </a:p>
          <a:p>
            <a:r>
              <a:rPr lang="en-US" sz="2600" dirty="0">
                <a:solidFill>
                  <a:schemeClr val="tx1"/>
                </a:solidFill>
                <a:latin typeface="Trebuchet MS" panose="020B0603020202020204" pitchFamily="34" charset="0"/>
              </a:rPr>
              <a:t>Next step, record a detailed case note explaining how the client meets criteria of “Under-served and historically marginalized individual”.</a:t>
            </a:r>
          </a:p>
          <a:p>
            <a:r>
              <a:rPr lang="en-US" sz="2600" dirty="0">
                <a:solidFill>
                  <a:schemeClr val="tx1"/>
                </a:solidFill>
                <a:latin typeface="Trebuchet MS" panose="020B0603020202020204" pitchFamily="34" charset="0"/>
              </a:rPr>
              <a:t>On the next slide is the definition of “under-served and historically marginalized individual.</a:t>
            </a:r>
          </a:p>
          <a:p>
            <a:endParaRPr lang="en-US"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825DA099-B530-85F5-9029-914432FD936E}"/>
              </a:ext>
            </a:extLst>
          </p:cNvPr>
          <p:cNvSpPr>
            <a:spLocks noGrp="1"/>
          </p:cNvSpPr>
          <p:nvPr>
            <p:ph type="ftr" sz="quarter" idx="11"/>
          </p:nvPr>
        </p:nvSpPr>
        <p:spPr/>
        <p:txBody>
          <a:bodyPr/>
          <a:lstStyle/>
          <a:p>
            <a:r>
              <a:rPr lang="en-US"/>
              <a:t>September 28th, 2023</a:t>
            </a:r>
            <a:endParaRPr lang="en-US" dirty="0"/>
          </a:p>
        </p:txBody>
      </p:sp>
      <p:pic>
        <p:nvPicPr>
          <p:cNvPr id="6" name="Picture 5">
            <a:extLst>
              <a:ext uri="{FF2B5EF4-FFF2-40B4-BE49-F238E27FC236}">
                <a16:creationId xmlns:a16="http://schemas.microsoft.com/office/drawing/2014/main" id="{AD271860-BEBA-EBD8-7FBB-334FAE100EB9}"/>
              </a:ext>
            </a:extLst>
          </p:cNvPr>
          <p:cNvPicPr>
            <a:picLocks noChangeAspect="1"/>
          </p:cNvPicPr>
          <p:nvPr/>
        </p:nvPicPr>
        <p:blipFill>
          <a:blip r:embed="rId2"/>
          <a:stretch>
            <a:fillRect/>
          </a:stretch>
        </p:blipFill>
        <p:spPr>
          <a:xfrm>
            <a:off x="5181602" y="1453996"/>
            <a:ext cx="6596743" cy="4902353"/>
          </a:xfrm>
          <a:prstGeom prst="rect">
            <a:avLst/>
          </a:prstGeom>
        </p:spPr>
      </p:pic>
      <p:sp>
        <p:nvSpPr>
          <p:cNvPr id="7" name="Left Arrow 4">
            <a:extLst>
              <a:ext uri="{FF2B5EF4-FFF2-40B4-BE49-F238E27FC236}">
                <a16:creationId xmlns:a16="http://schemas.microsoft.com/office/drawing/2014/main" id="{448A4CB6-1BBE-A865-C689-214066031247}"/>
              </a:ext>
            </a:extLst>
          </p:cNvPr>
          <p:cNvSpPr/>
          <p:nvPr/>
        </p:nvSpPr>
        <p:spPr>
          <a:xfrm flipV="1">
            <a:off x="11604172" y="3548742"/>
            <a:ext cx="391886" cy="16136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873759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8681F-817F-E05E-E726-510DDA4B4A44}"/>
              </a:ext>
            </a:extLst>
          </p:cNvPr>
          <p:cNvSpPr>
            <a:spLocks noGrp="1"/>
          </p:cNvSpPr>
          <p:nvPr>
            <p:ph type="title"/>
          </p:nvPr>
        </p:nvSpPr>
        <p:spPr>
          <a:xfrm>
            <a:off x="2677887" y="681037"/>
            <a:ext cx="9263742" cy="561049"/>
          </a:xfrm>
        </p:spPr>
        <p:txBody>
          <a:bodyPr>
            <a:noAutofit/>
          </a:bodyPr>
          <a:lstStyle/>
          <a:p>
            <a:pPr algn="ctr"/>
            <a:r>
              <a:rPr lang="en-US" sz="3400" dirty="0">
                <a:latin typeface="Trebuchet MS" panose="020B0603020202020204" pitchFamily="34" charset="0"/>
              </a:rPr>
              <a:t>Underserved and Historically Marginalized</a:t>
            </a:r>
          </a:p>
        </p:txBody>
      </p:sp>
      <p:sp>
        <p:nvSpPr>
          <p:cNvPr id="3" name="Content Placeholder 2">
            <a:extLst>
              <a:ext uri="{FF2B5EF4-FFF2-40B4-BE49-F238E27FC236}">
                <a16:creationId xmlns:a16="http://schemas.microsoft.com/office/drawing/2014/main" id="{7929BAA9-E330-E88D-307E-B659D9A23DA0}"/>
              </a:ext>
            </a:extLst>
          </p:cNvPr>
          <p:cNvSpPr>
            <a:spLocks noGrp="1"/>
          </p:cNvSpPr>
          <p:nvPr>
            <p:ph idx="1"/>
          </p:nvPr>
        </p:nvSpPr>
        <p:spPr/>
        <p:txBody>
          <a:bodyPr>
            <a:normAutofit fontScale="85000" lnSpcReduction="20000"/>
          </a:bodyPr>
          <a:lstStyle/>
          <a:p>
            <a:pPr marL="0" indent="0">
              <a:buNone/>
            </a:pPr>
            <a:r>
              <a:rPr lang="en-US" sz="2800" dirty="0">
                <a:solidFill>
                  <a:schemeClr val="tx1"/>
                </a:solidFill>
                <a:effectLst/>
                <a:latin typeface="Trebuchet MS" panose="020B0603020202020204" pitchFamily="34" charset="0"/>
                <a:ea typeface="Calibri" panose="020F0502020204030204" pitchFamily="34" charset="0"/>
              </a:rPr>
              <a:t>LWIAs will identify underserved and historically marginalized populations and communities based on their local assessment of community need and service gaps, utilizing partnership and community data.  Such populations of underserved and historically marginalized individuals include, but are not limited to:  Veterans; individuals with disabilities; persons of color; women; justice-involved individuals; immigrants; refugees; homeless individuals and those at risk of homelessness; low-income individuals; individuals in or aged-out of Foster Care; GED candidates and recipients; public assistance recipients; individuals who are basic skills deficient; UI Profilees; individuals unemployed for an extended period; individuals age 55 and over; lower-wage workers; child-care-challenged workers; high-unemployment-area residents; rural residents; individuals residing in a Qualified Census Tract (QSI) or a Disproportionately Impacted Area (DIA); individuals who have exhausted their unemployment insurance benefit; and individuals with other employment barriers.  </a:t>
            </a:r>
          </a:p>
          <a:p>
            <a:endParaRPr lang="en-US" dirty="0"/>
          </a:p>
        </p:txBody>
      </p:sp>
      <p:sp>
        <p:nvSpPr>
          <p:cNvPr id="4" name="Footer Placeholder 3">
            <a:extLst>
              <a:ext uri="{FF2B5EF4-FFF2-40B4-BE49-F238E27FC236}">
                <a16:creationId xmlns:a16="http://schemas.microsoft.com/office/drawing/2014/main" id="{42B918FF-6A21-A063-0ABA-B834745D6719}"/>
              </a:ext>
            </a:extLst>
          </p:cNvPr>
          <p:cNvSpPr>
            <a:spLocks noGrp="1"/>
          </p:cNvSpPr>
          <p:nvPr>
            <p:ph type="ftr" sz="quarter" idx="11"/>
          </p:nvPr>
        </p:nvSpPr>
        <p:spPr/>
        <p:txBody>
          <a:bodyPr/>
          <a:lstStyle/>
          <a:p>
            <a:r>
              <a:rPr lang="en-US"/>
              <a:t>September 28th, 2023</a:t>
            </a:r>
            <a:endParaRPr lang="en-US" dirty="0"/>
          </a:p>
        </p:txBody>
      </p:sp>
    </p:spTree>
    <p:extLst>
      <p:ext uri="{BB962C8B-B14F-4D97-AF65-F5344CB8AC3E}">
        <p14:creationId xmlns:p14="http://schemas.microsoft.com/office/powerpoint/2010/main" val="368984487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C2C42-40AC-F644-F7F8-7FD3215781AC}"/>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Current Registrant – Co-Enroll</a:t>
            </a:r>
            <a:endParaRPr lang="en-US" dirty="0"/>
          </a:p>
        </p:txBody>
      </p:sp>
      <p:sp>
        <p:nvSpPr>
          <p:cNvPr id="3" name="Content Placeholder 2">
            <a:extLst>
              <a:ext uri="{FF2B5EF4-FFF2-40B4-BE49-F238E27FC236}">
                <a16:creationId xmlns:a16="http://schemas.microsoft.com/office/drawing/2014/main" id="{1F3158CF-FC54-B4D2-320B-91DC87C61572}"/>
              </a:ext>
            </a:extLst>
          </p:cNvPr>
          <p:cNvSpPr>
            <a:spLocks noGrp="1"/>
          </p:cNvSpPr>
          <p:nvPr>
            <p:ph idx="1"/>
          </p:nvPr>
        </p:nvSpPr>
        <p:spPr>
          <a:xfrm>
            <a:off x="838200" y="1839686"/>
            <a:ext cx="4495800" cy="4337277"/>
          </a:xfrm>
        </p:spPr>
        <p:txBody>
          <a:bodyPr>
            <a:normAutofit lnSpcReduction="10000"/>
          </a:bodyPr>
          <a:lstStyle/>
          <a:p>
            <a:r>
              <a:rPr lang="en-US" dirty="0">
                <a:solidFill>
                  <a:schemeClr val="tx1"/>
                </a:solidFill>
                <a:latin typeface="Trebuchet MS" panose="020B0603020202020204" pitchFamily="34" charset="0"/>
              </a:rPr>
              <a:t>Detailed case note explaining how the client meets criteria as an “Under-served and historically marginalized individual”.</a:t>
            </a:r>
          </a:p>
          <a:p>
            <a:r>
              <a:rPr lang="en-US" dirty="0">
                <a:solidFill>
                  <a:schemeClr val="tx1"/>
                </a:solidFill>
                <a:latin typeface="Trebuchet MS" panose="020B0603020202020204" pitchFamily="34" charset="0"/>
              </a:rPr>
              <a:t>This type of note is needed for each client that will be enrolled in your 1N QUEST Disaster DWG.</a:t>
            </a:r>
          </a:p>
          <a:p>
            <a:endParaRPr lang="en-US" dirty="0"/>
          </a:p>
        </p:txBody>
      </p:sp>
      <p:sp>
        <p:nvSpPr>
          <p:cNvPr id="4" name="Footer Placeholder 3">
            <a:extLst>
              <a:ext uri="{FF2B5EF4-FFF2-40B4-BE49-F238E27FC236}">
                <a16:creationId xmlns:a16="http://schemas.microsoft.com/office/drawing/2014/main" id="{4122B263-F50C-5E25-0CD3-376DC6FFDD22}"/>
              </a:ext>
            </a:extLst>
          </p:cNvPr>
          <p:cNvSpPr>
            <a:spLocks noGrp="1"/>
          </p:cNvSpPr>
          <p:nvPr>
            <p:ph type="ftr" sz="quarter" idx="11"/>
          </p:nvPr>
        </p:nvSpPr>
        <p:spPr/>
        <p:txBody>
          <a:bodyPr/>
          <a:lstStyle/>
          <a:p>
            <a:r>
              <a:rPr lang="en-US"/>
              <a:t>September 28th, 2023</a:t>
            </a:r>
            <a:endParaRPr lang="en-US" dirty="0"/>
          </a:p>
        </p:txBody>
      </p:sp>
      <p:pic>
        <p:nvPicPr>
          <p:cNvPr id="11" name="Picture 10">
            <a:extLst>
              <a:ext uri="{FF2B5EF4-FFF2-40B4-BE49-F238E27FC236}">
                <a16:creationId xmlns:a16="http://schemas.microsoft.com/office/drawing/2014/main" id="{218E4159-1E7F-7C35-310D-A50454A441F2}"/>
              </a:ext>
            </a:extLst>
          </p:cNvPr>
          <p:cNvPicPr>
            <a:picLocks noChangeAspect="1"/>
          </p:cNvPicPr>
          <p:nvPr/>
        </p:nvPicPr>
        <p:blipFill>
          <a:blip r:embed="rId2"/>
          <a:stretch>
            <a:fillRect/>
          </a:stretch>
        </p:blipFill>
        <p:spPr>
          <a:xfrm>
            <a:off x="5631630" y="1546400"/>
            <a:ext cx="6059111" cy="4630563"/>
          </a:xfrm>
          <a:prstGeom prst="rect">
            <a:avLst/>
          </a:prstGeom>
        </p:spPr>
      </p:pic>
      <p:sp>
        <p:nvSpPr>
          <p:cNvPr id="12" name="Left Arrow 4">
            <a:extLst>
              <a:ext uri="{FF2B5EF4-FFF2-40B4-BE49-F238E27FC236}">
                <a16:creationId xmlns:a16="http://schemas.microsoft.com/office/drawing/2014/main" id="{AE495001-0AB7-E783-FD14-E9B48DBE933E}"/>
              </a:ext>
            </a:extLst>
          </p:cNvPr>
          <p:cNvSpPr/>
          <p:nvPr/>
        </p:nvSpPr>
        <p:spPr>
          <a:xfrm rot="19065365" flipV="1">
            <a:off x="10670108" y="3617795"/>
            <a:ext cx="673681" cy="29002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655148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80B75-3F0B-1B74-6BB0-2589E381ED0B}"/>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Current Registrant – Co-Enroll</a:t>
            </a:r>
            <a:endParaRPr lang="en-US" dirty="0"/>
          </a:p>
        </p:txBody>
      </p:sp>
      <p:sp>
        <p:nvSpPr>
          <p:cNvPr id="4" name="Footer Placeholder 3">
            <a:extLst>
              <a:ext uri="{FF2B5EF4-FFF2-40B4-BE49-F238E27FC236}">
                <a16:creationId xmlns:a16="http://schemas.microsoft.com/office/drawing/2014/main" id="{6B37D7A6-7804-8774-7184-6A2DABE9133B}"/>
              </a:ext>
            </a:extLst>
          </p:cNvPr>
          <p:cNvSpPr>
            <a:spLocks noGrp="1"/>
          </p:cNvSpPr>
          <p:nvPr>
            <p:ph type="ftr" sz="quarter" idx="11"/>
          </p:nvPr>
        </p:nvSpPr>
        <p:spPr/>
        <p:txBody>
          <a:bodyPr/>
          <a:lstStyle/>
          <a:p>
            <a:r>
              <a:rPr lang="en-US"/>
              <a:t>September 28th, 2023</a:t>
            </a:r>
            <a:endParaRPr lang="en-US" dirty="0"/>
          </a:p>
        </p:txBody>
      </p:sp>
      <p:sp>
        <p:nvSpPr>
          <p:cNvPr id="8" name="Content Placeholder 7">
            <a:extLst>
              <a:ext uri="{FF2B5EF4-FFF2-40B4-BE49-F238E27FC236}">
                <a16:creationId xmlns:a16="http://schemas.microsoft.com/office/drawing/2014/main" id="{04B8337C-544E-2FD2-BDAF-356234D99386}"/>
              </a:ext>
            </a:extLst>
          </p:cNvPr>
          <p:cNvSpPr>
            <a:spLocks noGrp="1"/>
          </p:cNvSpPr>
          <p:nvPr>
            <p:ph idx="1"/>
          </p:nvPr>
        </p:nvSpPr>
        <p:spPr>
          <a:xfrm>
            <a:off x="838200" y="2024743"/>
            <a:ext cx="4615543" cy="4152220"/>
          </a:xfrm>
        </p:spPr>
        <p:txBody>
          <a:bodyPr/>
          <a:lstStyle/>
          <a:p>
            <a:r>
              <a:rPr lang="en-US" dirty="0">
                <a:solidFill>
                  <a:schemeClr val="tx1"/>
                </a:solidFill>
                <a:latin typeface="Trebuchet MS" panose="020B0603020202020204" pitchFamily="34" charset="0"/>
              </a:rPr>
              <a:t>Conduct the WIOA Eligibility determination after the new criteria has been recorded.</a:t>
            </a:r>
          </a:p>
          <a:p>
            <a:r>
              <a:rPr lang="en-US" dirty="0">
                <a:solidFill>
                  <a:schemeClr val="tx1"/>
                </a:solidFill>
                <a:latin typeface="Trebuchet MS" panose="020B0603020202020204" pitchFamily="34" charset="0"/>
              </a:rPr>
              <a:t>Eligibility determination date should be on or after the date of the case note supporting enrollment, so in this case 9/27/2023. </a:t>
            </a:r>
          </a:p>
          <a:p>
            <a:endParaRPr lang="en-US" dirty="0"/>
          </a:p>
        </p:txBody>
      </p:sp>
      <p:pic>
        <p:nvPicPr>
          <p:cNvPr id="12" name="Picture 11">
            <a:extLst>
              <a:ext uri="{FF2B5EF4-FFF2-40B4-BE49-F238E27FC236}">
                <a16:creationId xmlns:a16="http://schemas.microsoft.com/office/drawing/2014/main" id="{E402D379-6E34-0D10-79C3-57A4C536587C}"/>
              </a:ext>
            </a:extLst>
          </p:cNvPr>
          <p:cNvPicPr>
            <a:picLocks noChangeAspect="1"/>
          </p:cNvPicPr>
          <p:nvPr/>
        </p:nvPicPr>
        <p:blipFill>
          <a:blip r:embed="rId2"/>
          <a:stretch>
            <a:fillRect/>
          </a:stretch>
        </p:blipFill>
        <p:spPr>
          <a:xfrm>
            <a:off x="5595256" y="1615571"/>
            <a:ext cx="6131361" cy="3953427"/>
          </a:xfrm>
          <a:prstGeom prst="rect">
            <a:avLst/>
          </a:prstGeom>
        </p:spPr>
      </p:pic>
      <p:sp>
        <p:nvSpPr>
          <p:cNvPr id="13" name="Left Arrow 4">
            <a:extLst>
              <a:ext uri="{FF2B5EF4-FFF2-40B4-BE49-F238E27FC236}">
                <a16:creationId xmlns:a16="http://schemas.microsoft.com/office/drawing/2014/main" id="{3DBBE6C6-45BA-CD64-206F-799A810AF5CF}"/>
              </a:ext>
            </a:extLst>
          </p:cNvPr>
          <p:cNvSpPr/>
          <p:nvPr/>
        </p:nvSpPr>
        <p:spPr>
          <a:xfrm flipV="1">
            <a:off x="9896347" y="4367679"/>
            <a:ext cx="673681" cy="20461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0022633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1DA31-36BC-15BD-9DC8-1EB7CC595538}"/>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Current Registrant – Co-Enroll</a:t>
            </a:r>
            <a:endParaRPr lang="en-US" dirty="0"/>
          </a:p>
        </p:txBody>
      </p:sp>
      <p:sp>
        <p:nvSpPr>
          <p:cNvPr id="3" name="Content Placeholder 2">
            <a:extLst>
              <a:ext uri="{FF2B5EF4-FFF2-40B4-BE49-F238E27FC236}">
                <a16:creationId xmlns:a16="http://schemas.microsoft.com/office/drawing/2014/main" id="{CE4EAF98-CE50-D7D9-0A86-BC9295BFE467}"/>
              </a:ext>
            </a:extLst>
          </p:cNvPr>
          <p:cNvSpPr>
            <a:spLocks noGrp="1"/>
          </p:cNvSpPr>
          <p:nvPr>
            <p:ph idx="1"/>
          </p:nvPr>
        </p:nvSpPr>
        <p:spPr>
          <a:xfrm>
            <a:off x="589888" y="1839685"/>
            <a:ext cx="5244855" cy="4337277"/>
          </a:xfrm>
        </p:spPr>
        <p:txBody>
          <a:bodyPr>
            <a:normAutofit lnSpcReduction="10000"/>
          </a:bodyPr>
          <a:lstStyle/>
          <a:p>
            <a:r>
              <a:rPr lang="en-US" dirty="0">
                <a:solidFill>
                  <a:schemeClr val="tx1"/>
                </a:solidFill>
                <a:latin typeface="Trebuchet MS" panose="020B0603020202020204" pitchFamily="34" charset="0"/>
              </a:rPr>
              <a:t>As shown on the adjacent screen print, the client is now eligible under the N – National Dislocated Worker Grant 1N – DWG Emergencies and Disasters Career Services and Training Services.</a:t>
            </a:r>
          </a:p>
          <a:p>
            <a:r>
              <a:rPr lang="en-US" dirty="0">
                <a:solidFill>
                  <a:schemeClr val="tx1"/>
                </a:solidFill>
                <a:latin typeface="Trebuchet MS" panose="020B0603020202020204" pitchFamily="34" charset="0"/>
              </a:rPr>
              <a:t>This will be accomplished by following the same steps shown previously on slides 93-98 of this PowerPoint.  </a:t>
            </a:r>
          </a:p>
          <a:p>
            <a:endParaRPr lang="en-US" dirty="0"/>
          </a:p>
        </p:txBody>
      </p:sp>
      <p:sp>
        <p:nvSpPr>
          <p:cNvPr id="4" name="Footer Placeholder 3">
            <a:extLst>
              <a:ext uri="{FF2B5EF4-FFF2-40B4-BE49-F238E27FC236}">
                <a16:creationId xmlns:a16="http://schemas.microsoft.com/office/drawing/2014/main" id="{4ED748F6-33AF-FB6E-57D9-E23FDFFD91A2}"/>
              </a:ext>
            </a:extLst>
          </p:cNvPr>
          <p:cNvSpPr>
            <a:spLocks noGrp="1"/>
          </p:cNvSpPr>
          <p:nvPr>
            <p:ph type="ftr" sz="quarter" idx="11"/>
          </p:nvPr>
        </p:nvSpPr>
        <p:spPr/>
        <p:txBody>
          <a:bodyPr/>
          <a:lstStyle/>
          <a:p>
            <a:r>
              <a:rPr lang="en-US"/>
              <a:t>September 28th, 2023</a:t>
            </a:r>
            <a:endParaRPr lang="en-US" dirty="0"/>
          </a:p>
        </p:txBody>
      </p:sp>
      <p:pic>
        <p:nvPicPr>
          <p:cNvPr id="6" name="Picture 5">
            <a:extLst>
              <a:ext uri="{FF2B5EF4-FFF2-40B4-BE49-F238E27FC236}">
                <a16:creationId xmlns:a16="http://schemas.microsoft.com/office/drawing/2014/main" id="{914B03B3-9808-A9E3-058D-4C70DE8C919F}"/>
              </a:ext>
            </a:extLst>
          </p:cNvPr>
          <p:cNvPicPr>
            <a:picLocks noChangeAspect="1"/>
          </p:cNvPicPr>
          <p:nvPr/>
        </p:nvPicPr>
        <p:blipFill>
          <a:blip r:embed="rId2"/>
          <a:stretch>
            <a:fillRect/>
          </a:stretch>
        </p:blipFill>
        <p:spPr>
          <a:xfrm>
            <a:off x="5954486" y="1595686"/>
            <a:ext cx="5647626" cy="4581277"/>
          </a:xfrm>
          <a:prstGeom prst="rect">
            <a:avLst/>
          </a:prstGeom>
        </p:spPr>
      </p:pic>
    </p:spTree>
    <p:extLst>
      <p:ext uri="{BB962C8B-B14F-4D97-AF65-F5344CB8AC3E}">
        <p14:creationId xmlns:p14="http://schemas.microsoft.com/office/powerpoint/2010/main" val="51287303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5496B-3FC8-08B8-54D1-6A0CC4E44F76}"/>
              </a:ext>
            </a:extLst>
          </p:cNvPr>
          <p:cNvSpPr>
            <a:spLocks noGrp="1"/>
          </p:cNvSpPr>
          <p:nvPr>
            <p:ph type="title"/>
          </p:nvPr>
        </p:nvSpPr>
        <p:spPr>
          <a:xfrm>
            <a:off x="2797629" y="610865"/>
            <a:ext cx="8556171" cy="561049"/>
          </a:xfrm>
        </p:spPr>
        <p:txBody>
          <a:bodyPr>
            <a:normAutofit fontScale="90000"/>
          </a:bodyPr>
          <a:lstStyle/>
          <a:p>
            <a:pPr algn="ctr"/>
            <a:r>
              <a:rPr lang="en-US" dirty="0">
                <a:latin typeface="Trebuchet MS" panose="020B0603020202020204" pitchFamily="34" charset="0"/>
              </a:rPr>
              <a:t>Current Registrant – Co-enrolled</a:t>
            </a:r>
          </a:p>
        </p:txBody>
      </p:sp>
      <p:sp>
        <p:nvSpPr>
          <p:cNvPr id="4" name="Footer Placeholder 3">
            <a:extLst>
              <a:ext uri="{FF2B5EF4-FFF2-40B4-BE49-F238E27FC236}">
                <a16:creationId xmlns:a16="http://schemas.microsoft.com/office/drawing/2014/main" id="{4199526E-4D64-C6CD-CE1B-3D304FBBA42B}"/>
              </a:ext>
            </a:extLst>
          </p:cNvPr>
          <p:cNvSpPr>
            <a:spLocks noGrp="1"/>
          </p:cNvSpPr>
          <p:nvPr>
            <p:ph type="ftr" sz="quarter" idx="11"/>
          </p:nvPr>
        </p:nvSpPr>
        <p:spPr/>
        <p:txBody>
          <a:bodyPr/>
          <a:lstStyle/>
          <a:p>
            <a:r>
              <a:rPr lang="en-US" dirty="0"/>
              <a:t>September 28th, 2023</a:t>
            </a:r>
          </a:p>
        </p:txBody>
      </p:sp>
      <p:sp>
        <p:nvSpPr>
          <p:cNvPr id="8" name="Content Placeholder 7">
            <a:extLst>
              <a:ext uri="{FF2B5EF4-FFF2-40B4-BE49-F238E27FC236}">
                <a16:creationId xmlns:a16="http://schemas.microsoft.com/office/drawing/2014/main" id="{D623E697-E9BF-B246-F19F-86D34DDAF1A7}"/>
              </a:ext>
            </a:extLst>
          </p:cNvPr>
          <p:cNvSpPr>
            <a:spLocks noGrp="1"/>
          </p:cNvSpPr>
          <p:nvPr>
            <p:ph idx="1"/>
          </p:nvPr>
        </p:nvSpPr>
        <p:spPr>
          <a:xfrm>
            <a:off x="838200" y="2118167"/>
            <a:ext cx="3799114" cy="4058796"/>
          </a:xfrm>
        </p:spPr>
        <p:txBody>
          <a:bodyPr>
            <a:normAutofit fontScale="92500" lnSpcReduction="10000"/>
          </a:bodyPr>
          <a:lstStyle/>
          <a:p>
            <a:r>
              <a:rPr lang="en-US" dirty="0">
                <a:solidFill>
                  <a:schemeClr val="tx1"/>
                </a:solidFill>
                <a:latin typeface="Trebuchet MS" panose="020B0603020202020204" pitchFamily="34" charset="0"/>
              </a:rPr>
              <a:t>Client was certified under the DWG Emergencies and Disasters Career and Training Services on 9/27/2023.</a:t>
            </a:r>
          </a:p>
          <a:p>
            <a:r>
              <a:rPr lang="en-US" dirty="0">
                <a:solidFill>
                  <a:schemeClr val="tx1"/>
                </a:solidFill>
                <a:latin typeface="Trebuchet MS" panose="020B0603020202020204" pitchFamily="34" charset="0"/>
              </a:rPr>
              <a:t>The steps that were taken to certify were previously shown on slides 93-98 of this PowerPoint.</a:t>
            </a:r>
          </a:p>
        </p:txBody>
      </p:sp>
      <p:pic>
        <p:nvPicPr>
          <p:cNvPr id="9" name="Content Placeholder 5">
            <a:extLst>
              <a:ext uri="{FF2B5EF4-FFF2-40B4-BE49-F238E27FC236}">
                <a16:creationId xmlns:a16="http://schemas.microsoft.com/office/drawing/2014/main" id="{6684FD72-B52D-8674-10A6-F1849D3B1DC5}"/>
              </a:ext>
            </a:extLst>
          </p:cNvPr>
          <p:cNvPicPr>
            <a:picLocks noChangeAspect="1"/>
          </p:cNvPicPr>
          <p:nvPr/>
        </p:nvPicPr>
        <p:blipFill>
          <a:blip r:embed="rId2"/>
          <a:stretch>
            <a:fillRect/>
          </a:stretch>
        </p:blipFill>
        <p:spPr>
          <a:xfrm>
            <a:off x="5203371" y="1889125"/>
            <a:ext cx="6625198" cy="4059238"/>
          </a:xfrm>
          <a:prstGeom prst="rect">
            <a:avLst/>
          </a:prstGeom>
        </p:spPr>
      </p:pic>
      <p:sp>
        <p:nvSpPr>
          <p:cNvPr id="10" name="Left Arrow 4">
            <a:extLst>
              <a:ext uri="{FF2B5EF4-FFF2-40B4-BE49-F238E27FC236}">
                <a16:creationId xmlns:a16="http://schemas.microsoft.com/office/drawing/2014/main" id="{DED36DA3-1287-0AA8-2AAD-78EFDE468C26}"/>
              </a:ext>
            </a:extLst>
          </p:cNvPr>
          <p:cNvSpPr/>
          <p:nvPr/>
        </p:nvSpPr>
        <p:spPr>
          <a:xfrm rot="19283786" flipV="1">
            <a:off x="11623376" y="3435538"/>
            <a:ext cx="410384" cy="19442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eft Arrow 4">
            <a:extLst>
              <a:ext uri="{FF2B5EF4-FFF2-40B4-BE49-F238E27FC236}">
                <a16:creationId xmlns:a16="http://schemas.microsoft.com/office/drawing/2014/main" id="{BC600CD9-6253-116F-9B90-566E759CD011}"/>
              </a:ext>
            </a:extLst>
          </p:cNvPr>
          <p:cNvSpPr/>
          <p:nvPr/>
        </p:nvSpPr>
        <p:spPr>
          <a:xfrm rot="19283786" flipV="1">
            <a:off x="11523673" y="3998139"/>
            <a:ext cx="410388" cy="19442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2509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A80AB-C554-5045-81D9-800CDF0C8CFB}"/>
              </a:ext>
            </a:extLst>
          </p:cNvPr>
          <p:cNvSpPr>
            <a:spLocks noGrp="1"/>
          </p:cNvSpPr>
          <p:nvPr>
            <p:ph type="title"/>
          </p:nvPr>
        </p:nvSpPr>
        <p:spPr>
          <a:xfrm>
            <a:off x="3211010" y="610865"/>
            <a:ext cx="7616143" cy="869592"/>
          </a:xfrm>
        </p:spPr>
        <p:txBody>
          <a:bodyPr>
            <a:normAutofit fontScale="90000"/>
          </a:bodyPr>
          <a:lstStyle/>
          <a:p>
            <a:pPr algn="ctr"/>
            <a:r>
              <a:rPr lang="en-US" dirty="0">
                <a:latin typeface="Trebuchet MS" panose="020B0603020202020204" pitchFamily="34" charset="0"/>
              </a:rPr>
              <a:t>Underserved and Historically Marginalized</a:t>
            </a:r>
            <a:endParaRPr lang="en-US" dirty="0"/>
          </a:p>
        </p:txBody>
      </p:sp>
      <p:sp>
        <p:nvSpPr>
          <p:cNvPr id="3" name="Content Placeholder 2">
            <a:extLst>
              <a:ext uri="{FF2B5EF4-FFF2-40B4-BE49-F238E27FC236}">
                <a16:creationId xmlns:a16="http://schemas.microsoft.com/office/drawing/2014/main" id="{460BAA01-9C4C-85DE-D948-65C650573172}"/>
              </a:ext>
            </a:extLst>
          </p:cNvPr>
          <p:cNvSpPr>
            <a:spLocks noGrp="1"/>
          </p:cNvSpPr>
          <p:nvPr>
            <p:ph idx="1"/>
          </p:nvPr>
        </p:nvSpPr>
        <p:spPr/>
        <p:txBody>
          <a:bodyPr>
            <a:normAutofit lnSpcReduction="10000"/>
          </a:bodyPr>
          <a:lstStyle/>
          <a:p>
            <a:pPr marL="0" indent="0">
              <a:buNone/>
            </a:pPr>
            <a:r>
              <a:rPr lang="en-US" dirty="0">
                <a:solidFill>
                  <a:schemeClr val="tx1"/>
                </a:solidFill>
                <a:latin typeface="Trebuchet MS" panose="020B0603020202020204" pitchFamily="34" charset="0"/>
              </a:rPr>
              <a:t>Directly below is the state’s criteria for determining “Underserved and Historically Marginalized” individual:</a:t>
            </a:r>
          </a:p>
          <a:p>
            <a:pPr marL="0" indent="0">
              <a:buNone/>
            </a:pPr>
            <a:endParaRPr lang="en-US" sz="800" dirty="0">
              <a:solidFill>
                <a:schemeClr val="tx1"/>
              </a:solidFill>
              <a:latin typeface="Trebuchet MS" panose="020B0603020202020204" pitchFamily="34" charset="0"/>
            </a:endParaRPr>
          </a:p>
          <a:p>
            <a:pPr marL="0" indent="0">
              <a:buNone/>
            </a:pPr>
            <a:r>
              <a:rPr lang="en-US" sz="2000" dirty="0">
                <a:solidFill>
                  <a:schemeClr val="tx1"/>
                </a:solidFill>
                <a:effectLst/>
                <a:highlight>
                  <a:srgbClr val="FFFF00"/>
                </a:highlight>
                <a:latin typeface="Times New Roman" panose="02020603050405020304" pitchFamily="18" charset="0"/>
                <a:ea typeface="Calibri" panose="020F0502020204030204" pitchFamily="34" charset="0"/>
              </a:rPr>
              <a:t>LWIAs will identify underserved and historically marginalized populations and communities based on their local assessment of community need and service gaps, utilizing partnership and community data.  Such populations of underserved and historically marginalized individuals include, but are not limited to:  Veterans; individuals with disabilities; persons of color; women; justice-involved individuals; immigrants; refugees; homeless individuals and those at risk of homelessness; low-income individuals; individuals in or aged-out of Foster Care; GED candidates and recipients; public assistance recipients; individuals who are basic skills deficient; UI Profilees; individuals unemployed for an extended period; individuals age 55 and over; lower-wage workers; child-care-challenged workers; high-unemployment-area residents; rural residents; individuals residing in a Qualified Census Tract (QSI) or a Disproportionately Impacted Area (DIA); individuals who have exhausted their unemployment insurance benefit; and individuals with other employment barriers.  </a:t>
            </a:r>
            <a:endParaRPr lang="en-US" sz="2000" dirty="0">
              <a:solidFill>
                <a:schemeClr val="tx1"/>
              </a:solidFill>
              <a:effectLst/>
              <a:highlight>
                <a:srgbClr val="FFFF00"/>
              </a:highlight>
              <a:latin typeface="Calibri" panose="020F0502020204030204" pitchFamily="34" charset="0"/>
              <a:ea typeface="Calibri" panose="020F0502020204030204" pitchFamily="34" charset="0"/>
            </a:endParaRPr>
          </a:p>
          <a:p>
            <a:pPr marL="0" indent="0">
              <a:buNone/>
            </a:pPr>
            <a:endParaRPr lang="en-US" dirty="0"/>
          </a:p>
        </p:txBody>
      </p:sp>
      <p:sp>
        <p:nvSpPr>
          <p:cNvPr id="4" name="Footer Placeholder 3">
            <a:extLst>
              <a:ext uri="{FF2B5EF4-FFF2-40B4-BE49-F238E27FC236}">
                <a16:creationId xmlns:a16="http://schemas.microsoft.com/office/drawing/2014/main" id="{E688EBA1-6E12-FCCE-E32E-302975F92C80}"/>
              </a:ext>
            </a:extLst>
          </p:cNvPr>
          <p:cNvSpPr>
            <a:spLocks noGrp="1"/>
          </p:cNvSpPr>
          <p:nvPr>
            <p:ph type="ftr" sz="quarter" idx="11"/>
          </p:nvPr>
        </p:nvSpPr>
        <p:spPr/>
        <p:txBody>
          <a:bodyPr/>
          <a:lstStyle/>
          <a:p>
            <a:r>
              <a:rPr lang="en-US"/>
              <a:t>September 28th, 2023</a:t>
            </a:r>
            <a:endParaRPr lang="en-US" dirty="0"/>
          </a:p>
        </p:txBody>
      </p:sp>
    </p:spTree>
    <p:extLst>
      <p:ext uri="{BB962C8B-B14F-4D97-AF65-F5344CB8AC3E}">
        <p14:creationId xmlns:p14="http://schemas.microsoft.com/office/powerpoint/2010/main" val="242387758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D0BEE-D94E-D9AF-313D-AC96B880B013}"/>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Current Registrant – Co-Enroll</a:t>
            </a:r>
            <a:endParaRPr lang="en-US" dirty="0"/>
          </a:p>
        </p:txBody>
      </p:sp>
      <p:sp>
        <p:nvSpPr>
          <p:cNvPr id="3" name="Content Placeholder 2">
            <a:extLst>
              <a:ext uri="{FF2B5EF4-FFF2-40B4-BE49-F238E27FC236}">
                <a16:creationId xmlns:a16="http://schemas.microsoft.com/office/drawing/2014/main" id="{6910AE22-881E-E6D5-E9F2-104A60EEC419}"/>
              </a:ext>
            </a:extLst>
          </p:cNvPr>
          <p:cNvSpPr>
            <a:spLocks noGrp="1"/>
          </p:cNvSpPr>
          <p:nvPr>
            <p:ph idx="1"/>
          </p:nvPr>
        </p:nvSpPr>
        <p:spPr>
          <a:xfrm>
            <a:off x="838200" y="1665514"/>
            <a:ext cx="4332514" cy="4511449"/>
          </a:xfrm>
        </p:spPr>
        <p:txBody>
          <a:bodyPr>
            <a:normAutofit lnSpcReduction="10000"/>
          </a:bodyPr>
          <a:lstStyle/>
          <a:p>
            <a:pPr marL="0" indent="0">
              <a:buNone/>
            </a:pPr>
            <a:r>
              <a:rPr lang="en-US" dirty="0">
                <a:solidFill>
                  <a:schemeClr val="tx1"/>
                </a:solidFill>
                <a:latin typeface="Trebuchet MS" panose="020B0603020202020204" pitchFamily="34" charset="0"/>
              </a:rPr>
              <a:t>Previously certified Adult client is now co-enrolled and the alternative eligibility criteria used to support the new 1N – National Dislocated Worker Grant 1N – DWG Emergencies and Disasters Career Services you will see that alternative criteria has been locked.</a:t>
            </a:r>
          </a:p>
          <a:p>
            <a:endParaRPr lang="en-US" dirty="0"/>
          </a:p>
        </p:txBody>
      </p:sp>
      <p:sp>
        <p:nvSpPr>
          <p:cNvPr id="4" name="Footer Placeholder 3">
            <a:extLst>
              <a:ext uri="{FF2B5EF4-FFF2-40B4-BE49-F238E27FC236}">
                <a16:creationId xmlns:a16="http://schemas.microsoft.com/office/drawing/2014/main" id="{E184E1C3-00BA-F0F6-8079-94F970466BE2}"/>
              </a:ext>
            </a:extLst>
          </p:cNvPr>
          <p:cNvSpPr>
            <a:spLocks noGrp="1"/>
          </p:cNvSpPr>
          <p:nvPr>
            <p:ph type="ftr" sz="quarter" idx="11"/>
          </p:nvPr>
        </p:nvSpPr>
        <p:spPr/>
        <p:txBody>
          <a:bodyPr/>
          <a:lstStyle/>
          <a:p>
            <a:r>
              <a:rPr lang="en-US"/>
              <a:t>September 28th, 2023</a:t>
            </a:r>
            <a:endParaRPr lang="en-US" dirty="0"/>
          </a:p>
        </p:txBody>
      </p:sp>
      <p:pic>
        <p:nvPicPr>
          <p:cNvPr id="6" name="Picture 5">
            <a:extLst>
              <a:ext uri="{FF2B5EF4-FFF2-40B4-BE49-F238E27FC236}">
                <a16:creationId xmlns:a16="http://schemas.microsoft.com/office/drawing/2014/main" id="{5162B771-6F3F-8BD9-651B-A88637DD9F0A}"/>
              </a:ext>
            </a:extLst>
          </p:cNvPr>
          <p:cNvPicPr>
            <a:picLocks noChangeAspect="1"/>
          </p:cNvPicPr>
          <p:nvPr/>
        </p:nvPicPr>
        <p:blipFill>
          <a:blip r:embed="rId2"/>
          <a:stretch>
            <a:fillRect/>
          </a:stretch>
        </p:blipFill>
        <p:spPr>
          <a:xfrm>
            <a:off x="5595258" y="1351301"/>
            <a:ext cx="5900056" cy="5103021"/>
          </a:xfrm>
          <a:prstGeom prst="rect">
            <a:avLst/>
          </a:prstGeom>
        </p:spPr>
      </p:pic>
      <p:sp>
        <p:nvSpPr>
          <p:cNvPr id="7" name="Left Arrow 4">
            <a:extLst>
              <a:ext uri="{FF2B5EF4-FFF2-40B4-BE49-F238E27FC236}">
                <a16:creationId xmlns:a16="http://schemas.microsoft.com/office/drawing/2014/main" id="{933767D5-B794-6004-D8A0-CE616B0791D0}"/>
              </a:ext>
            </a:extLst>
          </p:cNvPr>
          <p:cNvSpPr/>
          <p:nvPr/>
        </p:nvSpPr>
        <p:spPr>
          <a:xfrm>
            <a:off x="10680119" y="4696079"/>
            <a:ext cx="673681" cy="18072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594724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27C6B-B499-4287-605B-9B26F7459FD7}"/>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Current Registrant – Co-Enroll</a:t>
            </a:r>
          </a:p>
        </p:txBody>
      </p:sp>
      <p:sp>
        <p:nvSpPr>
          <p:cNvPr id="3" name="Content Placeholder 2">
            <a:extLst>
              <a:ext uri="{FF2B5EF4-FFF2-40B4-BE49-F238E27FC236}">
                <a16:creationId xmlns:a16="http://schemas.microsoft.com/office/drawing/2014/main" id="{587B1B95-CAF9-7B67-1780-80CDE0CE1AEA}"/>
              </a:ext>
            </a:extLst>
          </p:cNvPr>
          <p:cNvSpPr>
            <a:spLocks noGrp="1"/>
          </p:cNvSpPr>
          <p:nvPr>
            <p:ph idx="1"/>
          </p:nvPr>
        </p:nvSpPr>
        <p:spPr>
          <a:xfrm>
            <a:off x="838200" y="2340429"/>
            <a:ext cx="4365171" cy="3836534"/>
          </a:xfrm>
        </p:spPr>
        <p:txBody>
          <a:bodyPr/>
          <a:lstStyle/>
          <a:p>
            <a:pPr marL="0" indent="0">
              <a:buNone/>
            </a:pPr>
            <a:r>
              <a:rPr lang="en-US" dirty="0">
                <a:solidFill>
                  <a:schemeClr val="tx1"/>
                </a:solidFill>
                <a:latin typeface="Trebuchet MS" panose="020B0603020202020204" pitchFamily="34" charset="0"/>
              </a:rPr>
              <a:t>Now the 1N title is available for enrollment in 1N – QUEST Disaster DWG services as shown on the adjacent screen.</a:t>
            </a:r>
          </a:p>
          <a:p>
            <a:endParaRPr lang="en-US" dirty="0"/>
          </a:p>
        </p:txBody>
      </p:sp>
      <p:sp>
        <p:nvSpPr>
          <p:cNvPr id="4" name="Footer Placeholder 3">
            <a:extLst>
              <a:ext uri="{FF2B5EF4-FFF2-40B4-BE49-F238E27FC236}">
                <a16:creationId xmlns:a16="http://schemas.microsoft.com/office/drawing/2014/main" id="{711C47E5-C7F1-931D-DB68-D7B2051DA41C}"/>
              </a:ext>
            </a:extLst>
          </p:cNvPr>
          <p:cNvSpPr>
            <a:spLocks noGrp="1"/>
          </p:cNvSpPr>
          <p:nvPr>
            <p:ph type="ftr" sz="quarter" idx="11"/>
          </p:nvPr>
        </p:nvSpPr>
        <p:spPr/>
        <p:txBody>
          <a:bodyPr/>
          <a:lstStyle/>
          <a:p>
            <a:r>
              <a:rPr lang="en-US"/>
              <a:t>September 28th, 2023</a:t>
            </a:r>
            <a:endParaRPr lang="en-US" dirty="0"/>
          </a:p>
        </p:txBody>
      </p:sp>
      <p:pic>
        <p:nvPicPr>
          <p:cNvPr id="5" name="Picture 4">
            <a:extLst>
              <a:ext uri="{FF2B5EF4-FFF2-40B4-BE49-F238E27FC236}">
                <a16:creationId xmlns:a16="http://schemas.microsoft.com/office/drawing/2014/main" id="{B9961A90-EE1D-5449-DC6F-1C99F3ADC14F}"/>
              </a:ext>
            </a:extLst>
          </p:cNvPr>
          <p:cNvPicPr>
            <a:picLocks noChangeAspect="1"/>
          </p:cNvPicPr>
          <p:nvPr/>
        </p:nvPicPr>
        <p:blipFill>
          <a:blip r:embed="rId2"/>
          <a:stretch>
            <a:fillRect/>
          </a:stretch>
        </p:blipFill>
        <p:spPr>
          <a:xfrm>
            <a:off x="5952646" y="2287551"/>
            <a:ext cx="5510010" cy="2953162"/>
          </a:xfrm>
          <a:prstGeom prst="rect">
            <a:avLst/>
          </a:prstGeom>
        </p:spPr>
      </p:pic>
    </p:spTree>
    <p:extLst>
      <p:ext uri="{BB962C8B-B14F-4D97-AF65-F5344CB8AC3E}">
        <p14:creationId xmlns:p14="http://schemas.microsoft.com/office/powerpoint/2010/main" val="102744427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CF8A5-3BAD-4152-D5EF-76F79079E24A}"/>
              </a:ext>
            </a:extLst>
          </p:cNvPr>
          <p:cNvSpPr>
            <a:spLocks noGrp="1"/>
          </p:cNvSpPr>
          <p:nvPr>
            <p:ph type="title"/>
          </p:nvPr>
        </p:nvSpPr>
        <p:spPr>
          <a:xfrm>
            <a:off x="2917372" y="610865"/>
            <a:ext cx="9089572" cy="561049"/>
          </a:xfrm>
        </p:spPr>
        <p:txBody>
          <a:bodyPr>
            <a:normAutofit fontScale="90000"/>
          </a:bodyPr>
          <a:lstStyle/>
          <a:p>
            <a:pPr algn="ctr"/>
            <a:r>
              <a:rPr lang="en-US" dirty="0">
                <a:latin typeface="Trebuchet MS" panose="020B0603020202020204" pitchFamily="34" charset="0"/>
              </a:rPr>
              <a:t>Case Note for all QUEST Disaster DWG Clients</a:t>
            </a:r>
          </a:p>
        </p:txBody>
      </p:sp>
      <p:sp>
        <p:nvSpPr>
          <p:cNvPr id="3" name="Content Placeholder 2">
            <a:extLst>
              <a:ext uri="{FF2B5EF4-FFF2-40B4-BE49-F238E27FC236}">
                <a16:creationId xmlns:a16="http://schemas.microsoft.com/office/drawing/2014/main" id="{A1DDB3DE-049C-E357-BA14-0B20331CF55E}"/>
              </a:ext>
            </a:extLst>
          </p:cNvPr>
          <p:cNvSpPr>
            <a:spLocks noGrp="1"/>
          </p:cNvSpPr>
          <p:nvPr>
            <p:ph idx="1"/>
          </p:nvPr>
        </p:nvSpPr>
        <p:spPr/>
        <p:txBody>
          <a:bodyPr/>
          <a:lstStyle/>
          <a:p>
            <a:r>
              <a:rPr lang="en-US" dirty="0">
                <a:solidFill>
                  <a:schemeClr val="tx1"/>
                </a:solidFill>
                <a:latin typeface="Trebuchet MS" panose="020B0603020202020204" pitchFamily="34" charset="0"/>
              </a:rPr>
              <a:t>To reiterate, for every client that will be served under the 1N – QUEST Disaster DWG, staff must be a detailed case note explaining how the client meets the criteria of “Under-served and historically marginalized individual”.</a:t>
            </a:r>
          </a:p>
          <a:p>
            <a:r>
              <a:rPr lang="en-US" dirty="0">
                <a:solidFill>
                  <a:schemeClr val="tx1"/>
                </a:solidFill>
                <a:latin typeface="Trebuchet MS" panose="020B0603020202020204" pitchFamily="34" charset="0"/>
              </a:rPr>
              <a:t>The next slide demonstrates the complete case note on this “example” client on how this client met the criteria of “Under-served and historically marginalized individual”.   </a:t>
            </a:r>
            <a:endParaRPr lang="en-US" dirty="0"/>
          </a:p>
          <a:p>
            <a:endParaRPr lang="en-US" dirty="0"/>
          </a:p>
        </p:txBody>
      </p:sp>
      <p:sp>
        <p:nvSpPr>
          <p:cNvPr id="4" name="Footer Placeholder 3">
            <a:extLst>
              <a:ext uri="{FF2B5EF4-FFF2-40B4-BE49-F238E27FC236}">
                <a16:creationId xmlns:a16="http://schemas.microsoft.com/office/drawing/2014/main" id="{0E048116-D385-DACC-772F-95BC4B396EDF}"/>
              </a:ext>
            </a:extLst>
          </p:cNvPr>
          <p:cNvSpPr>
            <a:spLocks noGrp="1"/>
          </p:cNvSpPr>
          <p:nvPr>
            <p:ph type="ftr" sz="quarter" idx="11"/>
          </p:nvPr>
        </p:nvSpPr>
        <p:spPr/>
        <p:txBody>
          <a:bodyPr/>
          <a:lstStyle/>
          <a:p>
            <a:r>
              <a:rPr lang="en-US"/>
              <a:t>September 28th, 2023</a:t>
            </a:r>
            <a:endParaRPr lang="en-US" dirty="0"/>
          </a:p>
        </p:txBody>
      </p:sp>
    </p:spTree>
    <p:extLst>
      <p:ext uri="{BB962C8B-B14F-4D97-AF65-F5344CB8AC3E}">
        <p14:creationId xmlns:p14="http://schemas.microsoft.com/office/powerpoint/2010/main" val="260731593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84DDF-BF2E-1903-5E24-8CDA070CA285}"/>
              </a:ext>
            </a:extLst>
          </p:cNvPr>
          <p:cNvSpPr>
            <a:spLocks noGrp="1"/>
          </p:cNvSpPr>
          <p:nvPr>
            <p:ph type="title"/>
          </p:nvPr>
        </p:nvSpPr>
        <p:spPr/>
        <p:txBody>
          <a:bodyPr>
            <a:normAutofit fontScale="90000"/>
          </a:bodyPr>
          <a:lstStyle/>
          <a:p>
            <a:pPr algn="ctr"/>
            <a:r>
              <a:rPr lang="en-US" dirty="0"/>
              <a:t>Case Note on How Meets Priority</a:t>
            </a:r>
            <a:endParaRPr lang="en-US"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40C824B5-5573-5B56-31CE-2B2895640648}"/>
              </a:ext>
            </a:extLst>
          </p:cNvPr>
          <p:cNvSpPr>
            <a:spLocks noGrp="1"/>
          </p:cNvSpPr>
          <p:nvPr>
            <p:ph idx="1"/>
          </p:nvPr>
        </p:nvSpPr>
        <p:spPr>
          <a:xfrm>
            <a:off x="838200" y="1621971"/>
            <a:ext cx="10515600" cy="4554992"/>
          </a:xfrm>
        </p:spPr>
        <p:txBody>
          <a:bodyPr/>
          <a:lstStyle/>
          <a:p>
            <a:pPr marL="0" indent="0" algn="ctr">
              <a:buNone/>
            </a:pPr>
            <a:r>
              <a:rPr lang="en-US" dirty="0">
                <a:solidFill>
                  <a:schemeClr val="tx1"/>
                </a:solidFill>
                <a:latin typeface="Trebuchet MS" panose="020B0603020202020204" pitchFamily="34" charset="0"/>
              </a:rPr>
              <a:t>Entire example case note for QUEST Disaster DWG “mock” client: </a:t>
            </a:r>
          </a:p>
          <a:p>
            <a:endParaRPr lang="en-US" dirty="0"/>
          </a:p>
        </p:txBody>
      </p:sp>
      <p:sp>
        <p:nvSpPr>
          <p:cNvPr id="4" name="Footer Placeholder 3">
            <a:extLst>
              <a:ext uri="{FF2B5EF4-FFF2-40B4-BE49-F238E27FC236}">
                <a16:creationId xmlns:a16="http://schemas.microsoft.com/office/drawing/2014/main" id="{FC87B6D1-624E-1D09-5AF0-E6A45ED35025}"/>
              </a:ext>
            </a:extLst>
          </p:cNvPr>
          <p:cNvSpPr>
            <a:spLocks noGrp="1"/>
          </p:cNvSpPr>
          <p:nvPr>
            <p:ph type="ftr" sz="quarter" idx="11"/>
          </p:nvPr>
        </p:nvSpPr>
        <p:spPr/>
        <p:txBody>
          <a:bodyPr/>
          <a:lstStyle/>
          <a:p>
            <a:r>
              <a:rPr lang="en-US"/>
              <a:t>September 28th, 2023</a:t>
            </a:r>
            <a:endParaRPr lang="en-US" dirty="0"/>
          </a:p>
        </p:txBody>
      </p:sp>
      <p:pic>
        <p:nvPicPr>
          <p:cNvPr id="5" name="Picture 4">
            <a:extLst>
              <a:ext uri="{FF2B5EF4-FFF2-40B4-BE49-F238E27FC236}">
                <a16:creationId xmlns:a16="http://schemas.microsoft.com/office/drawing/2014/main" id="{032BFA55-5C7A-0BB7-E202-1B826B58C306}"/>
              </a:ext>
            </a:extLst>
          </p:cNvPr>
          <p:cNvPicPr>
            <a:picLocks noChangeAspect="1"/>
          </p:cNvPicPr>
          <p:nvPr/>
        </p:nvPicPr>
        <p:blipFill>
          <a:blip r:embed="rId2"/>
          <a:stretch>
            <a:fillRect/>
          </a:stretch>
        </p:blipFill>
        <p:spPr>
          <a:xfrm>
            <a:off x="1050471" y="2144486"/>
            <a:ext cx="10091058" cy="4032477"/>
          </a:xfrm>
          <a:prstGeom prst="rect">
            <a:avLst/>
          </a:prstGeom>
        </p:spPr>
      </p:pic>
    </p:spTree>
    <p:extLst>
      <p:ext uri="{BB962C8B-B14F-4D97-AF65-F5344CB8AC3E}">
        <p14:creationId xmlns:p14="http://schemas.microsoft.com/office/powerpoint/2010/main" val="170781756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627D-9532-84BA-B2E2-AD61520CE3BF}"/>
              </a:ext>
            </a:extLst>
          </p:cNvPr>
          <p:cNvSpPr>
            <a:spLocks noGrp="1"/>
          </p:cNvSpPr>
          <p:nvPr>
            <p:ph type="title"/>
          </p:nvPr>
        </p:nvSpPr>
        <p:spPr>
          <a:xfrm>
            <a:off x="3211010" y="610865"/>
            <a:ext cx="7616143" cy="858706"/>
          </a:xfrm>
        </p:spPr>
        <p:txBody>
          <a:bodyPr>
            <a:normAutofit fontScale="90000"/>
          </a:bodyPr>
          <a:lstStyle/>
          <a:p>
            <a:pPr algn="ctr"/>
            <a:r>
              <a:rPr lang="en-US" dirty="0">
                <a:latin typeface="Trebuchet MS" panose="020B0603020202020204" pitchFamily="34" charset="0"/>
              </a:rPr>
              <a:t>Current Registrant – Co-Enroll Wrap up</a:t>
            </a:r>
          </a:p>
        </p:txBody>
      </p:sp>
      <p:sp>
        <p:nvSpPr>
          <p:cNvPr id="3" name="Content Placeholder 2">
            <a:extLst>
              <a:ext uri="{FF2B5EF4-FFF2-40B4-BE49-F238E27FC236}">
                <a16:creationId xmlns:a16="http://schemas.microsoft.com/office/drawing/2014/main" id="{82C6CE12-5A29-6EBA-C8A6-3534FC959003}"/>
              </a:ext>
            </a:extLst>
          </p:cNvPr>
          <p:cNvSpPr>
            <a:spLocks noGrp="1"/>
          </p:cNvSpPr>
          <p:nvPr>
            <p:ph idx="1"/>
          </p:nvPr>
        </p:nvSpPr>
        <p:spPr/>
        <p:txBody>
          <a:bodyPr/>
          <a:lstStyle/>
          <a:p>
            <a:pPr marL="0" indent="0">
              <a:buNone/>
            </a:pPr>
            <a:r>
              <a:rPr lang="en-US" dirty="0">
                <a:solidFill>
                  <a:prstClr val="black"/>
                </a:solidFill>
                <a:latin typeface="Trebuchet MS" panose="020B0603020202020204" pitchFamily="34" charset="0"/>
                <a:cs typeface="Calibri" panose="020F0502020204030204" pitchFamily="34" charset="0"/>
              </a:rPr>
              <a:t>This portion of the PowerPoint d</a:t>
            </a:r>
            <a:r>
              <a:rPr lang="en-US" sz="2800" dirty="0">
                <a:solidFill>
                  <a:prstClr val="black"/>
                </a:solidFill>
                <a:latin typeface="Trebuchet MS" panose="020B0603020202020204" pitchFamily="34" charset="0"/>
                <a:cs typeface="Calibri" panose="020F0502020204030204" pitchFamily="34" charset="0"/>
              </a:rPr>
              <a:t>emonstrated the steps needed for taking a current WIOA Adult client who would like to be co-enrolled under the 1N National Dislocated Worker – Emergencies and Disasters eligibility; then this PowerPoint discussed and demonstrated the requirements around recording a case note for the 1N QUEST Disaster DWG client explaining how they met the criteria of “Under-served and historically marginalized individual”.    </a:t>
            </a:r>
          </a:p>
          <a:p>
            <a:endParaRPr lang="en-US" dirty="0"/>
          </a:p>
        </p:txBody>
      </p:sp>
      <p:sp>
        <p:nvSpPr>
          <p:cNvPr id="4" name="Footer Placeholder 3">
            <a:extLst>
              <a:ext uri="{FF2B5EF4-FFF2-40B4-BE49-F238E27FC236}">
                <a16:creationId xmlns:a16="http://schemas.microsoft.com/office/drawing/2014/main" id="{4D1A2815-6F76-0C85-790F-69C18B56BD9D}"/>
              </a:ext>
            </a:extLst>
          </p:cNvPr>
          <p:cNvSpPr>
            <a:spLocks noGrp="1"/>
          </p:cNvSpPr>
          <p:nvPr>
            <p:ph type="ftr" sz="quarter" idx="11"/>
          </p:nvPr>
        </p:nvSpPr>
        <p:spPr/>
        <p:txBody>
          <a:bodyPr/>
          <a:lstStyle/>
          <a:p>
            <a:r>
              <a:rPr lang="en-US"/>
              <a:t>September 28th, 2023</a:t>
            </a:r>
            <a:endParaRPr lang="en-US" dirty="0"/>
          </a:p>
        </p:txBody>
      </p:sp>
    </p:spTree>
    <p:extLst>
      <p:ext uri="{BB962C8B-B14F-4D97-AF65-F5344CB8AC3E}">
        <p14:creationId xmlns:p14="http://schemas.microsoft.com/office/powerpoint/2010/main" val="237327278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5C7E3-608D-40E9-BDD5-77F829123096}"/>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In conclusion</a:t>
            </a:r>
          </a:p>
        </p:txBody>
      </p:sp>
      <p:sp>
        <p:nvSpPr>
          <p:cNvPr id="3" name="Content Placeholder 2">
            <a:extLst>
              <a:ext uri="{FF2B5EF4-FFF2-40B4-BE49-F238E27FC236}">
                <a16:creationId xmlns:a16="http://schemas.microsoft.com/office/drawing/2014/main" id="{6FF4524D-2CC0-4A5E-946E-83CC05717108}"/>
              </a:ext>
            </a:extLst>
          </p:cNvPr>
          <p:cNvSpPr>
            <a:spLocks noGrp="1"/>
          </p:cNvSpPr>
          <p:nvPr>
            <p:ph idx="1"/>
          </p:nvPr>
        </p:nvSpPr>
        <p:spPr>
          <a:xfrm>
            <a:off x="838200" y="1913021"/>
            <a:ext cx="10515600" cy="4263942"/>
          </a:xfrm>
        </p:spPr>
        <p:txBody>
          <a:bodyPr>
            <a:normAutofit fontScale="85000" lnSpcReduction="10000"/>
          </a:bodyPr>
          <a:lstStyle/>
          <a:p>
            <a:r>
              <a:rPr lang="en-US" altLang="en-US" sz="2800" dirty="0">
                <a:solidFill>
                  <a:schemeClr val="tx1"/>
                </a:solidFill>
                <a:latin typeface="Trebuchet MS" panose="020B0603020202020204" pitchFamily="34" charset="0"/>
              </a:rPr>
              <a:t>We had a discussion of the QUEST Disaster National Dislocated Worker (DWG).</a:t>
            </a:r>
          </a:p>
          <a:p>
            <a:r>
              <a:rPr lang="en-US" altLang="en-US" sz="2800" dirty="0">
                <a:solidFill>
                  <a:schemeClr val="tx1"/>
                </a:solidFill>
                <a:latin typeface="Trebuchet MS" panose="020B0603020202020204" pitchFamily="34" charset="0"/>
              </a:rPr>
              <a:t>We discussed how any client who meets traditional Dislocated Worker criteria, or any client who will meet the alternative  Emergencies and Disasters Services will be able to get served under the QUEST Disaster DWG.</a:t>
            </a:r>
          </a:p>
          <a:p>
            <a:r>
              <a:rPr lang="en-US" altLang="en-US" sz="2800" dirty="0">
                <a:solidFill>
                  <a:schemeClr val="tx1"/>
                </a:solidFill>
                <a:latin typeface="Trebuchet MS" panose="020B0603020202020204" pitchFamily="34" charset="0"/>
              </a:rPr>
              <a:t>We discussed details around the new/updated traditional Dislocated Worker Eligibility criteria around “Substantial Layoff” and “UI Profilee”.</a:t>
            </a:r>
          </a:p>
          <a:p>
            <a:r>
              <a:rPr lang="en-US" altLang="en-US" sz="2800" dirty="0">
                <a:solidFill>
                  <a:schemeClr val="tx1"/>
                </a:solidFill>
                <a:latin typeface="Trebuchet MS" panose="020B0603020202020204" pitchFamily="34" charset="0"/>
              </a:rPr>
              <a:t>We discussed and demonstrated the alternative eligibility questions that are in IWDS for the 1N Emergency and Disaster alternative eligibility.</a:t>
            </a:r>
          </a:p>
          <a:p>
            <a:r>
              <a:rPr lang="en-US" altLang="en-US" sz="2800" dirty="0">
                <a:solidFill>
                  <a:schemeClr val="tx1"/>
                </a:solidFill>
                <a:latin typeface="Trebuchet MS" panose="020B0603020202020204" pitchFamily="34" charset="0"/>
              </a:rPr>
              <a:t>We discussed and demonstrated details about the 1N Emergency and Disaster application eligibility and certification within IWDS.   </a:t>
            </a:r>
          </a:p>
          <a:p>
            <a:endParaRPr lang="en-US" dirty="0"/>
          </a:p>
        </p:txBody>
      </p:sp>
      <p:sp>
        <p:nvSpPr>
          <p:cNvPr id="4" name="Footer Placeholder 3">
            <a:extLst>
              <a:ext uri="{FF2B5EF4-FFF2-40B4-BE49-F238E27FC236}">
                <a16:creationId xmlns:a16="http://schemas.microsoft.com/office/drawing/2014/main" id="{1FD9FE53-EBE5-4852-BC1B-273562CFD34C}"/>
              </a:ext>
            </a:extLst>
          </p:cNvPr>
          <p:cNvSpPr>
            <a:spLocks noGrp="1"/>
          </p:cNvSpPr>
          <p:nvPr>
            <p:ph type="ftr" sz="quarter" idx="11"/>
          </p:nvPr>
        </p:nvSpPr>
        <p:spPr/>
        <p:txBody>
          <a:bodyPr/>
          <a:lstStyle/>
          <a:p>
            <a:r>
              <a:rPr lang="en-US" dirty="0"/>
              <a:t>September 28th, 2023</a:t>
            </a:r>
          </a:p>
        </p:txBody>
      </p:sp>
    </p:spTree>
    <p:extLst>
      <p:ext uri="{BB962C8B-B14F-4D97-AF65-F5344CB8AC3E}">
        <p14:creationId xmlns:p14="http://schemas.microsoft.com/office/powerpoint/2010/main" val="395235111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9B8FE-ED20-44C0-A40F-4CB0A052AFE9}"/>
              </a:ext>
            </a:extLst>
          </p:cNvPr>
          <p:cNvSpPr>
            <a:spLocks noGrp="1"/>
          </p:cNvSpPr>
          <p:nvPr>
            <p:ph type="title"/>
          </p:nvPr>
        </p:nvSpPr>
        <p:spPr/>
        <p:txBody>
          <a:bodyPr>
            <a:noAutofit/>
          </a:bodyPr>
          <a:lstStyle/>
          <a:p>
            <a:pPr algn="ctr"/>
            <a:r>
              <a:rPr lang="en-US" dirty="0">
                <a:latin typeface="Trebuchet MS" panose="020B0603020202020204" pitchFamily="34" charset="0"/>
              </a:rPr>
              <a:t>Questions</a:t>
            </a:r>
          </a:p>
        </p:txBody>
      </p:sp>
      <p:sp>
        <p:nvSpPr>
          <p:cNvPr id="3" name="Content Placeholder 2">
            <a:extLst>
              <a:ext uri="{FF2B5EF4-FFF2-40B4-BE49-F238E27FC236}">
                <a16:creationId xmlns:a16="http://schemas.microsoft.com/office/drawing/2014/main" id="{B859CAAE-5BD0-49CD-8579-E34223F3149A}"/>
              </a:ext>
            </a:extLst>
          </p:cNvPr>
          <p:cNvSpPr>
            <a:spLocks noGrp="1"/>
          </p:cNvSpPr>
          <p:nvPr>
            <p:ph idx="1"/>
          </p:nvPr>
        </p:nvSpPr>
        <p:spPr/>
        <p:txBody>
          <a:bodyPr/>
          <a:lstStyle/>
          <a:p>
            <a:pPr>
              <a:defRPr/>
            </a:pPr>
            <a:r>
              <a:rPr lang="en-US" altLang="en-US" sz="2800" dirty="0">
                <a:solidFill>
                  <a:schemeClr val="tx1"/>
                </a:solidFill>
                <a:latin typeface="Trebuchet MS" panose="020B0603020202020204" pitchFamily="34" charset="0"/>
              </a:rPr>
              <a:t>If you have questions about anything in this PowerPoint, please reach out to James (Jim) Potts at </a:t>
            </a:r>
            <a:r>
              <a:rPr lang="en-US" altLang="en-US" sz="2800" dirty="0">
                <a:solidFill>
                  <a:schemeClr val="tx1"/>
                </a:solidFill>
                <a:latin typeface="Trebuchet MS" panose="020B0603020202020204" pitchFamily="34" charset="0"/>
                <a:hlinkClick r:id="rId2">
                  <a:extLst>
                    <a:ext uri="{A12FA001-AC4F-418D-AE19-62706E023703}">
                      <ahyp:hlinkClr xmlns:ahyp="http://schemas.microsoft.com/office/drawing/2018/hyperlinkcolor" val="tx"/>
                    </a:ext>
                  </a:extLst>
                </a:hlinkClick>
              </a:rPr>
              <a:t>james.potts@Illinois.gov</a:t>
            </a:r>
            <a:r>
              <a:rPr lang="en-US" altLang="en-US" sz="2800" dirty="0">
                <a:solidFill>
                  <a:schemeClr val="tx1"/>
                </a:solidFill>
                <a:latin typeface="Trebuchet MS" panose="020B0603020202020204" pitchFamily="34" charset="0"/>
              </a:rPr>
              <a:t> or call him at (217) 416-7097 </a:t>
            </a:r>
            <a:r>
              <a:rPr lang="en-US" altLang="en-US" sz="2800" b="1" u="sng" dirty="0">
                <a:solidFill>
                  <a:schemeClr val="tx1"/>
                </a:solidFill>
                <a:latin typeface="Trebuchet MS" panose="020B0603020202020204" pitchFamily="34" charset="0"/>
              </a:rPr>
              <a:t>OR, </a:t>
            </a:r>
          </a:p>
          <a:p>
            <a:pPr>
              <a:defRPr/>
            </a:pPr>
            <a:r>
              <a:rPr lang="en-US" altLang="en-US" sz="2800" dirty="0">
                <a:solidFill>
                  <a:schemeClr val="tx1"/>
                </a:solidFill>
                <a:latin typeface="Trebuchet MS" panose="020B0603020202020204" pitchFamily="34" charset="0"/>
              </a:rPr>
              <a:t>You can contact Jill Meseke who provides oversight of the National Disaster Worker Recovery Grants, and she can be reached at </a:t>
            </a:r>
            <a:r>
              <a:rPr lang="en-US" sz="2800" dirty="0">
                <a:solidFill>
                  <a:schemeClr val="tx1"/>
                </a:solidFill>
                <a:latin typeface="Trebuchet MS" panose="020B0603020202020204" pitchFamily="34" charset="0"/>
                <a:hlinkClick r:id="rId3">
                  <a:extLst>
                    <a:ext uri="{A12FA001-AC4F-418D-AE19-62706E023703}">
                      <ahyp:hlinkClr xmlns:ahyp="http://schemas.microsoft.com/office/drawing/2018/hyperlinkcolor" val="tx"/>
                    </a:ext>
                  </a:extLst>
                </a:hlinkClick>
              </a:rPr>
              <a:t>mesekejill@gmail.com</a:t>
            </a:r>
            <a:r>
              <a:rPr lang="en-US" sz="2800" dirty="0">
                <a:solidFill>
                  <a:schemeClr val="tx1"/>
                </a:solidFill>
                <a:latin typeface="Trebuchet MS" panose="020B0603020202020204" pitchFamily="34" charset="0"/>
              </a:rPr>
              <a:t> or call her at </a:t>
            </a:r>
            <a:r>
              <a:rPr lang="en-US" altLang="en-US" sz="2800" dirty="0">
                <a:solidFill>
                  <a:schemeClr val="tx1"/>
                </a:solidFill>
                <a:latin typeface="Trebuchet MS" panose="020B0603020202020204" pitchFamily="34" charset="0"/>
              </a:rPr>
              <a:t>(217) 553-4243.</a:t>
            </a:r>
          </a:p>
          <a:p>
            <a:endParaRPr lang="en-US" dirty="0"/>
          </a:p>
        </p:txBody>
      </p:sp>
      <p:sp>
        <p:nvSpPr>
          <p:cNvPr id="4" name="Footer Placeholder 3">
            <a:extLst>
              <a:ext uri="{FF2B5EF4-FFF2-40B4-BE49-F238E27FC236}">
                <a16:creationId xmlns:a16="http://schemas.microsoft.com/office/drawing/2014/main" id="{BA1A8206-6AD3-4C35-935F-C76DF12E83FF}"/>
              </a:ext>
            </a:extLst>
          </p:cNvPr>
          <p:cNvSpPr>
            <a:spLocks noGrp="1"/>
          </p:cNvSpPr>
          <p:nvPr>
            <p:ph type="ftr" sz="quarter" idx="11"/>
          </p:nvPr>
        </p:nvSpPr>
        <p:spPr/>
        <p:txBody>
          <a:bodyPr/>
          <a:lstStyle/>
          <a:p>
            <a:r>
              <a:rPr lang="en-US" dirty="0"/>
              <a:t>September 28th, 2023</a:t>
            </a:r>
          </a:p>
        </p:txBody>
      </p:sp>
    </p:spTree>
    <p:extLst>
      <p:ext uri="{BB962C8B-B14F-4D97-AF65-F5344CB8AC3E}">
        <p14:creationId xmlns:p14="http://schemas.microsoft.com/office/powerpoint/2010/main" val="42398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E6F83-F89E-0730-7BB6-88A1F4BA7E68}"/>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Underserved and Historically Marginalized</a:t>
            </a:r>
            <a:endParaRPr lang="en-US" dirty="0"/>
          </a:p>
        </p:txBody>
      </p:sp>
      <p:sp>
        <p:nvSpPr>
          <p:cNvPr id="3" name="Content Placeholder 2">
            <a:extLst>
              <a:ext uri="{FF2B5EF4-FFF2-40B4-BE49-F238E27FC236}">
                <a16:creationId xmlns:a16="http://schemas.microsoft.com/office/drawing/2014/main" id="{4C4178E4-1C98-011E-CB2C-6D771D186350}"/>
              </a:ext>
            </a:extLst>
          </p:cNvPr>
          <p:cNvSpPr>
            <a:spLocks noGrp="1"/>
          </p:cNvSpPr>
          <p:nvPr>
            <p:ph idx="1"/>
          </p:nvPr>
        </p:nvSpPr>
        <p:spPr/>
        <p:txBody>
          <a:bodyPr>
            <a:normAutofit lnSpcReduction="10000"/>
          </a:bodyPr>
          <a:lstStyle/>
          <a:p>
            <a:r>
              <a:rPr lang="en-US" dirty="0">
                <a:solidFill>
                  <a:schemeClr val="tx1"/>
                </a:solidFill>
                <a:latin typeface="Trebuchet MS" panose="020B0603020202020204" pitchFamily="34" charset="0"/>
              </a:rPr>
              <a:t>To wrap up this portion about “Underserved and Historically Marginalized” individual getting served under any QUEST Disaster DWG, regardless if the client had met traditional WIOA Dislocated Worker Eligibility criteria, or if the client had met the alternative DWG eligibility criteria, the client must also have an initial case note recording how the client met the specific criteria of “Underserved and Historically Marginalized”.</a:t>
            </a:r>
          </a:p>
          <a:p>
            <a:r>
              <a:rPr lang="en-US" dirty="0">
                <a:solidFill>
                  <a:schemeClr val="tx1"/>
                </a:solidFill>
                <a:latin typeface="Trebuchet MS" panose="020B0603020202020204" pitchFamily="34" charset="0"/>
              </a:rPr>
              <a:t>The case note should address the client’s specific situation on how this client met the criteria of “Underserved and Historically Marginalized”.   </a:t>
            </a:r>
          </a:p>
          <a:p>
            <a:endParaRPr lang="en-US" dirty="0"/>
          </a:p>
        </p:txBody>
      </p:sp>
      <p:sp>
        <p:nvSpPr>
          <p:cNvPr id="4" name="Footer Placeholder 3">
            <a:extLst>
              <a:ext uri="{FF2B5EF4-FFF2-40B4-BE49-F238E27FC236}">
                <a16:creationId xmlns:a16="http://schemas.microsoft.com/office/drawing/2014/main" id="{9AA70E7D-DD9D-85BB-1B20-310A339872DD}"/>
              </a:ext>
            </a:extLst>
          </p:cNvPr>
          <p:cNvSpPr>
            <a:spLocks noGrp="1"/>
          </p:cNvSpPr>
          <p:nvPr>
            <p:ph type="ftr" sz="quarter" idx="11"/>
          </p:nvPr>
        </p:nvSpPr>
        <p:spPr/>
        <p:txBody>
          <a:bodyPr/>
          <a:lstStyle/>
          <a:p>
            <a:r>
              <a:rPr lang="en-US"/>
              <a:t>September 28th, 2023</a:t>
            </a:r>
            <a:endParaRPr lang="en-US" dirty="0"/>
          </a:p>
        </p:txBody>
      </p:sp>
    </p:spTree>
    <p:extLst>
      <p:ext uri="{BB962C8B-B14F-4D97-AF65-F5344CB8AC3E}">
        <p14:creationId xmlns:p14="http://schemas.microsoft.com/office/powerpoint/2010/main" val="4215661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35523-443C-3116-4A15-E01E5E705BE6}"/>
              </a:ext>
            </a:extLst>
          </p:cNvPr>
          <p:cNvSpPr>
            <a:spLocks noGrp="1"/>
          </p:cNvSpPr>
          <p:nvPr>
            <p:ph type="title"/>
          </p:nvPr>
        </p:nvSpPr>
        <p:spPr>
          <a:xfrm>
            <a:off x="3211010" y="610865"/>
            <a:ext cx="7616143" cy="934906"/>
          </a:xfrm>
        </p:spPr>
        <p:txBody>
          <a:bodyPr>
            <a:normAutofit fontScale="90000"/>
          </a:bodyPr>
          <a:lstStyle/>
          <a:p>
            <a:pPr algn="ctr"/>
            <a:r>
              <a:rPr lang="en-US" dirty="0">
                <a:latin typeface="Trebuchet MS" panose="020B0603020202020204" pitchFamily="34" charset="0"/>
              </a:rPr>
              <a:t>Traditional Dislocated Worker Eligibility Criteria</a:t>
            </a:r>
          </a:p>
        </p:txBody>
      </p:sp>
      <p:sp>
        <p:nvSpPr>
          <p:cNvPr id="3" name="Content Placeholder 2">
            <a:extLst>
              <a:ext uri="{FF2B5EF4-FFF2-40B4-BE49-F238E27FC236}">
                <a16:creationId xmlns:a16="http://schemas.microsoft.com/office/drawing/2014/main" id="{F086C342-495E-F574-F267-0E6C92C583F3}"/>
              </a:ext>
            </a:extLst>
          </p:cNvPr>
          <p:cNvSpPr>
            <a:spLocks noGrp="1"/>
          </p:cNvSpPr>
          <p:nvPr>
            <p:ph idx="1"/>
          </p:nvPr>
        </p:nvSpPr>
        <p:spPr>
          <a:xfrm>
            <a:off x="598714" y="2721429"/>
            <a:ext cx="4343400" cy="2166257"/>
          </a:xfrm>
        </p:spPr>
        <p:txBody>
          <a:bodyPr>
            <a:normAutofit/>
          </a:bodyPr>
          <a:lstStyle/>
          <a:p>
            <a:pPr marL="0" indent="0">
              <a:buNone/>
            </a:pPr>
            <a:r>
              <a:rPr lang="en-US" dirty="0">
                <a:solidFill>
                  <a:schemeClr val="tx1"/>
                </a:solidFill>
                <a:latin typeface="Trebuchet MS" panose="020B0603020202020204" pitchFamily="34" charset="0"/>
              </a:rPr>
              <a:t>DCEO Dislocated Worker Policy was updated/new policy was issued on May 12th, 2023:</a:t>
            </a:r>
          </a:p>
          <a:p>
            <a:endParaRPr lang="en-US" dirty="0">
              <a:solidFill>
                <a:schemeClr val="tx1"/>
              </a:solidFill>
              <a:latin typeface="Trebuchet MS" panose="020B0603020202020204" pitchFamily="34" charset="0"/>
            </a:endParaRPr>
          </a:p>
        </p:txBody>
      </p:sp>
      <p:sp>
        <p:nvSpPr>
          <p:cNvPr id="4" name="Footer Placeholder 3">
            <a:extLst>
              <a:ext uri="{FF2B5EF4-FFF2-40B4-BE49-F238E27FC236}">
                <a16:creationId xmlns:a16="http://schemas.microsoft.com/office/drawing/2014/main" id="{0E4BF9F9-37AE-1789-4EE7-8B3B4CFB725C}"/>
              </a:ext>
            </a:extLst>
          </p:cNvPr>
          <p:cNvSpPr>
            <a:spLocks noGrp="1"/>
          </p:cNvSpPr>
          <p:nvPr>
            <p:ph type="ftr" sz="quarter" idx="11"/>
          </p:nvPr>
        </p:nvSpPr>
        <p:spPr/>
        <p:txBody>
          <a:bodyPr/>
          <a:lstStyle/>
          <a:p>
            <a:r>
              <a:rPr lang="en-US"/>
              <a:t>September 28th, 2023</a:t>
            </a:r>
            <a:endParaRPr lang="en-US" dirty="0"/>
          </a:p>
        </p:txBody>
      </p:sp>
      <p:pic>
        <p:nvPicPr>
          <p:cNvPr id="5" name="Picture 4">
            <a:extLst>
              <a:ext uri="{FF2B5EF4-FFF2-40B4-BE49-F238E27FC236}">
                <a16:creationId xmlns:a16="http://schemas.microsoft.com/office/drawing/2014/main" id="{91A183F6-5D5F-8C9F-AFCB-62084337FF5F}"/>
              </a:ext>
            </a:extLst>
          </p:cNvPr>
          <p:cNvPicPr>
            <a:picLocks noChangeAspect="1"/>
          </p:cNvPicPr>
          <p:nvPr/>
        </p:nvPicPr>
        <p:blipFill>
          <a:blip r:embed="rId2"/>
          <a:stretch>
            <a:fillRect/>
          </a:stretch>
        </p:blipFill>
        <p:spPr>
          <a:xfrm>
            <a:off x="5225143" y="1817914"/>
            <a:ext cx="6455970" cy="4538436"/>
          </a:xfrm>
          <a:prstGeom prst="rect">
            <a:avLst/>
          </a:prstGeom>
        </p:spPr>
      </p:pic>
    </p:spTree>
    <p:extLst>
      <p:ext uri="{BB962C8B-B14F-4D97-AF65-F5344CB8AC3E}">
        <p14:creationId xmlns:p14="http://schemas.microsoft.com/office/powerpoint/2010/main" val="572883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7453C-3800-7836-CDE9-9D9556C7FA01}"/>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Dislocated Worker Eligibility</a:t>
            </a:r>
          </a:p>
        </p:txBody>
      </p:sp>
      <p:sp>
        <p:nvSpPr>
          <p:cNvPr id="3" name="Content Placeholder 2">
            <a:extLst>
              <a:ext uri="{FF2B5EF4-FFF2-40B4-BE49-F238E27FC236}">
                <a16:creationId xmlns:a16="http://schemas.microsoft.com/office/drawing/2014/main" id="{9387B5E9-8D91-2F1F-C860-A22F5EE9CF0B}"/>
              </a:ext>
            </a:extLst>
          </p:cNvPr>
          <p:cNvSpPr>
            <a:spLocks noGrp="1"/>
          </p:cNvSpPr>
          <p:nvPr>
            <p:ph idx="1"/>
          </p:nvPr>
        </p:nvSpPr>
        <p:spPr>
          <a:xfrm>
            <a:off x="838200" y="1850571"/>
            <a:ext cx="10515600" cy="4326392"/>
          </a:xfrm>
        </p:spPr>
        <p:txBody>
          <a:bodyPr/>
          <a:lstStyle/>
          <a:p>
            <a:pPr marL="0" indent="0">
              <a:buNone/>
            </a:pPr>
            <a:r>
              <a:rPr lang="en-US" altLang="en-US" sz="3000" b="1" dirty="0">
                <a:solidFill>
                  <a:schemeClr val="tx1"/>
                </a:solidFill>
                <a:latin typeface="Trebuchet MS" panose="020B0603020202020204" pitchFamily="34" charset="0"/>
                <a:cs typeface="Traditional Arabic" panose="02020603050405020304" pitchFamily="18" charset="-78"/>
              </a:rPr>
              <a:t>WIOA ePolicy Chapter 5.3 </a:t>
            </a:r>
            <a:r>
              <a:rPr lang="en-US" altLang="en-US" sz="3000" b="1" dirty="0">
                <a:solidFill>
                  <a:schemeClr val="tx1"/>
                </a:solidFill>
                <a:latin typeface="Trebuchet MS" panose="020B0603020202020204" pitchFamily="34" charset="0"/>
              </a:rPr>
              <a:t>Dislocated Worker Eligibility:</a:t>
            </a:r>
          </a:p>
          <a:p>
            <a:pPr marL="0" indent="0">
              <a:buNone/>
            </a:pPr>
            <a:endParaRPr lang="en-US" altLang="en-US" b="1" dirty="0">
              <a:solidFill>
                <a:schemeClr val="tx1"/>
              </a:solidFill>
            </a:endParaRPr>
          </a:p>
          <a:p>
            <a:pPr lvl="1"/>
            <a:r>
              <a:rPr lang="en-US" altLang="en-US" sz="2800" dirty="0">
                <a:solidFill>
                  <a:schemeClr val="tx1"/>
                </a:solidFill>
                <a:latin typeface="Trebuchet MS" panose="020B0603020202020204" pitchFamily="34" charset="0"/>
              </a:rPr>
              <a:t>Unlikely to Return to Previous Industry or Occupation</a:t>
            </a:r>
          </a:p>
          <a:p>
            <a:pPr lvl="1"/>
            <a:r>
              <a:rPr lang="en-US" altLang="en-US" sz="2800" dirty="0">
                <a:solidFill>
                  <a:schemeClr val="tx1"/>
                </a:solidFill>
                <a:latin typeface="Trebuchet MS" panose="020B0603020202020204" pitchFamily="34" charset="0"/>
              </a:rPr>
              <a:t>Plant Closure or Substantial Layoff</a:t>
            </a:r>
          </a:p>
          <a:p>
            <a:pPr lvl="1"/>
            <a:r>
              <a:rPr lang="en-US" altLang="en-US" sz="2800" dirty="0">
                <a:solidFill>
                  <a:schemeClr val="tx1"/>
                </a:solidFill>
                <a:latin typeface="Trebuchet MS" panose="020B0603020202020204" pitchFamily="34" charset="0"/>
              </a:rPr>
              <a:t>UI Profilee </a:t>
            </a:r>
          </a:p>
          <a:p>
            <a:pPr lvl="1"/>
            <a:r>
              <a:rPr lang="en-US" altLang="en-US" sz="2800" dirty="0">
                <a:solidFill>
                  <a:schemeClr val="tx1"/>
                </a:solidFill>
                <a:latin typeface="Trebuchet MS" panose="020B0603020202020204" pitchFamily="34" charset="0"/>
              </a:rPr>
              <a:t>No Longer Self-Employed </a:t>
            </a:r>
          </a:p>
          <a:p>
            <a:pPr lvl="1"/>
            <a:r>
              <a:rPr lang="en-US" altLang="en-US" sz="2800" dirty="0">
                <a:solidFill>
                  <a:schemeClr val="tx1"/>
                </a:solidFill>
                <a:latin typeface="Trebuchet MS" panose="020B0603020202020204" pitchFamily="34" charset="0"/>
              </a:rPr>
              <a:t>Displaced Homemaker</a:t>
            </a:r>
          </a:p>
          <a:p>
            <a:pPr lvl="1"/>
            <a:r>
              <a:rPr lang="en-US" altLang="en-US" sz="2800" dirty="0">
                <a:solidFill>
                  <a:schemeClr val="tx1"/>
                </a:solidFill>
                <a:latin typeface="Trebuchet MS" panose="020B0603020202020204" pitchFamily="34" charset="0"/>
              </a:rPr>
              <a:t>Spouse of a member of the Armed Forces on active duty</a:t>
            </a:r>
          </a:p>
          <a:p>
            <a:endParaRPr lang="en-US" dirty="0"/>
          </a:p>
        </p:txBody>
      </p:sp>
      <p:sp>
        <p:nvSpPr>
          <p:cNvPr id="4" name="Footer Placeholder 3">
            <a:extLst>
              <a:ext uri="{FF2B5EF4-FFF2-40B4-BE49-F238E27FC236}">
                <a16:creationId xmlns:a16="http://schemas.microsoft.com/office/drawing/2014/main" id="{FFA9D020-0935-4F1A-B571-72DB6D571C16}"/>
              </a:ext>
            </a:extLst>
          </p:cNvPr>
          <p:cNvSpPr>
            <a:spLocks noGrp="1"/>
          </p:cNvSpPr>
          <p:nvPr>
            <p:ph type="ftr" sz="quarter" idx="11"/>
          </p:nvPr>
        </p:nvSpPr>
        <p:spPr/>
        <p:txBody>
          <a:bodyPr/>
          <a:lstStyle/>
          <a:p>
            <a:r>
              <a:rPr lang="en-US"/>
              <a:t>September 28th, 2023</a:t>
            </a:r>
            <a:endParaRPr lang="en-US" dirty="0"/>
          </a:p>
        </p:txBody>
      </p:sp>
    </p:spTree>
    <p:extLst>
      <p:ext uri="{BB962C8B-B14F-4D97-AF65-F5344CB8AC3E}">
        <p14:creationId xmlns:p14="http://schemas.microsoft.com/office/powerpoint/2010/main" val="1800314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362D2-5013-B584-89C8-F69317AA92B8}"/>
              </a:ext>
            </a:extLst>
          </p:cNvPr>
          <p:cNvSpPr>
            <a:spLocks noGrp="1"/>
          </p:cNvSpPr>
          <p:nvPr>
            <p:ph type="title"/>
          </p:nvPr>
        </p:nvSpPr>
        <p:spPr>
          <a:xfrm>
            <a:off x="2873829" y="610865"/>
            <a:ext cx="8926285" cy="561049"/>
          </a:xfrm>
        </p:spPr>
        <p:txBody>
          <a:bodyPr>
            <a:noAutofit/>
          </a:bodyPr>
          <a:lstStyle/>
          <a:p>
            <a:pPr algn="ctr"/>
            <a:r>
              <a:rPr lang="en-US" sz="3600" dirty="0">
                <a:latin typeface="Trebuchet MS" panose="020B0603020202020204" pitchFamily="34" charset="0"/>
              </a:rPr>
              <a:t>Broadening Substantial Layoff Criteria</a:t>
            </a:r>
          </a:p>
        </p:txBody>
      </p:sp>
      <p:sp>
        <p:nvSpPr>
          <p:cNvPr id="3" name="Content Placeholder 2">
            <a:extLst>
              <a:ext uri="{FF2B5EF4-FFF2-40B4-BE49-F238E27FC236}">
                <a16:creationId xmlns:a16="http://schemas.microsoft.com/office/drawing/2014/main" id="{42844271-3FFE-C67E-6611-2FB2EF89C42D}"/>
              </a:ext>
            </a:extLst>
          </p:cNvPr>
          <p:cNvSpPr>
            <a:spLocks noGrp="1"/>
          </p:cNvSpPr>
          <p:nvPr>
            <p:ph idx="1"/>
          </p:nvPr>
        </p:nvSpPr>
        <p:spPr>
          <a:xfrm>
            <a:off x="838200" y="1926771"/>
            <a:ext cx="10515600" cy="4250192"/>
          </a:xfrm>
        </p:spPr>
        <p:txBody>
          <a:bodyPr>
            <a:normAutofit fontScale="77500" lnSpcReduction="20000"/>
          </a:bodyPr>
          <a:lstStyle/>
          <a:p>
            <a:pPr marL="0" indent="0">
              <a:buNone/>
            </a:pPr>
            <a:r>
              <a:rPr lang="en-US" sz="3100" dirty="0">
                <a:solidFill>
                  <a:schemeClr val="tx1"/>
                </a:solidFill>
                <a:latin typeface="Trebuchet MS" panose="020B0603020202020204" pitchFamily="34" charset="0"/>
              </a:rPr>
              <a:t>Some key items that I wanted to pass on regarding this updated Dislocated Worker Eligibility guidance, is the broadening of the  definition on what could be considered a “Substantial Layoff”.</a:t>
            </a:r>
          </a:p>
          <a:p>
            <a:r>
              <a:rPr lang="en-US" altLang="en-US" sz="2600" dirty="0">
                <a:solidFill>
                  <a:schemeClr val="tx1"/>
                </a:solidFill>
                <a:latin typeface="Trebuchet MS" panose="020B0603020202020204" pitchFamily="34" charset="0"/>
              </a:rPr>
              <a:t>Under </a:t>
            </a:r>
            <a:r>
              <a:rPr lang="en-US" altLang="en-US" sz="2600" b="1" u="sng" dirty="0">
                <a:solidFill>
                  <a:schemeClr val="tx1"/>
                </a:solidFill>
                <a:latin typeface="Trebuchet MS" panose="020B0603020202020204" pitchFamily="34" charset="0"/>
                <a:cs typeface="Traditional Arabic" panose="02020603050405020304" pitchFamily="18" charset="-78"/>
              </a:rPr>
              <a:t>WIOA ePolicy Chapter 5.3 </a:t>
            </a:r>
            <a:r>
              <a:rPr lang="en-US" altLang="en-US" sz="2600" b="1" u="sng" dirty="0">
                <a:solidFill>
                  <a:schemeClr val="tx1"/>
                </a:solidFill>
                <a:latin typeface="Trebuchet MS" panose="020B0603020202020204" pitchFamily="34" charset="0"/>
              </a:rPr>
              <a:t>Dislocated Worker Eligibility Policy, for additional guidance about “Substantial Layoff” under paragraphs I.2.a.1)a)i)ii)iii) states: </a:t>
            </a:r>
          </a:p>
          <a:p>
            <a:r>
              <a:rPr lang="en-US" sz="2600" b="1" spc="-25" dirty="0">
                <a:solidFill>
                  <a:schemeClr val="tx1"/>
                </a:solidFill>
                <a:effectLst/>
                <a:latin typeface="Trebuchet MS" panose="020B0603020202020204" pitchFamily="34" charset="0"/>
                <a:ea typeface="Arial" panose="020B0604020202020204" pitchFamily="34" charset="0"/>
                <a:cs typeface="Calibri" panose="020F0502020204030204" pitchFamily="34" charset="0"/>
              </a:rPr>
              <a:t>Substantial layoff includes, but is not limited to, the following:</a:t>
            </a:r>
            <a:endParaRPr lang="en-US" sz="2600" b="1" dirty="0">
              <a:solidFill>
                <a:schemeClr val="tx1"/>
              </a:solidFill>
              <a:effectLst/>
              <a:latin typeface="Trebuchet MS" panose="020B0603020202020204" pitchFamily="34" charset="0"/>
              <a:ea typeface="Arial" panose="020B0604020202020204" pitchFamily="34" charset="0"/>
              <a:cs typeface="Calibri" panose="020F0502020204030204" pitchFamily="34" charset="0"/>
            </a:endParaRPr>
          </a:p>
          <a:p>
            <a:pPr marL="2057400" marR="0" lvl="4" indent="-228600">
              <a:lnSpc>
                <a:spcPct val="115000"/>
              </a:lnSpc>
              <a:spcBef>
                <a:spcPts val="0"/>
              </a:spcBef>
              <a:spcAft>
                <a:spcPts val="0"/>
              </a:spcAft>
              <a:buFont typeface="+mj-lt"/>
              <a:buAutoNum type="romanLcParenR"/>
            </a:pPr>
            <a:r>
              <a:rPr lang="en-US" sz="2400" dirty="0">
                <a:solidFill>
                  <a:schemeClr val="tx1"/>
                </a:solidFill>
                <a:effectLst/>
                <a:latin typeface="Trebuchet MS" panose="020B0603020202020204" pitchFamily="34" charset="0"/>
                <a:ea typeface="Times New Roman" panose="02020603050405020304" pitchFamily="18" charset="0"/>
                <a:cs typeface="Calibri" panose="020F0502020204030204" pitchFamily="34" charset="0"/>
              </a:rPr>
              <a:t>Any layoffs resulting from Federal, State, or local disasters or emergencies (e.g., flood, tornado, fire, COVID, etc.);</a:t>
            </a:r>
            <a:endParaRPr lang="en-US" sz="24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2057400" marR="0" lvl="4" indent="-228600">
              <a:lnSpc>
                <a:spcPct val="115000"/>
              </a:lnSpc>
              <a:spcBef>
                <a:spcPts val="0"/>
              </a:spcBef>
              <a:spcAft>
                <a:spcPts val="0"/>
              </a:spcAft>
              <a:buFont typeface="+mj-lt"/>
              <a:buAutoNum type="romanLcParenR"/>
            </a:pPr>
            <a:r>
              <a:rPr lang="en-US" sz="2400" dirty="0">
                <a:solidFill>
                  <a:schemeClr val="tx1"/>
                </a:solidFill>
                <a:effectLst/>
                <a:latin typeface="Trebuchet MS" panose="020B0603020202020204" pitchFamily="34" charset="0"/>
                <a:ea typeface="Times New Roman" panose="02020603050405020304" pitchFamily="18" charset="0"/>
                <a:cs typeface="Calibri" panose="020F0502020204030204" pitchFamily="34" charset="0"/>
              </a:rPr>
              <a:t>Documented State or Local Rapid Response layoff in the </a:t>
            </a:r>
            <a:r>
              <a:rPr lang="en-US" sz="2400" dirty="0">
                <a:solidFill>
                  <a:schemeClr val="tx1"/>
                </a:solidFill>
                <a:effectLst/>
                <a:latin typeface="Trebuchet MS" panose="020B0603020202020204" pitchFamily="34" charset="0"/>
                <a:ea typeface="Calibri" panose="020F0502020204030204" pitchFamily="34" charset="0"/>
                <a:cs typeface="Calibri" panose="020F0502020204030204" pitchFamily="34" charset="0"/>
              </a:rPr>
              <a:t>Illinois Employment Business System (</a:t>
            </a:r>
            <a:r>
              <a:rPr lang="en-US" sz="2400" dirty="0">
                <a:solidFill>
                  <a:schemeClr val="tx1"/>
                </a:solidFill>
                <a:effectLst/>
                <a:latin typeface="Trebuchet MS" panose="020B0603020202020204" pitchFamily="34" charset="0"/>
                <a:ea typeface="Times New Roman" panose="02020603050405020304" pitchFamily="18" charset="0"/>
                <a:cs typeface="Calibri" panose="020F0502020204030204" pitchFamily="34" charset="0"/>
              </a:rPr>
              <a:t>IEBS); or</a:t>
            </a:r>
            <a:endParaRPr lang="en-US" sz="24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2057400" marR="0" lvl="4" indent="-228600">
              <a:lnSpc>
                <a:spcPct val="115000"/>
              </a:lnSpc>
              <a:spcBef>
                <a:spcPts val="0"/>
              </a:spcBef>
              <a:spcAft>
                <a:spcPts val="0"/>
              </a:spcAft>
              <a:buFont typeface="+mj-lt"/>
              <a:buAutoNum type="romanLcParenR"/>
            </a:pPr>
            <a:r>
              <a:rPr lang="en-US" sz="2400" dirty="0">
                <a:solidFill>
                  <a:schemeClr val="tx1"/>
                </a:solidFill>
                <a:effectLst/>
                <a:latin typeface="Trebuchet MS" panose="020B0603020202020204" pitchFamily="34" charset="0"/>
                <a:ea typeface="Times New Roman" panose="02020603050405020304" pitchFamily="18" charset="0"/>
                <a:cs typeface="Calibri" panose="020F0502020204030204" pitchFamily="34" charset="0"/>
              </a:rPr>
              <a:t>Layoffs from sectors and occupations that are substantial or significant to the regional or local workforce or economy as identified by the local workforce innovation board (LWIB).</a:t>
            </a:r>
            <a:endParaRPr lang="en-US" sz="24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0" indent="0">
              <a:buNone/>
            </a:pPr>
            <a:r>
              <a:rPr lang="en-US" dirty="0">
                <a:solidFill>
                  <a:schemeClr val="tx1"/>
                </a:solidFill>
                <a:latin typeface="Trebuchet MS" panose="020B0603020202020204" pitchFamily="34" charset="0"/>
              </a:rPr>
              <a:t> </a:t>
            </a:r>
          </a:p>
        </p:txBody>
      </p:sp>
      <p:sp>
        <p:nvSpPr>
          <p:cNvPr id="4" name="Footer Placeholder 3">
            <a:extLst>
              <a:ext uri="{FF2B5EF4-FFF2-40B4-BE49-F238E27FC236}">
                <a16:creationId xmlns:a16="http://schemas.microsoft.com/office/drawing/2014/main" id="{FE58EE6D-882C-60BA-6B35-676E5C7C988F}"/>
              </a:ext>
            </a:extLst>
          </p:cNvPr>
          <p:cNvSpPr>
            <a:spLocks noGrp="1"/>
          </p:cNvSpPr>
          <p:nvPr>
            <p:ph type="ftr" sz="quarter" idx="11"/>
          </p:nvPr>
        </p:nvSpPr>
        <p:spPr/>
        <p:txBody>
          <a:bodyPr/>
          <a:lstStyle/>
          <a:p>
            <a:r>
              <a:rPr lang="en-US"/>
              <a:t>September 28th, 2023</a:t>
            </a:r>
            <a:endParaRPr lang="en-US" dirty="0"/>
          </a:p>
        </p:txBody>
      </p:sp>
    </p:spTree>
    <p:extLst>
      <p:ext uri="{BB962C8B-B14F-4D97-AF65-F5344CB8AC3E}">
        <p14:creationId xmlns:p14="http://schemas.microsoft.com/office/powerpoint/2010/main" val="3766768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5640E-484B-E5E8-4F55-8174E72F0DA8}"/>
              </a:ext>
            </a:extLst>
          </p:cNvPr>
          <p:cNvSpPr>
            <a:spLocks noGrp="1"/>
          </p:cNvSpPr>
          <p:nvPr>
            <p:ph type="title"/>
          </p:nvPr>
        </p:nvSpPr>
        <p:spPr>
          <a:xfrm>
            <a:off x="3004458" y="610865"/>
            <a:ext cx="8752114" cy="561049"/>
          </a:xfrm>
        </p:spPr>
        <p:txBody>
          <a:bodyPr>
            <a:noAutofit/>
          </a:bodyPr>
          <a:lstStyle/>
          <a:p>
            <a:pPr algn="ctr"/>
            <a:r>
              <a:rPr lang="en-US" sz="3600" dirty="0">
                <a:latin typeface="Trebuchet MS" panose="020B0603020202020204" pitchFamily="34" charset="0"/>
              </a:rPr>
              <a:t>Broadening Substantial Layoff Criteria</a:t>
            </a:r>
          </a:p>
        </p:txBody>
      </p:sp>
      <p:sp>
        <p:nvSpPr>
          <p:cNvPr id="3" name="Content Placeholder 2">
            <a:extLst>
              <a:ext uri="{FF2B5EF4-FFF2-40B4-BE49-F238E27FC236}">
                <a16:creationId xmlns:a16="http://schemas.microsoft.com/office/drawing/2014/main" id="{C51B7155-684C-6BA6-5AF2-0AE082854C31}"/>
              </a:ext>
            </a:extLst>
          </p:cNvPr>
          <p:cNvSpPr>
            <a:spLocks noGrp="1"/>
          </p:cNvSpPr>
          <p:nvPr>
            <p:ph idx="1"/>
          </p:nvPr>
        </p:nvSpPr>
        <p:spPr/>
        <p:txBody>
          <a:bodyPr>
            <a:normAutofit fontScale="85000" lnSpcReduction="10000"/>
          </a:bodyPr>
          <a:lstStyle/>
          <a:p>
            <a:r>
              <a:rPr lang="en-US" altLang="en-US" sz="2600" dirty="0">
                <a:solidFill>
                  <a:schemeClr val="tx1"/>
                </a:solidFill>
              </a:rPr>
              <a:t>Under </a:t>
            </a:r>
            <a:r>
              <a:rPr lang="en-US" altLang="en-US" sz="2600" b="1" u="sng" dirty="0">
                <a:solidFill>
                  <a:schemeClr val="tx1"/>
                </a:solidFill>
                <a:cs typeface="Traditional Arabic" panose="02020603050405020304" pitchFamily="18" charset="-78"/>
              </a:rPr>
              <a:t>WIOA ePolicy Chapter 5.3 </a:t>
            </a:r>
            <a:r>
              <a:rPr lang="en-US" altLang="en-US" sz="2600" b="1" u="sng" dirty="0">
                <a:solidFill>
                  <a:schemeClr val="tx1"/>
                </a:solidFill>
              </a:rPr>
              <a:t>Dislocated Worker Eligibility Policy, for additional guidance about “Substantial Layoff” under paragraphs I.2.a.1)a)i)ii)iii) states: </a:t>
            </a:r>
          </a:p>
          <a:p>
            <a:r>
              <a:rPr lang="en-US" sz="2600" b="1" spc="-25" dirty="0">
                <a:solidFill>
                  <a:schemeClr val="tx1"/>
                </a:solidFill>
                <a:effectLst/>
                <a:highlight>
                  <a:srgbClr val="FFFF00"/>
                </a:highlight>
                <a:ea typeface="Arial" panose="020B0604020202020204" pitchFamily="34" charset="0"/>
                <a:cs typeface="Calibri" panose="020F0502020204030204" pitchFamily="34" charset="0"/>
              </a:rPr>
              <a:t>Substantial layoff includes, but is not limited to, the following:</a:t>
            </a:r>
            <a:endParaRPr lang="en-US" sz="2600" b="1" dirty="0">
              <a:solidFill>
                <a:schemeClr val="tx1"/>
              </a:solidFill>
              <a:effectLst/>
              <a:highlight>
                <a:srgbClr val="FFFF00"/>
              </a:highlight>
              <a:ea typeface="Arial" panose="020B0604020202020204" pitchFamily="34" charset="0"/>
              <a:cs typeface="Calibri" panose="020F0502020204030204" pitchFamily="34" charset="0"/>
            </a:endParaRPr>
          </a:p>
          <a:p>
            <a:pPr marL="2057400" marR="0" lvl="4" indent="-228600">
              <a:lnSpc>
                <a:spcPct val="115000"/>
              </a:lnSpc>
              <a:spcBef>
                <a:spcPts val="0"/>
              </a:spcBef>
              <a:spcAft>
                <a:spcPts val="0"/>
              </a:spcAft>
              <a:buFont typeface="+mj-lt"/>
              <a:buAutoNum type="romanLcParenR"/>
            </a:pPr>
            <a:r>
              <a:rPr lang="en-US" sz="2400" dirty="0">
                <a:solidFill>
                  <a:schemeClr val="tx1"/>
                </a:solidFill>
                <a:effectLst/>
                <a:highlight>
                  <a:srgbClr val="FFFF00"/>
                </a:highlight>
                <a:ea typeface="Times New Roman" panose="02020603050405020304" pitchFamily="18" charset="0"/>
                <a:cs typeface="Calibri" panose="020F0502020204030204" pitchFamily="34" charset="0"/>
              </a:rPr>
              <a:t>Any layoffs resulting from Federal, State, or local disasters or emergencies (e.g., flood, tornado, fire, COVID, etc.);</a:t>
            </a:r>
            <a:endParaRPr lang="en-US" sz="2400" dirty="0">
              <a:solidFill>
                <a:schemeClr val="tx1"/>
              </a:solidFill>
              <a:effectLst/>
              <a:highlight>
                <a:srgbClr val="FFFF00"/>
              </a:highlight>
              <a:ea typeface="Calibri" panose="020F0502020204030204" pitchFamily="34" charset="0"/>
              <a:cs typeface="Times New Roman" panose="02020603050405020304" pitchFamily="18" charset="0"/>
            </a:endParaRPr>
          </a:p>
          <a:p>
            <a:endParaRPr lang="en-US" dirty="0"/>
          </a:p>
          <a:p>
            <a:pPr marL="0" indent="0">
              <a:buNone/>
            </a:pPr>
            <a:r>
              <a:rPr lang="en-US" b="1" dirty="0">
                <a:solidFill>
                  <a:schemeClr val="tx1"/>
                </a:solidFill>
                <a:latin typeface="Trebuchet MS" panose="020B0603020202020204" pitchFamily="34" charset="0"/>
              </a:rPr>
              <a:t>This allows any dislocation job that can be tied to a disaster or emergency, can be considered a “Substantial Layoff”.  Meaning, if the individual meets WIOA General Eligibility around Authorized to Work in the U.S. and compliant with Selective Service the individual would be eligible under traditional Dislocated Worker Eligibility of Substantial Layoff criteria.  </a:t>
            </a:r>
          </a:p>
        </p:txBody>
      </p:sp>
      <p:sp>
        <p:nvSpPr>
          <p:cNvPr id="4" name="Footer Placeholder 3">
            <a:extLst>
              <a:ext uri="{FF2B5EF4-FFF2-40B4-BE49-F238E27FC236}">
                <a16:creationId xmlns:a16="http://schemas.microsoft.com/office/drawing/2014/main" id="{1F40CC2A-B005-FB02-F077-CF08B6D88BF5}"/>
              </a:ext>
            </a:extLst>
          </p:cNvPr>
          <p:cNvSpPr>
            <a:spLocks noGrp="1"/>
          </p:cNvSpPr>
          <p:nvPr>
            <p:ph type="ftr" sz="quarter" idx="11"/>
          </p:nvPr>
        </p:nvSpPr>
        <p:spPr/>
        <p:txBody>
          <a:bodyPr/>
          <a:lstStyle/>
          <a:p>
            <a:r>
              <a:rPr lang="en-US"/>
              <a:t>September 28th, 2023</a:t>
            </a:r>
            <a:endParaRPr lang="en-US" dirty="0"/>
          </a:p>
        </p:txBody>
      </p:sp>
    </p:spTree>
    <p:extLst>
      <p:ext uri="{BB962C8B-B14F-4D97-AF65-F5344CB8AC3E}">
        <p14:creationId xmlns:p14="http://schemas.microsoft.com/office/powerpoint/2010/main" val="1936777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62C90-B1CB-6221-79A6-36F8F5AE029B}"/>
              </a:ext>
            </a:extLst>
          </p:cNvPr>
          <p:cNvSpPr>
            <a:spLocks noGrp="1"/>
          </p:cNvSpPr>
          <p:nvPr>
            <p:ph type="title"/>
          </p:nvPr>
        </p:nvSpPr>
        <p:spPr>
          <a:xfrm>
            <a:off x="2906486" y="610865"/>
            <a:ext cx="8360228" cy="561049"/>
          </a:xfrm>
        </p:spPr>
        <p:txBody>
          <a:bodyPr>
            <a:noAutofit/>
          </a:bodyPr>
          <a:lstStyle/>
          <a:p>
            <a:pPr algn="ctr"/>
            <a:r>
              <a:rPr lang="en-US" sz="3600" dirty="0">
                <a:latin typeface="Trebuchet MS" panose="020B0603020202020204" pitchFamily="34" charset="0"/>
              </a:rPr>
              <a:t>Broadening Substantial Layoff Criteria</a:t>
            </a:r>
          </a:p>
        </p:txBody>
      </p:sp>
      <p:sp>
        <p:nvSpPr>
          <p:cNvPr id="3" name="Content Placeholder 2">
            <a:extLst>
              <a:ext uri="{FF2B5EF4-FFF2-40B4-BE49-F238E27FC236}">
                <a16:creationId xmlns:a16="http://schemas.microsoft.com/office/drawing/2014/main" id="{36249243-493E-28B0-C4C3-5317222D0AAC}"/>
              </a:ext>
            </a:extLst>
          </p:cNvPr>
          <p:cNvSpPr>
            <a:spLocks noGrp="1"/>
          </p:cNvSpPr>
          <p:nvPr>
            <p:ph idx="1"/>
          </p:nvPr>
        </p:nvSpPr>
        <p:spPr/>
        <p:txBody>
          <a:bodyPr/>
          <a:lstStyle/>
          <a:p>
            <a:pPr marL="0" indent="0">
              <a:buNone/>
            </a:pPr>
            <a:r>
              <a:rPr lang="en-US" dirty="0">
                <a:solidFill>
                  <a:schemeClr val="tx1"/>
                </a:solidFill>
                <a:latin typeface="Trebuchet MS" panose="020B0603020202020204" pitchFamily="34" charset="0"/>
              </a:rPr>
              <a:t>In layman’s terms, </a:t>
            </a:r>
            <a:r>
              <a:rPr lang="en-US" b="1" dirty="0">
                <a:solidFill>
                  <a:schemeClr val="tx1"/>
                </a:solidFill>
                <a:latin typeface="Trebuchet MS" panose="020B0603020202020204" pitchFamily="34" charset="0"/>
              </a:rPr>
              <a:t>IF </a:t>
            </a:r>
            <a:r>
              <a:rPr lang="en-US" dirty="0">
                <a:solidFill>
                  <a:schemeClr val="tx1"/>
                </a:solidFill>
                <a:latin typeface="Trebuchet MS" panose="020B0603020202020204" pitchFamily="34" charset="0"/>
              </a:rPr>
              <a:t>the dislocation for any individual can be tied to either COVID; Flood; Tornado; Fire; etc., then when recording the “Layoff Reason”, the appropriate response would be either “Substantial Layoff” or “Plant Closure” (whichever is correct.)</a:t>
            </a:r>
          </a:p>
          <a:p>
            <a:pPr marL="0" indent="0">
              <a:buNone/>
            </a:pPr>
            <a:endParaRPr lang="en-US" sz="800" dirty="0">
              <a:solidFill>
                <a:schemeClr val="tx1"/>
              </a:solidFill>
              <a:latin typeface="Trebuchet MS" panose="020B0603020202020204" pitchFamily="34" charset="0"/>
            </a:endParaRPr>
          </a:p>
          <a:p>
            <a:pPr lvl="1"/>
            <a:r>
              <a:rPr lang="en-US" dirty="0">
                <a:solidFill>
                  <a:schemeClr val="tx1"/>
                </a:solidFill>
                <a:latin typeface="Trebuchet MS" panose="020B0603020202020204" pitchFamily="34" charset="0"/>
              </a:rPr>
              <a:t>To clarify, even if the layoff was just one or two persons, if the layoff can be tied to any Local, State or National Emergency, (which COVID does meet criteria of a National Emergency), then it is correct to record the layoff reason as “Substantial Layoff”.</a:t>
            </a:r>
            <a:endParaRPr lang="en-US" dirty="0">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8AFC93D3-EFEB-36B7-2948-FD4F6A32C86D}"/>
              </a:ext>
            </a:extLst>
          </p:cNvPr>
          <p:cNvSpPr>
            <a:spLocks noGrp="1"/>
          </p:cNvSpPr>
          <p:nvPr>
            <p:ph type="ftr" sz="quarter" idx="11"/>
          </p:nvPr>
        </p:nvSpPr>
        <p:spPr/>
        <p:txBody>
          <a:bodyPr/>
          <a:lstStyle/>
          <a:p>
            <a:r>
              <a:rPr lang="en-US"/>
              <a:t>September 28th, 2023</a:t>
            </a:r>
            <a:endParaRPr lang="en-US" dirty="0"/>
          </a:p>
        </p:txBody>
      </p:sp>
    </p:spTree>
    <p:extLst>
      <p:ext uri="{BB962C8B-B14F-4D97-AF65-F5344CB8AC3E}">
        <p14:creationId xmlns:p14="http://schemas.microsoft.com/office/powerpoint/2010/main" val="3295850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14029-885E-6CC1-4841-66D01C3D3F90}"/>
              </a:ext>
            </a:extLst>
          </p:cNvPr>
          <p:cNvSpPr>
            <a:spLocks noGrp="1"/>
          </p:cNvSpPr>
          <p:nvPr>
            <p:ph type="title"/>
          </p:nvPr>
        </p:nvSpPr>
        <p:spPr>
          <a:xfrm>
            <a:off x="2688772" y="610865"/>
            <a:ext cx="8567057" cy="561049"/>
          </a:xfrm>
        </p:spPr>
        <p:txBody>
          <a:bodyPr>
            <a:noAutofit/>
          </a:bodyPr>
          <a:lstStyle/>
          <a:p>
            <a:pPr algn="ctr"/>
            <a:r>
              <a:rPr lang="en-US" sz="3600" dirty="0">
                <a:latin typeface="Trebuchet MS" panose="020B0603020202020204" pitchFamily="34" charset="0"/>
              </a:rPr>
              <a:t>Broadening Substantial Layoff Criteria</a:t>
            </a:r>
          </a:p>
        </p:txBody>
      </p:sp>
      <p:sp>
        <p:nvSpPr>
          <p:cNvPr id="3" name="Content Placeholder 2">
            <a:extLst>
              <a:ext uri="{FF2B5EF4-FFF2-40B4-BE49-F238E27FC236}">
                <a16:creationId xmlns:a16="http://schemas.microsoft.com/office/drawing/2014/main" id="{DDD4EB52-5983-6F81-D627-5CEFEABA610C}"/>
              </a:ext>
            </a:extLst>
          </p:cNvPr>
          <p:cNvSpPr>
            <a:spLocks noGrp="1"/>
          </p:cNvSpPr>
          <p:nvPr>
            <p:ph idx="1"/>
          </p:nvPr>
        </p:nvSpPr>
        <p:spPr/>
        <p:txBody>
          <a:bodyPr/>
          <a:lstStyle/>
          <a:p>
            <a:pPr marL="0" indent="0">
              <a:buNone/>
            </a:pPr>
            <a:r>
              <a:rPr lang="en-US" sz="2800" dirty="0">
                <a:solidFill>
                  <a:schemeClr val="tx1"/>
                </a:solidFill>
                <a:latin typeface="Trebuchet MS" panose="020B0603020202020204" pitchFamily="34" charset="0"/>
              </a:rPr>
              <a:t>In the updated Dislocated Worker Policy for “Substantial Layoff”, under bullet “iii”, the question of what does, “</a:t>
            </a:r>
            <a:r>
              <a:rPr lang="en-US" sz="2800" b="1" i="1" dirty="0">
                <a:solidFill>
                  <a:schemeClr val="tx1"/>
                </a:solidFill>
                <a:effectLst/>
                <a:highlight>
                  <a:srgbClr val="FFFF00"/>
                </a:highlight>
                <a:latin typeface="Trebuchet MS" panose="020B0603020202020204" pitchFamily="34" charset="0"/>
                <a:ea typeface="Times New Roman" panose="02020603050405020304" pitchFamily="18" charset="0"/>
                <a:cs typeface="Calibri" panose="020F0502020204030204" pitchFamily="34" charset="0"/>
              </a:rPr>
              <a:t>Layoffs from sectors and occupations that are substantial or significant to the regional or local workforce or economy as identified by the local workforce innovation board (LWIB)</a:t>
            </a:r>
            <a:r>
              <a:rPr lang="en-US" sz="2800" b="1" i="1" dirty="0">
                <a:solidFill>
                  <a:schemeClr val="tx1"/>
                </a:solidFill>
                <a:effectLst/>
                <a:latin typeface="Trebuchet MS" panose="020B0603020202020204" pitchFamily="34" charset="0"/>
                <a:ea typeface="Times New Roman" panose="02020603050405020304" pitchFamily="18" charset="0"/>
                <a:cs typeface="Calibri" panose="020F0502020204030204" pitchFamily="34" charset="0"/>
              </a:rPr>
              <a:t>.” </a:t>
            </a:r>
            <a:r>
              <a:rPr lang="en-US" sz="2800" dirty="0">
                <a:solidFill>
                  <a:schemeClr val="tx1"/>
                </a:solidFill>
                <a:effectLst/>
                <a:latin typeface="Trebuchet MS" panose="020B0603020202020204" pitchFamily="34" charset="0"/>
                <a:ea typeface="Times New Roman" panose="02020603050405020304" pitchFamily="18" charset="0"/>
                <a:cs typeface="Calibri" panose="020F0502020204030204" pitchFamily="34" charset="0"/>
              </a:rPr>
              <a:t>mean was posed to the OET </a:t>
            </a:r>
            <a:r>
              <a:rPr lang="en-US" dirty="0">
                <a:solidFill>
                  <a:schemeClr val="tx1"/>
                </a:solidFill>
                <a:latin typeface="Trebuchet MS" panose="020B0603020202020204" pitchFamily="34" charset="0"/>
                <a:ea typeface="Calibri" panose="020F0502020204030204" pitchFamily="34" charset="0"/>
              </a:rPr>
              <a:t>Regional Program Managers</a:t>
            </a:r>
            <a:r>
              <a:rPr lang="en-US" sz="2800" dirty="0">
                <a:solidFill>
                  <a:schemeClr val="tx1"/>
                </a:solidFill>
                <a:effectLst/>
                <a:latin typeface="Trebuchet MS" panose="020B0603020202020204" pitchFamily="34" charset="0"/>
                <a:ea typeface="Times New Roman" panose="02020603050405020304" pitchFamily="18" charset="0"/>
                <a:cs typeface="Calibri" panose="020F0502020204030204" pitchFamily="34" charset="0"/>
              </a:rPr>
              <a:t>?</a:t>
            </a:r>
            <a:endParaRPr lang="en-US" sz="2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62E39848-C867-3E65-BC07-4C3B9EF70156}"/>
              </a:ext>
            </a:extLst>
          </p:cNvPr>
          <p:cNvSpPr>
            <a:spLocks noGrp="1"/>
          </p:cNvSpPr>
          <p:nvPr>
            <p:ph type="ftr" sz="quarter" idx="11"/>
          </p:nvPr>
        </p:nvSpPr>
        <p:spPr/>
        <p:txBody>
          <a:bodyPr/>
          <a:lstStyle/>
          <a:p>
            <a:r>
              <a:rPr lang="en-US"/>
              <a:t>September 28th, 2023</a:t>
            </a:r>
            <a:endParaRPr lang="en-US" dirty="0"/>
          </a:p>
        </p:txBody>
      </p:sp>
    </p:spTree>
    <p:extLst>
      <p:ext uri="{BB962C8B-B14F-4D97-AF65-F5344CB8AC3E}">
        <p14:creationId xmlns:p14="http://schemas.microsoft.com/office/powerpoint/2010/main" val="3935512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3828C-6B95-BD36-B6FC-69D66C724BFD}"/>
              </a:ext>
            </a:extLst>
          </p:cNvPr>
          <p:cNvSpPr>
            <a:spLocks noGrp="1"/>
          </p:cNvSpPr>
          <p:nvPr>
            <p:ph type="title"/>
          </p:nvPr>
        </p:nvSpPr>
        <p:spPr>
          <a:xfrm>
            <a:off x="2862943" y="610865"/>
            <a:ext cx="8643257" cy="561049"/>
          </a:xfrm>
        </p:spPr>
        <p:txBody>
          <a:bodyPr>
            <a:normAutofit fontScale="90000"/>
          </a:bodyPr>
          <a:lstStyle/>
          <a:p>
            <a:pPr algn="ctr"/>
            <a:r>
              <a:rPr lang="en-US" dirty="0">
                <a:latin typeface="Trebuchet MS" panose="020B0603020202020204" pitchFamily="34" charset="0"/>
              </a:rPr>
              <a:t>Feedback from Regional Managers</a:t>
            </a:r>
          </a:p>
        </p:txBody>
      </p:sp>
      <p:sp>
        <p:nvSpPr>
          <p:cNvPr id="3" name="Content Placeholder 2">
            <a:extLst>
              <a:ext uri="{FF2B5EF4-FFF2-40B4-BE49-F238E27FC236}">
                <a16:creationId xmlns:a16="http://schemas.microsoft.com/office/drawing/2014/main" id="{7EB186B1-F2CD-3407-89C5-D801461B52E8}"/>
              </a:ext>
            </a:extLst>
          </p:cNvPr>
          <p:cNvSpPr>
            <a:spLocks noGrp="1"/>
          </p:cNvSpPr>
          <p:nvPr>
            <p:ph idx="1"/>
          </p:nvPr>
        </p:nvSpPr>
        <p:spPr/>
        <p:txBody>
          <a:bodyPr>
            <a:normAutofit lnSpcReduction="10000"/>
          </a:bodyPr>
          <a:lstStyle/>
          <a:p>
            <a:pPr marL="0" indent="0">
              <a:buNone/>
            </a:pPr>
            <a:r>
              <a:rPr lang="en-US" dirty="0">
                <a:solidFill>
                  <a:schemeClr val="tx1"/>
                </a:solidFill>
                <a:latin typeface="Trebuchet MS" panose="020B0603020202020204" pitchFamily="34" charset="0"/>
                <a:ea typeface="Calibri" panose="020F0502020204030204" pitchFamily="34" charset="0"/>
              </a:rPr>
              <a:t>Response from Regional Program Managers for DCEO OET:</a:t>
            </a:r>
          </a:p>
          <a:p>
            <a:pPr marL="0" indent="0">
              <a:buNone/>
            </a:pPr>
            <a:r>
              <a:rPr lang="en-US" dirty="0">
                <a:solidFill>
                  <a:schemeClr val="tx1"/>
                </a:solidFill>
                <a:latin typeface="Trebuchet MS" panose="020B0603020202020204" pitchFamily="34" charset="0"/>
                <a:ea typeface="Calibri" panose="020F0502020204030204" pitchFamily="34" charset="0"/>
              </a:rPr>
              <a:t>“</a:t>
            </a:r>
            <a:r>
              <a:rPr lang="en-US" i="1" dirty="0">
                <a:solidFill>
                  <a:schemeClr val="tx1"/>
                </a:solidFill>
                <a:effectLst/>
                <a:latin typeface="Trebuchet MS" panose="020B0603020202020204" pitchFamily="34" charset="0"/>
                <a:ea typeface="Calibri" panose="020F0502020204030204" pitchFamily="34" charset="0"/>
              </a:rPr>
              <a:t>Substantial sectors and occupations should come from the Local and Regional Plan documents. If the occupation/sector is not listed in the local plan, but there are other extenuating factors that the board believes will impact the local economy, they can determine as circumstances warrant, to include those layoffs as significant to the local economy. The circumstances should be defined in the local policy along with a statement from the LWIB as supporting documentation for eligibility purposes</a:t>
            </a:r>
            <a:r>
              <a:rPr lang="en-US" dirty="0">
                <a:solidFill>
                  <a:schemeClr val="tx1"/>
                </a:solidFill>
                <a:effectLst/>
                <a:latin typeface="Trebuchet MS" panose="020B0603020202020204" pitchFamily="34" charset="0"/>
                <a:ea typeface="Calibri" panose="020F0502020204030204" pitchFamily="34" charset="0"/>
              </a:rPr>
              <a:t>.”  </a:t>
            </a:r>
          </a:p>
          <a:p>
            <a:endParaRPr lang="en-US" dirty="0"/>
          </a:p>
        </p:txBody>
      </p:sp>
      <p:sp>
        <p:nvSpPr>
          <p:cNvPr id="4" name="Footer Placeholder 3">
            <a:extLst>
              <a:ext uri="{FF2B5EF4-FFF2-40B4-BE49-F238E27FC236}">
                <a16:creationId xmlns:a16="http://schemas.microsoft.com/office/drawing/2014/main" id="{4D975945-9443-D8D9-FC23-DE4AE8740A9D}"/>
              </a:ext>
            </a:extLst>
          </p:cNvPr>
          <p:cNvSpPr>
            <a:spLocks noGrp="1"/>
          </p:cNvSpPr>
          <p:nvPr>
            <p:ph type="ftr" sz="quarter" idx="11"/>
          </p:nvPr>
        </p:nvSpPr>
        <p:spPr/>
        <p:txBody>
          <a:bodyPr/>
          <a:lstStyle/>
          <a:p>
            <a:r>
              <a:rPr lang="en-US"/>
              <a:t>September 28th, 2023</a:t>
            </a:r>
            <a:endParaRPr lang="en-US" dirty="0"/>
          </a:p>
        </p:txBody>
      </p:sp>
    </p:spTree>
    <p:extLst>
      <p:ext uri="{BB962C8B-B14F-4D97-AF65-F5344CB8AC3E}">
        <p14:creationId xmlns:p14="http://schemas.microsoft.com/office/powerpoint/2010/main" val="2465682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1010" y="610865"/>
            <a:ext cx="5879827" cy="561049"/>
          </a:xfrm>
        </p:spPr>
        <p:txBody>
          <a:bodyPr>
            <a:noAutofit/>
          </a:bodyPr>
          <a:lstStyle/>
          <a:p>
            <a:pPr algn="ctr"/>
            <a:r>
              <a:rPr lang="en-US" sz="4800" dirty="0">
                <a:latin typeface="Trebuchet MS" panose="020B0603020202020204" pitchFamily="34" charset="0"/>
              </a:rPr>
              <a:t>Objective</a:t>
            </a:r>
          </a:p>
        </p:txBody>
      </p:sp>
      <p:sp>
        <p:nvSpPr>
          <p:cNvPr id="6" name="Content Placeholder 5">
            <a:extLst>
              <a:ext uri="{FF2B5EF4-FFF2-40B4-BE49-F238E27FC236}">
                <a16:creationId xmlns:a16="http://schemas.microsoft.com/office/drawing/2014/main" id="{0A08EDB5-8DD4-0246-B8E0-7308D3759BA4}"/>
              </a:ext>
            </a:extLst>
          </p:cNvPr>
          <p:cNvSpPr>
            <a:spLocks noGrp="1"/>
          </p:cNvSpPr>
          <p:nvPr>
            <p:ph idx="1"/>
          </p:nvPr>
        </p:nvSpPr>
        <p:spPr>
          <a:xfrm>
            <a:off x="1031358" y="2118167"/>
            <a:ext cx="10047768" cy="4058796"/>
          </a:xfrm>
        </p:spPr>
        <p:txBody>
          <a:bodyPr>
            <a:normAutofit/>
          </a:bodyPr>
          <a:lstStyle/>
          <a:p>
            <a:pPr marL="0" indent="0">
              <a:buNone/>
              <a:defRPr/>
            </a:pPr>
            <a:r>
              <a:rPr lang="en-US" sz="3200" dirty="0">
                <a:solidFill>
                  <a:schemeClr val="tx1"/>
                </a:solidFill>
                <a:latin typeface="Trebuchet MS" panose="020B0603020202020204" pitchFamily="34" charset="0"/>
              </a:rPr>
              <a:t>The objective of this presentation is to discuss </a:t>
            </a:r>
            <a:r>
              <a:rPr lang="en-US" altLang="en-US" sz="3200" dirty="0">
                <a:solidFill>
                  <a:schemeClr val="tx1"/>
                </a:solidFill>
                <a:latin typeface="Trebuchet MS" panose="020B0603020202020204" pitchFamily="34" charset="0"/>
              </a:rPr>
              <a:t>the details about the </a:t>
            </a:r>
            <a:r>
              <a:rPr lang="en-US" sz="3200" dirty="0">
                <a:solidFill>
                  <a:schemeClr val="tx1"/>
                </a:solidFill>
                <a:latin typeface="Trebuchet MS" panose="020B0603020202020204" pitchFamily="34" charset="0"/>
                <a:ea typeface="Calibri" panose="020F0502020204030204" pitchFamily="34" charset="0"/>
              </a:rPr>
              <a:t> Quality Jobs, Equity, Strategy, and Training (QUEST) Disaster National Dislocated Worker Grants (DWG), and how the various eligibility can be recorded within </a:t>
            </a:r>
            <a:r>
              <a:rPr lang="en-US" altLang="en-US" sz="3200" dirty="0">
                <a:solidFill>
                  <a:schemeClr val="tx1"/>
                </a:solidFill>
                <a:latin typeface="Trebuchet MS" panose="020B0603020202020204" pitchFamily="34" charset="0"/>
              </a:rPr>
              <a:t>Illinois Workforce Development System (IWDS).</a:t>
            </a:r>
          </a:p>
          <a:p>
            <a:pPr marL="0" indent="0">
              <a:buNone/>
            </a:pPr>
            <a:r>
              <a:rPr lang="en-US" dirty="0">
                <a:solidFill>
                  <a:schemeClr val="tx1"/>
                </a:solidFill>
                <a:latin typeface="Trebuchet MS" panose="020B0603020202020204" pitchFamily="34" charset="0"/>
              </a:rPr>
              <a:t> </a:t>
            </a:r>
          </a:p>
          <a:p>
            <a:pPr marL="0" indent="0">
              <a:buNone/>
            </a:pPr>
            <a:r>
              <a:rPr lang="en-US" dirty="0">
                <a:solidFill>
                  <a:schemeClr val="tx1"/>
                </a:solidFill>
                <a:latin typeface="Trebuchet MS" panose="020B0603020202020204" pitchFamily="34" charset="0"/>
              </a:rPr>
              <a:t> </a:t>
            </a:r>
          </a:p>
        </p:txBody>
      </p:sp>
      <p:sp>
        <p:nvSpPr>
          <p:cNvPr id="3" name="Footer Placeholder 2">
            <a:extLst>
              <a:ext uri="{FF2B5EF4-FFF2-40B4-BE49-F238E27FC236}">
                <a16:creationId xmlns:a16="http://schemas.microsoft.com/office/drawing/2014/main" id="{64C56233-982C-400E-B24C-4FC36D70EF04}"/>
              </a:ext>
            </a:extLst>
          </p:cNvPr>
          <p:cNvSpPr>
            <a:spLocks noGrp="1"/>
          </p:cNvSpPr>
          <p:nvPr>
            <p:ph type="ftr" sz="quarter" idx="11"/>
          </p:nvPr>
        </p:nvSpPr>
        <p:spPr/>
        <p:txBody>
          <a:bodyPr/>
          <a:lstStyle/>
          <a:p>
            <a:r>
              <a:rPr lang="en-US" dirty="0"/>
              <a:t>September 28th, 2023 </a:t>
            </a:r>
          </a:p>
        </p:txBody>
      </p:sp>
    </p:spTree>
    <p:extLst>
      <p:ext uri="{BB962C8B-B14F-4D97-AF65-F5344CB8AC3E}">
        <p14:creationId xmlns:p14="http://schemas.microsoft.com/office/powerpoint/2010/main" val="1365681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05A37-9F35-493D-6ECD-6FBBAED75102}"/>
              </a:ext>
            </a:extLst>
          </p:cNvPr>
          <p:cNvSpPr>
            <a:spLocks noGrp="1"/>
          </p:cNvSpPr>
          <p:nvPr>
            <p:ph type="title"/>
          </p:nvPr>
        </p:nvSpPr>
        <p:spPr/>
        <p:txBody>
          <a:bodyPr>
            <a:normAutofit fontScale="90000"/>
          </a:bodyPr>
          <a:lstStyle/>
          <a:p>
            <a:pPr algn="ctr"/>
            <a:r>
              <a:rPr lang="en-US" dirty="0"/>
              <a:t>Example Provided</a:t>
            </a:r>
          </a:p>
        </p:txBody>
      </p:sp>
      <p:sp>
        <p:nvSpPr>
          <p:cNvPr id="3" name="Content Placeholder 2">
            <a:extLst>
              <a:ext uri="{FF2B5EF4-FFF2-40B4-BE49-F238E27FC236}">
                <a16:creationId xmlns:a16="http://schemas.microsoft.com/office/drawing/2014/main" id="{D07748F3-CA86-B4BD-A080-31545BD1F9CC}"/>
              </a:ext>
            </a:extLst>
          </p:cNvPr>
          <p:cNvSpPr>
            <a:spLocks noGrp="1"/>
          </p:cNvSpPr>
          <p:nvPr>
            <p:ph idx="1"/>
          </p:nvPr>
        </p:nvSpPr>
        <p:spPr/>
        <p:txBody>
          <a:bodyPr/>
          <a:lstStyle/>
          <a:p>
            <a:pPr marL="0" marR="0" lvl="0" indent="0">
              <a:spcBef>
                <a:spcPts val="0"/>
              </a:spcBef>
              <a:spcAft>
                <a:spcPts val="0"/>
              </a:spcAft>
              <a:buNone/>
            </a:pPr>
            <a:r>
              <a:rPr lang="en-US" sz="2400" dirty="0">
                <a:solidFill>
                  <a:schemeClr val="tx1"/>
                </a:solidFill>
                <a:effectLst/>
                <a:latin typeface="Trebuchet MS" panose="020B0603020202020204" pitchFamily="34" charset="0"/>
                <a:ea typeface="Times New Roman" panose="02020603050405020304" pitchFamily="18" charset="0"/>
              </a:rPr>
              <a:t>A company closes or has a mass layoff, and it impacts other employers that do business with that company: </a:t>
            </a:r>
          </a:p>
          <a:p>
            <a:pPr marL="0" marR="0" lvl="0" indent="0">
              <a:spcBef>
                <a:spcPts val="0"/>
              </a:spcBef>
              <a:spcAft>
                <a:spcPts val="0"/>
              </a:spcAft>
              <a:buNone/>
            </a:pPr>
            <a:endParaRPr lang="en-US" sz="2400" dirty="0">
              <a:solidFill>
                <a:schemeClr val="tx1"/>
              </a:solidFill>
              <a:effectLst/>
              <a:latin typeface="Trebuchet MS" panose="020B0603020202020204" pitchFamily="34" charset="0"/>
              <a:ea typeface="Calibri" panose="020F0502020204030204" pitchFamily="34" charset="0"/>
            </a:endParaRPr>
          </a:p>
          <a:p>
            <a:pPr lvl="1">
              <a:spcBef>
                <a:spcPts val="0"/>
              </a:spcBef>
            </a:pPr>
            <a:r>
              <a:rPr lang="en-US" dirty="0">
                <a:solidFill>
                  <a:schemeClr val="tx1"/>
                </a:solidFill>
                <a:effectLst/>
                <a:latin typeface="Trebuchet MS" panose="020B0603020202020204" pitchFamily="34" charset="0"/>
                <a:ea typeface="Times New Roman" panose="02020603050405020304" pitchFamily="18" charset="0"/>
              </a:rPr>
              <a:t>Fiat Chrysler had a layoff of their second shift, which impacted five other employers who were Tier 1 suppliers in the region.   </a:t>
            </a:r>
          </a:p>
          <a:p>
            <a:pPr marL="742950" marR="0" lvl="1" indent="-285750">
              <a:spcBef>
                <a:spcPts val="0"/>
              </a:spcBef>
              <a:spcAft>
                <a:spcPts val="0"/>
              </a:spcAft>
              <a:buFont typeface="Courier New" panose="02070309020205020404" pitchFamily="49" charset="0"/>
              <a:buChar char="o"/>
            </a:pPr>
            <a:endParaRPr lang="en-US" dirty="0">
              <a:solidFill>
                <a:schemeClr val="tx1"/>
              </a:solidFill>
              <a:effectLst/>
              <a:latin typeface="Trebuchet MS" panose="020B0603020202020204" pitchFamily="34" charset="0"/>
              <a:ea typeface="Calibri" panose="020F0502020204030204" pitchFamily="34" charset="0"/>
            </a:endParaRPr>
          </a:p>
          <a:p>
            <a:pPr lvl="1">
              <a:spcBef>
                <a:spcPts val="0"/>
              </a:spcBef>
            </a:pPr>
            <a:r>
              <a:rPr lang="en-US" dirty="0">
                <a:solidFill>
                  <a:schemeClr val="tx1"/>
                </a:solidFill>
                <a:effectLst/>
                <a:latin typeface="Trebuchet MS" panose="020B0603020202020204" pitchFamily="34" charset="0"/>
                <a:ea typeface="Times New Roman" panose="02020603050405020304" pitchFamily="18" charset="0"/>
              </a:rPr>
              <a:t> A recent Owens-Brockway Glass Containers layoff event in Streator IL is a manufacturing layoff impacting 161 people.  </a:t>
            </a:r>
          </a:p>
          <a:p>
            <a:pPr lvl="2">
              <a:spcBef>
                <a:spcPts val="0"/>
              </a:spcBef>
            </a:pPr>
            <a:r>
              <a:rPr lang="en-US" dirty="0">
                <a:solidFill>
                  <a:schemeClr val="tx1"/>
                </a:solidFill>
                <a:effectLst/>
                <a:latin typeface="Trebuchet MS" panose="020B0603020202020204" pitchFamily="34" charset="0"/>
                <a:ea typeface="Times New Roman" panose="02020603050405020304" pitchFamily="18" charset="0"/>
              </a:rPr>
              <a:t>Manufacturing is included in the local plan, but the number of layoffs at Owens is significant enough for the local economy, that there may be a ripple effect into nearby local businesses that may be in sectors not included in the local plan, but still considered part of a “significant event” for the local economy. </a:t>
            </a:r>
            <a:r>
              <a:rPr lang="en-US" dirty="0">
                <a:effectLst/>
                <a:ea typeface="Times New Roman" panose="02020603050405020304" pitchFamily="18" charset="0"/>
              </a:rPr>
              <a:t>  </a:t>
            </a:r>
            <a:endParaRPr lang="en-US" dirty="0">
              <a:effectLst/>
              <a:ea typeface="Calibri" panose="020F0502020204030204" pitchFamily="34" charset="0"/>
            </a:endParaRPr>
          </a:p>
          <a:p>
            <a:endParaRPr lang="en-US" dirty="0"/>
          </a:p>
        </p:txBody>
      </p:sp>
      <p:sp>
        <p:nvSpPr>
          <p:cNvPr id="4" name="Footer Placeholder 3">
            <a:extLst>
              <a:ext uri="{FF2B5EF4-FFF2-40B4-BE49-F238E27FC236}">
                <a16:creationId xmlns:a16="http://schemas.microsoft.com/office/drawing/2014/main" id="{641BFDB8-1C75-DC3C-6D5B-B2FD059AA11F}"/>
              </a:ext>
            </a:extLst>
          </p:cNvPr>
          <p:cNvSpPr>
            <a:spLocks noGrp="1"/>
          </p:cNvSpPr>
          <p:nvPr>
            <p:ph type="ftr" sz="quarter" idx="11"/>
          </p:nvPr>
        </p:nvSpPr>
        <p:spPr/>
        <p:txBody>
          <a:bodyPr/>
          <a:lstStyle/>
          <a:p>
            <a:r>
              <a:rPr lang="en-US"/>
              <a:t>September 28th, 2023</a:t>
            </a:r>
            <a:endParaRPr lang="en-US" dirty="0"/>
          </a:p>
        </p:txBody>
      </p:sp>
    </p:spTree>
    <p:extLst>
      <p:ext uri="{BB962C8B-B14F-4D97-AF65-F5344CB8AC3E}">
        <p14:creationId xmlns:p14="http://schemas.microsoft.com/office/powerpoint/2010/main" val="2724977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070CE-1C83-F56D-2172-688FA0215CA6}"/>
              </a:ext>
            </a:extLst>
          </p:cNvPr>
          <p:cNvSpPr>
            <a:spLocks noGrp="1"/>
          </p:cNvSpPr>
          <p:nvPr>
            <p:ph type="title"/>
          </p:nvPr>
        </p:nvSpPr>
        <p:spPr/>
        <p:txBody>
          <a:bodyPr>
            <a:normAutofit fontScale="90000"/>
          </a:bodyPr>
          <a:lstStyle/>
          <a:p>
            <a:r>
              <a:rPr lang="en-US" dirty="0">
                <a:latin typeface="Trebuchet MS" panose="020B0603020202020204" pitchFamily="34" charset="0"/>
              </a:rPr>
              <a:t>Each LWIA Tailors Local Policy</a:t>
            </a:r>
          </a:p>
        </p:txBody>
      </p:sp>
      <p:sp>
        <p:nvSpPr>
          <p:cNvPr id="3" name="Content Placeholder 2">
            <a:extLst>
              <a:ext uri="{FF2B5EF4-FFF2-40B4-BE49-F238E27FC236}">
                <a16:creationId xmlns:a16="http://schemas.microsoft.com/office/drawing/2014/main" id="{57263C2F-03CE-B0E9-D432-8EB712B0C2D1}"/>
              </a:ext>
            </a:extLst>
          </p:cNvPr>
          <p:cNvSpPr>
            <a:spLocks noGrp="1"/>
          </p:cNvSpPr>
          <p:nvPr>
            <p:ph idx="1"/>
          </p:nvPr>
        </p:nvSpPr>
        <p:spPr/>
        <p:txBody>
          <a:bodyPr/>
          <a:lstStyle/>
          <a:p>
            <a:pPr marL="0" indent="0">
              <a:buNone/>
            </a:pPr>
            <a:r>
              <a:rPr lang="en-US" b="1" dirty="0">
                <a:solidFill>
                  <a:schemeClr val="tx1"/>
                </a:solidFill>
                <a:latin typeface="Trebuchet MS" panose="020B0603020202020204" pitchFamily="34" charset="0"/>
                <a:cs typeface="Calibri" panose="020F0502020204030204" pitchFamily="34" charset="0"/>
              </a:rPr>
              <a:t>If it has not been done so yet, it is highly encouraged that each LWIA work with their LWIB to develop a tailored Local Dislocated Worker Eligibility Policy that </a:t>
            </a:r>
            <a:r>
              <a:rPr lang="en-US" sz="2800" b="1" dirty="0">
                <a:solidFill>
                  <a:schemeClr val="tx1"/>
                </a:solidFill>
                <a:effectLst/>
                <a:latin typeface="Trebuchet MS" panose="020B0603020202020204" pitchFamily="34" charset="0"/>
                <a:ea typeface="Times New Roman" panose="02020603050405020304" pitchFamily="18" charset="0"/>
                <a:cs typeface="Calibri" panose="020F0502020204030204" pitchFamily="34" charset="0"/>
              </a:rPr>
              <a:t>identifies key sectors and occupations that are substantial or significant to the regional or local workforce as identified by the local workforce innovation board (LWIB). </a:t>
            </a:r>
            <a:endParaRPr lang="en-US" dirty="0"/>
          </a:p>
          <a:p>
            <a:endParaRPr lang="en-US" dirty="0"/>
          </a:p>
        </p:txBody>
      </p:sp>
      <p:sp>
        <p:nvSpPr>
          <p:cNvPr id="4" name="Footer Placeholder 3">
            <a:extLst>
              <a:ext uri="{FF2B5EF4-FFF2-40B4-BE49-F238E27FC236}">
                <a16:creationId xmlns:a16="http://schemas.microsoft.com/office/drawing/2014/main" id="{E9FF91CD-9EE0-EC1C-18A9-F1CBBC067A13}"/>
              </a:ext>
            </a:extLst>
          </p:cNvPr>
          <p:cNvSpPr>
            <a:spLocks noGrp="1"/>
          </p:cNvSpPr>
          <p:nvPr>
            <p:ph type="ftr" sz="quarter" idx="11"/>
          </p:nvPr>
        </p:nvSpPr>
        <p:spPr/>
        <p:txBody>
          <a:bodyPr/>
          <a:lstStyle/>
          <a:p>
            <a:r>
              <a:rPr lang="en-US"/>
              <a:t>September 28th, 2023</a:t>
            </a:r>
            <a:endParaRPr lang="en-US" dirty="0"/>
          </a:p>
        </p:txBody>
      </p:sp>
    </p:spTree>
    <p:extLst>
      <p:ext uri="{BB962C8B-B14F-4D97-AF65-F5344CB8AC3E}">
        <p14:creationId xmlns:p14="http://schemas.microsoft.com/office/powerpoint/2010/main" val="960387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8D04-54CD-D008-8BBF-24D3D5973A85}"/>
              </a:ext>
            </a:extLst>
          </p:cNvPr>
          <p:cNvSpPr>
            <a:spLocks noGrp="1"/>
          </p:cNvSpPr>
          <p:nvPr>
            <p:ph type="title"/>
          </p:nvPr>
        </p:nvSpPr>
        <p:spPr>
          <a:xfrm>
            <a:off x="2928258" y="610865"/>
            <a:ext cx="8545286" cy="561049"/>
          </a:xfrm>
        </p:spPr>
        <p:txBody>
          <a:bodyPr>
            <a:noAutofit/>
          </a:bodyPr>
          <a:lstStyle/>
          <a:p>
            <a:pPr algn="ctr"/>
            <a:r>
              <a:rPr lang="en-US" sz="3600" dirty="0">
                <a:latin typeface="Trebuchet MS" panose="020B0603020202020204" pitchFamily="34" charset="0"/>
              </a:rPr>
              <a:t>Example of LWIA 25 Local Policy</a:t>
            </a:r>
          </a:p>
        </p:txBody>
      </p:sp>
      <p:sp>
        <p:nvSpPr>
          <p:cNvPr id="3" name="Content Placeholder 2">
            <a:extLst>
              <a:ext uri="{FF2B5EF4-FFF2-40B4-BE49-F238E27FC236}">
                <a16:creationId xmlns:a16="http://schemas.microsoft.com/office/drawing/2014/main" id="{8EFE5A5D-7214-C747-20CD-AB300647C408}"/>
              </a:ext>
            </a:extLst>
          </p:cNvPr>
          <p:cNvSpPr>
            <a:spLocks noGrp="1"/>
          </p:cNvSpPr>
          <p:nvPr>
            <p:ph idx="1"/>
          </p:nvPr>
        </p:nvSpPr>
        <p:spPr>
          <a:xfrm>
            <a:off x="838200" y="2118167"/>
            <a:ext cx="4463143" cy="4058796"/>
          </a:xfrm>
        </p:spPr>
        <p:txBody>
          <a:bodyPr/>
          <a:lstStyle/>
          <a:p>
            <a:pPr marL="0" indent="0">
              <a:buNone/>
            </a:pPr>
            <a:r>
              <a:rPr lang="en-US" dirty="0">
                <a:solidFill>
                  <a:schemeClr val="tx1"/>
                </a:solidFill>
                <a:latin typeface="Trebuchet MS" panose="020B0603020202020204" pitchFamily="34" charset="0"/>
              </a:rPr>
              <a:t>LWIA 25 has been very proactive and developed Local Policy Guidance around identifying substantial or significant sectors or occupations.</a:t>
            </a:r>
          </a:p>
          <a:p>
            <a:endParaRPr lang="en-US" dirty="0"/>
          </a:p>
        </p:txBody>
      </p:sp>
      <p:sp>
        <p:nvSpPr>
          <p:cNvPr id="4" name="Footer Placeholder 3">
            <a:extLst>
              <a:ext uri="{FF2B5EF4-FFF2-40B4-BE49-F238E27FC236}">
                <a16:creationId xmlns:a16="http://schemas.microsoft.com/office/drawing/2014/main" id="{BE21AF9C-7D7D-6CEC-E7FB-5C8FBC251B09}"/>
              </a:ext>
            </a:extLst>
          </p:cNvPr>
          <p:cNvSpPr>
            <a:spLocks noGrp="1"/>
          </p:cNvSpPr>
          <p:nvPr>
            <p:ph type="ftr" sz="quarter" idx="11"/>
          </p:nvPr>
        </p:nvSpPr>
        <p:spPr/>
        <p:txBody>
          <a:bodyPr/>
          <a:lstStyle/>
          <a:p>
            <a:r>
              <a:rPr lang="en-US"/>
              <a:t>September 28th, 2023</a:t>
            </a:r>
            <a:endParaRPr lang="en-US" dirty="0"/>
          </a:p>
        </p:txBody>
      </p:sp>
      <p:pic>
        <p:nvPicPr>
          <p:cNvPr id="5" name="Picture 4">
            <a:extLst>
              <a:ext uri="{FF2B5EF4-FFF2-40B4-BE49-F238E27FC236}">
                <a16:creationId xmlns:a16="http://schemas.microsoft.com/office/drawing/2014/main" id="{5C36E7EC-BBDC-1EBC-AF37-9B9F2E11E367}"/>
              </a:ext>
            </a:extLst>
          </p:cNvPr>
          <p:cNvPicPr>
            <a:picLocks noChangeAspect="1"/>
          </p:cNvPicPr>
          <p:nvPr/>
        </p:nvPicPr>
        <p:blipFill>
          <a:blip r:embed="rId2"/>
          <a:stretch>
            <a:fillRect/>
          </a:stretch>
        </p:blipFill>
        <p:spPr>
          <a:xfrm>
            <a:off x="5301342" y="1282700"/>
            <a:ext cx="6499857" cy="4964435"/>
          </a:xfrm>
          <a:prstGeom prst="rect">
            <a:avLst/>
          </a:prstGeom>
        </p:spPr>
      </p:pic>
    </p:spTree>
    <p:extLst>
      <p:ext uri="{BB962C8B-B14F-4D97-AF65-F5344CB8AC3E}">
        <p14:creationId xmlns:p14="http://schemas.microsoft.com/office/powerpoint/2010/main" val="1299144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19589-BA28-A90A-1EED-F6F28F92D267}"/>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Details about LWIA 25 Example</a:t>
            </a:r>
          </a:p>
        </p:txBody>
      </p:sp>
      <p:sp>
        <p:nvSpPr>
          <p:cNvPr id="3" name="Content Placeholder 2">
            <a:extLst>
              <a:ext uri="{FF2B5EF4-FFF2-40B4-BE49-F238E27FC236}">
                <a16:creationId xmlns:a16="http://schemas.microsoft.com/office/drawing/2014/main" id="{ED9D9E2E-3798-D238-26D5-7B99D9969DB6}"/>
              </a:ext>
            </a:extLst>
          </p:cNvPr>
          <p:cNvSpPr>
            <a:spLocks noGrp="1"/>
          </p:cNvSpPr>
          <p:nvPr>
            <p:ph idx="1"/>
          </p:nvPr>
        </p:nvSpPr>
        <p:spPr/>
        <p:txBody>
          <a:bodyPr>
            <a:normAutofit lnSpcReduction="10000"/>
          </a:bodyPr>
          <a:lstStyle/>
          <a:p>
            <a:pPr marL="0" indent="0">
              <a:buNone/>
            </a:pPr>
            <a:r>
              <a:rPr lang="en-US" dirty="0">
                <a:solidFill>
                  <a:schemeClr val="tx1"/>
                </a:solidFill>
                <a:latin typeface="Trebuchet MS" panose="020B0603020202020204" pitchFamily="34" charset="0"/>
              </a:rPr>
              <a:t>To tie this together, the LWIA 25 Policy allows any individual who had been dislocated from those industries and/or occupations identified in their Local Policy, to characterize the Dislocation Job as a “Substantial Layoff”.</a:t>
            </a:r>
          </a:p>
          <a:p>
            <a:pPr marL="0" indent="0">
              <a:buNone/>
            </a:pPr>
            <a:endParaRPr lang="en-US" sz="900" dirty="0">
              <a:solidFill>
                <a:schemeClr val="tx1"/>
              </a:solidFill>
              <a:latin typeface="Trebuchet MS" panose="020B0603020202020204" pitchFamily="34" charset="0"/>
            </a:endParaRPr>
          </a:p>
          <a:p>
            <a:pPr lvl="1"/>
            <a:r>
              <a:rPr lang="en-US" dirty="0">
                <a:solidFill>
                  <a:schemeClr val="tx1"/>
                </a:solidFill>
                <a:latin typeface="Trebuchet MS" panose="020B0603020202020204" pitchFamily="34" charset="0"/>
              </a:rPr>
              <a:t>So even in cases where the dislocation from the specific industry and/or occupation would not meet traditional criteria around “Substantial Layoff” due to the approved Local Policy, it would meet the criteria.     </a:t>
            </a:r>
          </a:p>
          <a:p>
            <a:pPr lvl="1"/>
            <a:r>
              <a:rPr lang="en-US" dirty="0">
                <a:solidFill>
                  <a:schemeClr val="tx1"/>
                </a:solidFill>
                <a:latin typeface="Trebuchet MS" panose="020B0603020202020204" pitchFamily="34" charset="0"/>
              </a:rPr>
              <a:t>However, this is only allowed if an LWIA creates a similar Local Policy as was demonstrated in the previous slide, and then the LWIB approves the Local Policy.</a:t>
            </a:r>
            <a:endParaRPr lang="en-US" dirty="0">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5E9975EE-24CA-9F37-84EE-14B3B5C9333B}"/>
              </a:ext>
            </a:extLst>
          </p:cNvPr>
          <p:cNvSpPr>
            <a:spLocks noGrp="1"/>
          </p:cNvSpPr>
          <p:nvPr>
            <p:ph type="ftr" sz="quarter" idx="11"/>
          </p:nvPr>
        </p:nvSpPr>
        <p:spPr/>
        <p:txBody>
          <a:bodyPr/>
          <a:lstStyle/>
          <a:p>
            <a:r>
              <a:rPr lang="en-US"/>
              <a:t>September 28th, 2023</a:t>
            </a:r>
            <a:endParaRPr lang="en-US" dirty="0"/>
          </a:p>
        </p:txBody>
      </p:sp>
    </p:spTree>
    <p:extLst>
      <p:ext uri="{BB962C8B-B14F-4D97-AF65-F5344CB8AC3E}">
        <p14:creationId xmlns:p14="http://schemas.microsoft.com/office/powerpoint/2010/main" val="602502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E16C6-48DB-B913-6501-BCED9BA09747}"/>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Local Dislocated Worker Policy</a:t>
            </a:r>
          </a:p>
        </p:txBody>
      </p:sp>
      <p:sp>
        <p:nvSpPr>
          <p:cNvPr id="3" name="Content Placeholder 2">
            <a:extLst>
              <a:ext uri="{FF2B5EF4-FFF2-40B4-BE49-F238E27FC236}">
                <a16:creationId xmlns:a16="http://schemas.microsoft.com/office/drawing/2014/main" id="{EF1BFA7A-74CA-0B54-2EEA-0AD16E196029}"/>
              </a:ext>
            </a:extLst>
          </p:cNvPr>
          <p:cNvSpPr>
            <a:spLocks noGrp="1"/>
          </p:cNvSpPr>
          <p:nvPr>
            <p:ph idx="1"/>
          </p:nvPr>
        </p:nvSpPr>
        <p:spPr/>
        <p:txBody>
          <a:bodyPr>
            <a:normAutofit fontScale="92500" lnSpcReduction="10000"/>
          </a:bodyPr>
          <a:lstStyle/>
          <a:p>
            <a:r>
              <a:rPr lang="en-US" dirty="0">
                <a:solidFill>
                  <a:schemeClr val="tx1"/>
                </a:solidFill>
                <a:latin typeface="Trebuchet MS" panose="020B0603020202020204" pitchFamily="34" charset="0"/>
              </a:rPr>
              <a:t>As mentioned earlier, the intent of the State’s guidance was for each LWIA to examine their own Local Policy on WIOA Dislocated Worker, and then work with the LWIB to identify those </a:t>
            </a:r>
            <a:r>
              <a:rPr lang="en-US" sz="2800" b="1" i="1" dirty="0">
                <a:solidFill>
                  <a:schemeClr val="tx1"/>
                </a:solidFill>
                <a:effectLst/>
                <a:highlight>
                  <a:srgbClr val="FFFF00"/>
                </a:highlight>
                <a:latin typeface="Trebuchet MS" panose="020B0603020202020204" pitchFamily="34" charset="0"/>
                <a:ea typeface="Times New Roman" panose="02020603050405020304" pitchFamily="18" charset="0"/>
                <a:cs typeface="Calibri" panose="020F0502020204030204" pitchFamily="34" charset="0"/>
              </a:rPr>
              <a:t>sectors and occupations that are substantial or significant to the regional or local workforce or economy as identified by the local workforce innovation board (LWIB)</a:t>
            </a:r>
            <a:r>
              <a:rPr lang="en-US" sz="2800" b="1" i="1" dirty="0">
                <a:solidFill>
                  <a:schemeClr val="tx1"/>
                </a:solidFill>
                <a:effectLst/>
                <a:latin typeface="Trebuchet MS" panose="020B0603020202020204" pitchFamily="34" charset="0"/>
                <a:ea typeface="Times New Roman" panose="02020603050405020304" pitchFamily="18" charset="0"/>
                <a:cs typeface="Calibri" panose="020F0502020204030204" pitchFamily="34" charset="0"/>
              </a:rPr>
              <a:t>.” </a:t>
            </a:r>
          </a:p>
          <a:p>
            <a:pPr marL="0" indent="0">
              <a:buNone/>
            </a:pPr>
            <a:endParaRPr lang="en-US" sz="900" b="1" i="1" dirty="0">
              <a:solidFill>
                <a:schemeClr val="tx1"/>
              </a:solidFill>
              <a:effectLst/>
              <a:latin typeface="Trebuchet MS" panose="020B0603020202020204" pitchFamily="34" charset="0"/>
              <a:ea typeface="Times New Roman" panose="02020603050405020304" pitchFamily="18" charset="0"/>
              <a:cs typeface="Calibri" panose="020F0502020204030204" pitchFamily="34" charset="0"/>
            </a:endParaRPr>
          </a:p>
          <a:p>
            <a:r>
              <a:rPr lang="en-US" dirty="0">
                <a:solidFill>
                  <a:schemeClr val="tx1"/>
                </a:solidFill>
                <a:latin typeface="Trebuchet MS" panose="020B0603020202020204" pitchFamily="34" charset="0"/>
                <a:cs typeface="Calibri" panose="020F0502020204030204" pitchFamily="34" charset="0"/>
              </a:rPr>
              <a:t>It is my understanding that besides LWIA 25, both LWIA 1 and LWIA 26 have also worked with their LWIB to develop local policy guidance identifying their local sectors and occupations that are substantial or significant to their regional or local workforce or economy</a:t>
            </a:r>
            <a:r>
              <a:rPr lang="en-US" b="1" i="1" dirty="0">
                <a:solidFill>
                  <a:schemeClr val="tx1"/>
                </a:solidFill>
                <a:latin typeface="Trebuchet MS" panose="020B0603020202020204" pitchFamily="34" charset="0"/>
                <a:cs typeface="Calibri" panose="020F0502020204030204" pitchFamily="34" charset="0"/>
              </a:rPr>
              <a:t>.   </a:t>
            </a:r>
          </a:p>
          <a:p>
            <a:pPr marL="0" indent="0">
              <a:buNone/>
            </a:pPr>
            <a:endParaRPr lang="en-US" sz="900" b="1" i="1" dirty="0">
              <a:solidFill>
                <a:schemeClr val="tx1"/>
              </a:solidFill>
              <a:latin typeface="Trebuchet MS" panose="020B060302020202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5471F41E-536A-B828-DD7B-B8E92B2444FF}"/>
              </a:ext>
            </a:extLst>
          </p:cNvPr>
          <p:cNvSpPr>
            <a:spLocks noGrp="1"/>
          </p:cNvSpPr>
          <p:nvPr>
            <p:ph type="ftr" sz="quarter" idx="11"/>
          </p:nvPr>
        </p:nvSpPr>
        <p:spPr/>
        <p:txBody>
          <a:bodyPr/>
          <a:lstStyle/>
          <a:p>
            <a:r>
              <a:rPr lang="en-US"/>
              <a:t>September 28th, 2023</a:t>
            </a:r>
            <a:endParaRPr lang="en-US" dirty="0"/>
          </a:p>
        </p:txBody>
      </p:sp>
    </p:spTree>
    <p:extLst>
      <p:ext uri="{BB962C8B-B14F-4D97-AF65-F5344CB8AC3E}">
        <p14:creationId xmlns:p14="http://schemas.microsoft.com/office/powerpoint/2010/main" val="2329554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DAEC3-10BA-BD1F-3909-B3F043B83412}"/>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UI Profilee</a:t>
            </a:r>
            <a:endParaRPr lang="en-US" dirty="0"/>
          </a:p>
        </p:txBody>
      </p:sp>
      <p:sp>
        <p:nvSpPr>
          <p:cNvPr id="3" name="Content Placeholder 2">
            <a:extLst>
              <a:ext uri="{FF2B5EF4-FFF2-40B4-BE49-F238E27FC236}">
                <a16:creationId xmlns:a16="http://schemas.microsoft.com/office/drawing/2014/main" id="{7ACF3A0C-EE03-A477-955C-9961D957E134}"/>
              </a:ext>
            </a:extLst>
          </p:cNvPr>
          <p:cNvSpPr>
            <a:spLocks noGrp="1"/>
          </p:cNvSpPr>
          <p:nvPr>
            <p:ph idx="1"/>
          </p:nvPr>
        </p:nvSpPr>
        <p:spPr>
          <a:xfrm>
            <a:off x="838200" y="1611086"/>
            <a:ext cx="10515600" cy="4565877"/>
          </a:xfrm>
        </p:spPr>
        <p:txBody>
          <a:bodyPr>
            <a:normAutofit/>
          </a:bodyPr>
          <a:lstStyle/>
          <a:p>
            <a:r>
              <a:rPr lang="en-US" sz="2200" spc="-25" dirty="0">
                <a:solidFill>
                  <a:schemeClr val="tx1"/>
                </a:solidFill>
                <a:effectLst/>
                <a:latin typeface="Trebuchet MS" panose="020B0603020202020204" pitchFamily="34" charset="0"/>
                <a:ea typeface="Arial" panose="020B0604020202020204" pitchFamily="34" charset="0"/>
                <a:cs typeface="Calibri" panose="020F0502020204030204" pitchFamily="34" charset="0"/>
              </a:rPr>
              <a:t>The Dislocated Worker Eligibility Policy guidance around UI Profilee states: </a:t>
            </a:r>
          </a:p>
          <a:p>
            <a:r>
              <a:rPr lang="en-US" sz="2200" spc="-25" dirty="0">
                <a:solidFill>
                  <a:schemeClr val="tx1"/>
                </a:solidFill>
                <a:latin typeface="Trebuchet MS" panose="020B0603020202020204" pitchFamily="34" charset="0"/>
                <a:ea typeface="Arial" panose="020B0604020202020204" pitchFamily="34" charset="0"/>
                <a:cs typeface="Calibri" panose="020F0502020204030204" pitchFamily="34" charset="0"/>
              </a:rPr>
              <a:t>The individual is profiled and referred Unemployment Insurance (UI) claimant whose UI profile date is within the past calendar year of the WIOA application date; </a:t>
            </a:r>
          </a:p>
          <a:p>
            <a:pPr lvl="1"/>
            <a:r>
              <a:rPr lang="en-US" sz="2200" spc="-25" dirty="0">
                <a:solidFill>
                  <a:schemeClr val="tx1"/>
                </a:solidFill>
                <a:latin typeface="Trebuchet MS" panose="020B0603020202020204" pitchFamily="34" charset="0"/>
                <a:ea typeface="Arial" panose="020B0604020202020204" pitchFamily="34" charset="0"/>
                <a:cs typeface="Calibri" panose="020F0502020204030204" pitchFamily="34" charset="0"/>
              </a:rPr>
              <a:t>The state has determined as allowed per 680.130(b)(3) of the WIOA legislation, that UI profiles are eligible dislocated workers with the definition of dislocated worker in WIOA Section 3(15).  </a:t>
            </a:r>
          </a:p>
          <a:p>
            <a:pPr lvl="1"/>
            <a:r>
              <a:rPr lang="en-US" sz="2200" spc="-25" dirty="0">
                <a:solidFill>
                  <a:schemeClr val="tx1"/>
                </a:solidFill>
                <a:latin typeface="Trebuchet MS" panose="020B0603020202020204" pitchFamily="34" charset="0"/>
                <a:ea typeface="Arial" panose="020B0604020202020204" pitchFamily="34" charset="0"/>
                <a:cs typeface="Calibri" panose="020F0502020204030204" pitchFamily="34" charset="0"/>
              </a:rPr>
              <a:t>In such instances, no further documentation will be needed to establish the “Unlikely to Return to a Previous Industry or Occupation” criteria of WIOA section 3(15)(A)(iii).  </a:t>
            </a:r>
            <a:r>
              <a:rPr lang="en-US" sz="2200" spc="-25" dirty="0">
                <a:solidFill>
                  <a:schemeClr val="tx1"/>
                </a:solidFill>
                <a:effectLst/>
                <a:latin typeface="Trebuchet MS" panose="020B0603020202020204" pitchFamily="34" charset="0"/>
                <a:ea typeface="Arial" panose="020B0604020202020204" pitchFamily="34" charset="0"/>
                <a:cs typeface="Calibri" panose="020F0502020204030204" pitchFamily="34" charset="0"/>
              </a:rPr>
              <a:t> </a:t>
            </a:r>
          </a:p>
          <a:p>
            <a:pPr lvl="1"/>
            <a:r>
              <a:rPr lang="en-US" sz="2200" dirty="0">
                <a:solidFill>
                  <a:schemeClr val="tx1"/>
                </a:solidFill>
                <a:effectLst/>
                <a:latin typeface="Trebuchet MS" panose="020B0603020202020204" pitchFamily="34" charset="0"/>
                <a:ea typeface="Arial" panose="020B0604020202020204" pitchFamily="34" charset="0"/>
                <a:cs typeface="Calibri" panose="020F0502020204030204" pitchFamily="34" charset="0"/>
              </a:rPr>
              <a:t>As a result, acceptance of UI Profiling data to prove eligibility for meeting the requirements of 3(15) is the only standard. General eligibility will still apply.</a:t>
            </a:r>
          </a:p>
        </p:txBody>
      </p:sp>
      <p:sp>
        <p:nvSpPr>
          <p:cNvPr id="4" name="Footer Placeholder 3">
            <a:extLst>
              <a:ext uri="{FF2B5EF4-FFF2-40B4-BE49-F238E27FC236}">
                <a16:creationId xmlns:a16="http://schemas.microsoft.com/office/drawing/2014/main" id="{1F247AF9-B76A-782E-178C-989460B40512}"/>
              </a:ext>
            </a:extLst>
          </p:cNvPr>
          <p:cNvSpPr>
            <a:spLocks noGrp="1"/>
          </p:cNvSpPr>
          <p:nvPr>
            <p:ph type="ftr" sz="quarter" idx="11"/>
          </p:nvPr>
        </p:nvSpPr>
        <p:spPr/>
        <p:txBody>
          <a:bodyPr/>
          <a:lstStyle/>
          <a:p>
            <a:r>
              <a:rPr lang="en-US"/>
              <a:t>September 28th, 2023</a:t>
            </a:r>
            <a:endParaRPr lang="en-US" dirty="0"/>
          </a:p>
        </p:txBody>
      </p:sp>
    </p:spTree>
    <p:extLst>
      <p:ext uri="{BB962C8B-B14F-4D97-AF65-F5344CB8AC3E}">
        <p14:creationId xmlns:p14="http://schemas.microsoft.com/office/powerpoint/2010/main" val="1425700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17C22-DD0B-B22C-B239-BA21339E63F1}"/>
              </a:ext>
            </a:extLst>
          </p:cNvPr>
          <p:cNvSpPr>
            <a:spLocks noGrp="1"/>
          </p:cNvSpPr>
          <p:nvPr>
            <p:ph type="title"/>
          </p:nvPr>
        </p:nvSpPr>
        <p:spPr/>
        <p:txBody>
          <a:bodyPr>
            <a:normAutofit fontScale="90000"/>
          </a:bodyPr>
          <a:lstStyle/>
          <a:p>
            <a:pPr algn="ctr"/>
            <a:r>
              <a:rPr lang="en-US" dirty="0"/>
              <a:t>UI Profilee Example </a:t>
            </a:r>
          </a:p>
        </p:txBody>
      </p:sp>
      <p:sp>
        <p:nvSpPr>
          <p:cNvPr id="3" name="Content Placeholder 2">
            <a:extLst>
              <a:ext uri="{FF2B5EF4-FFF2-40B4-BE49-F238E27FC236}">
                <a16:creationId xmlns:a16="http://schemas.microsoft.com/office/drawing/2014/main" id="{44C1C8CA-D85B-FE6D-2A80-FA15ED33AF94}"/>
              </a:ext>
            </a:extLst>
          </p:cNvPr>
          <p:cNvSpPr>
            <a:spLocks noGrp="1"/>
          </p:cNvSpPr>
          <p:nvPr>
            <p:ph idx="1"/>
          </p:nvPr>
        </p:nvSpPr>
        <p:spPr>
          <a:xfrm>
            <a:off x="838200" y="2118167"/>
            <a:ext cx="4996543" cy="4058796"/>
          </a:xfrm>
        </p:spPr>
        <p:txBody>
          <a:bodyPr>
            <a:normAutofit fontScale="92500"/>
          </a:bodyPr>
          <a:lstStyle/>
          <a:p>
            <a:pPr marL="0" indent="0">
              <a:buNone/>
            </a:pPr>
            <a:r>
              <a:rPr lang="en-US" dirty="0">
                <a:solidFill>
                  <a:schemeClr val="tx1"/>
                </a:solidFill>
                <a:latin typeface="Trebuchet MS" panose="020B0603020202020204" pitchFamily="34" charset="0"/>
              </a:rPr>
              <a:t>Within IWDS, when an individual puts in their WIOA application; on the “Employment Characteristics” screen of the electronic application in IWDS (towards the bottom of the screen), IF the individual had been profiled by IDES, those details will appear as demonstrated in the adjacent screen print:    </a:t>
            </a:r>
          </a:p>
          <a:p>
            <a:endParaRPr lang="en-US" dirty="0"/>
          </a:p>
        </p:txBody>
      </p:sp>
      <p:sp>
        <p:nvSpPr>
          <p:cNvPr id="4" name="Footer Placeholder 3">
            <a:extLst>
              <a:ext uri="{FF2B5EF4-FFF2-40B4-BE49-F238E27FC236}">
                <a16:creationId xmlns:a16="http://schemas.microsoft.com/office/drawing/2014/main" id="{29490666-9F2A-EEC9-B983-FC461C8F2D3E}"/>
              </a:ext>
            </a:extLst>
          </p:cNvPr>
          <p:cNvSpPr>
            <a:spLocks noGrp="1"/>
          </p:cNvSpPr>
          <p:nvPr>
            <p:ph type="ftr" sz="quarter" idx="11"/>
          </p:nvPr>
        </p:nvSpPr>
        <p:spPr/>
        <p:txBody>
          <a:bodyPr/>
          <a:lstStyle/>
          <a:p>
            <a:r>
              <a:rPr lang="en-US"/>
              <a:t>September 28th, 2023</a:t>
            </a:r>
            <a:endParaRPr lang="en-US" dirty="0"/>
          </a:p>
        </p:txBody>
      </p:sp>
      <p:pic>
        <p:nvPicPr>
          <p:cNvPr id="10" name="Picture 9">
            <a:extLst>
              <a:ext uri="{FF2B5EF4-FFF2-40B4-BE49-F238E27FC236}">
                <a16:creationId xmlns:a16="http://schemas.microsoft.com/office/drawing/2014/main" id="{5546A5D0-38EE-7BA0-50F0-B920756D8FCB}"/>
              </a:ext>
            </a:extLst>
          </p:cNvPr>
          <p:cNvPicPr>
            <a:picLocks noChangeAspect="1"/>
          </p:cNvPicPr>
          <p:nvPr/>
        </p:nvPicPr>
        <p:blipFill>
          <a:blip r:embed="rId2"/>
          <a:stretch>
            <a:fillRect/>
          </a:stretch>
        </p:blipFill>
        <p:spPr>
          <a:xfrm>
            <a:off x="5834743" y="1687286"/>
            <a:ext cx="5519057" cy="4669064"/>
          </a:xfrm>
          <a:prstGeom prst="rect">
            <a:avLst/>
          </a:prstGeom>
        </p:spPr>
      </p:pic>
      <p:sp>
        <p:nvSpPr>
          <p:cNvPr id="11" name="Left Arrow 4">
            <a:extLst>
              <a:ext uri="{FF2B5EF4-FFF2-40B4-BE49-F238E27FC236}">
                <a16:creationId xmlns:a16="http://schemas.microsoft.com/office/drawing/2014/main" id="{CCE57824-33D4-269A-2D68-0ACE651BBCE1}"/>
              </a:ext>
            </a:extLst>
          </p:cNvPr>
          <p:cNvSpPr/>
          <p:nvPr/>
        </p:nvSpPr>
        <p:spPr>
          <a:xfrm>
            <a:off x="8410524" y="5652548"/>
            <a:ext cx="677466" cy="31758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5692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792A1-1B85-10EF-3C00-CB6BCB85DF3F}"/>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UI Profilee in IWDS</a:t>
            </a:r>
          </a:p>
        </p:txBody>
      </p:sp>
      <p:sp>
        <p:nvSpPr>
          <p:cNvPr id="3" name="Content Placeholder 2">
            <a:extLst>
              <a:ext uri="{FF2B5EF4-FFF2-40B4-BE49-F238E27FC236}">
                <a16:creationId xmlns:a16="http://schemas.microsoft.com/office/drawing/2014/main" id="{5AFDB144-73A4-9D2C-A103-76054EFD2923}"/>
              </a:ext>
            </a:extLst>
          </p:cNvPr>
          <p:cNvSpPr>
            <a:spLocks noGrp="1"/>
          </p:cNvSpPr>
          <p:nvPr>
            <p:ph idx="1"/>
          </p:nvPr>
        </p:nvSpPr>
        <p:spPr/>
        <p:txBody>
          <a:bodyPr>
            <a:normAutofit fontScale="92500" lnSpcReduction="20000"/>
          </a:bodyPr>
          <a:lstStyle/>
          <a:p>
            <a:r>
              <a:rPr lang="en-US" dirty="0">
                <a:solidFill>
                  <a:schemeClr val="tx1"/>
                </a:solidFill>
                <a:latin typeface="Trebuchet MS" panose="020B0603020202020204" pitchFamily="34" charset="0"/>
              </a:rPr>
              <a:t>As previously stated, the individual must have been profiled within one year of the date of their WIOA application and then the UI Profilee eligibility certification would need to be completed within one year of the profile date.</a:t>
            </a:r>
          </a:p>
          <a:p>
            <a:r>
              <a:rPr lang="en-US" dirty="0">
                <a:solidFill>
                  <a:schemeClr val="tx1"/>
                </a:solidFill>
                <a:latin typeface="Trebuchet MS" panose="020B0603020202020204" pitchFamily="34" charset="0"/>
              </a:rPr>
              <a:t>Some other details include, a dislocation job is not required to be populated for a client who is having their Dislocated Worker eligibility determined due to being a “UI Profilee”.</a:t>
            </a:r>
          </a:p>
          <a:p>
            <a:r>
              <a:rPr lang="en-US" dirty="0">
                <a:solidFill>
                  <a:schemeClr val="tx1"/>
                </a:solidFill>
                <a:latin typeface="Trebuchet MS" panose="020B0603020202020204" pitchFamily="34" charset="0"/>
              </a:rPr>
              <a:t>As a side note, currently for those who work in LWIA 7, the Career Connect system </a:t>
            </a:r>
            <a:r>
              <a:rPr lang="en-US" b="1" u="sng" dirty="0">
                <a:solidFill>
                  <a:schemeClr val="tx1"/>
                </a:solidFill>
                <a:latin typeface="Trebuchet MS" panose="020B0603020202020204" pitchFamily="34" charset="0"/>
              </a:rPr>
              <a:t>does not</a:t>
            </a:r>
            <a:r>
              <a:rPr lang="en-US" dirty="0">
                <a:solidFill>
                  <a:schemeClr val="tx1"/>
                </a:solidFill>
                <a:latin typeface="Trebuchet MS" panose="020B0603020202020204" pitchFamily="34" charset="0"/>
              </a:rPr>
              <a:t> capture “UI Profilee”, but any individual that has been profiled, should meet traditional Dislocated Worker under Category 1 – Unlikely to Return to Previous Industry or Occupation due to UI status within Career Connect. </a:t>
            </a:r>
            <a:endParaRPr lang="en-US" dirty="0"/>
          </a:p>
        </p:txBody>
      </p:sp>
      <p:sp>
        <p:nvSpPr>
          <p:cNvPr id="4" name="Footer Placeholder 3">
            <a:extLst>
              <a:ext uri="{FF2B5EF4-FFF2-40B4-BE49-F238E27FC236}">
                <a16:creationId xmlns:a16="http://schemas.microsoft.com/office/drawing/2014/main" id="{910D0C9A-C7A1-39DF-31B6-828D2E68807E}"/>
              </a:ext>
            </a:extLst>
          </p:cNvPr>
          <p:cNvSpPr>
            <a:spLocks noGrp="1"/>
          </p:cNvSpPr>
          <p:nvPr>
            <p:ph type="ftr" sz="quarter" idx="11"/>
          </p:nvPr>
        </p:nvSpPr>
        <p:spPr/>
        <p:txBody>
          <a:bodyPr/>
          <a:lstStyle/>
          <a:p>
            <a:r>
              <a:rPr lang="en-US"/>
              <a:t>September 28th, 2023</a:t>
            </a:r>
            <a:endParaRPr lang="en-US" dirty="0"/>
          </a:p>
        </p:txBody>
      </p:sp>
    </p:spTree>
    <p:extLst>
      <p:ext uri="{BB962C8B-B14F-4D97-AF65-F5344CB8AC3E}">
        <p14:creationId xmlns:p14="http://schemas.microsoft.com/office/powerpoint/2010/main" val="3152019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AB32-D58A-96D6-7107-81E9F2A615D5}"/>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UI Profilee Report</a:t>
            </a:r>
          </a:p>
        </p:txBody>
      </p:sp>
      <p:sp>
        <p:nvSpPr>
          <p:cNvPr id="3" name="Content Placeholder 2">
            <a:extLst>
              <a:ext uri="{FF2B5EF4-FFF2-40B4-BE49-F238E27FC236}">
                <a16:creationId xmlns:a16="http://schemas.microsoft.com/office/drawing/2014/main" id="{B26C13BD-CC76-B21F-53C5-6715C407FCA8}"/>
              </a:ext>
            </a:extLst>
          </p:cNvPr>
          <p:cNvSpPr>
            <a:spLocks noGrp="1"/>
          </p:cNvSpPr>
          <p:nvPr>
            <p:ph idx="1"/>
          </p:nvPr>
        </p:nvSpPr>
        <p:spPr/>
        <p:txBody>
          <a:bodyPr>
            <a:normAutofit lnSpcReduction="10000"/>
          </a:bodyPr>
          <a:lstStyle/>
          <a:p>
            <a:r>
              <a:rPr lang="en-US" dirty="0">
                <a:solidFill>
                  <a:schemeClr val="tx1"/>
                </a:solidFill>
                <a:latin typeface="Trebuchet MS" panose="020B0603020202020204" pitchFamily="34" charset="0"/>
              </a:rPr>
              <a:t>In the IWDS Reporting Menu, under the “Participant” reports, there is a “UI Profilee” report that can be run by LWIA and by specific date ranges.</a:t>
            </a:r>
          </a:p>
          <a:p>
            <a:r>
              <a:rPr lang="en-US" dirty="0">
                <a:solidFill>
                  <a:schemeClr val="tx1"/>
                </a:solidFill>
                <a:latin typeface="Trebuchet MS" panose="020B0603020202020204" pitchFamily="34" charset="0"/>
              </a:rPr>
              <a:t>Keep in mind that any individual profiled by IDES within one year of their WIOA application date would be eligible as a Dislocated Worker under UI Profilee.  </a:t>
            </a:r>
          </a:p>
          <a:p>
            <a:r>
              <a:rPr lang="en-US" dirty="0">
                <a:solidFill>
                  <a:schemeClr val="tx1"/>
                </a:solidFill>
                <a:latin typeface="Trebuchet MS" panose="020B0603020202020204" pitchFamily="34" charset="0"/>
              </a:rPr>
              <a:t>However, when an individual has already obtained full-time, self-sustaining employment, WIOA Dislocated Worker services would not be appropriate nor the best use of your Dislocated Worker funds.   </a:t>
            </a:r>
          </a:p>
          <a:p>
            <a:endParaRPr lang="en-US" dirty="0"/>
          </a:p>
        </p:txBody>
      </p:sp>
      <p:sp>
        <p:nvSpPr>
          <p:cNvPr id="4" name="Footer Placeholder 3">
            <a:extLst>
              <a:ext uri="{FF2B5EF4-FFF2-40B4-BE49-F238E27FC236}">
                <a16:creationId xmlns:a16="http://schemas.microsoft.com/office/drawing/2014/main" id="{3495586F-A5E9-58B6-F37F-5C9CB4498CC8}"/>
              </a:ext>
            </a:extLst>
          </p:cNvPr>
          <p:cNvSpPr>
            <a:spLocks noGrp="1"/>
          </p:cNvSpPr>
          <p:nvPr>
            <p:ph type="ftr" sz="quarter" idx="11"/>
          </p:nvPr>
        </p:nvSpPr>
        <p:spPr/>
        <p:txBody>
          <a:bodyPr/>
          <a:lstStyle/>
          <a:p>
            <a:r>
              <a:rPr lang="en-US"/>
              <a:t>September 28th, 2023</a:t>
            </a:r>
            <a:endParaRPr lang="en-US" dirty="0"/>
          </a:p>
        </p:txBody>
      </p:sp>
    </p:spTree>
    <p:extLst>
      <p:ext uri="{BB962C8B-B14F-4D97-AF65-F5344CB8AC3E}">
        <p14:creationId xmlns:p14="http://schemas.microsoft.com/office/powerpoint/2010/main" val="1134128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96CF6-7184-F9DB-4696-A775C299FBB8}"/>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UI Profilee Report in IWDS</a:t>
            </a:r>
          </a:p>
        </p:txBody>
      </p:sp>
      <p:sp>
        <p:nvSpPr>
          <p:cNvPr id="3" name="Content Placeholder 2">
            <a:extLst>
              <a:ext uri="{FF2B5EF4-FFF2-40B4-BE49-F238E27FC236}">
                <a16:creationId xmlns:a16="http://schemas.microsoft.com/office/drawing/2014/main" id="{A6C061C9-0B5C-07AA-F2D3-E5D0F264D374}"/>
              </a:ext>
            </a:extLst>
          </p:cNvPr>
          <p:cNvSpPr>
            <a:spLocks noGrp="1"/>
          </p:cNvSpPr>
          <p:nvPr>
            <p:ph idx="1"/>
          </p:nvPr>
        </p:nvSpPr>
        <p:spPr>
          <a:xfrm>
            <a:off x="838200" y="2118167"/>
            <a:ext cx="4354286" cy="4058796"/>
          </a:xfrm>
        </p:spPr>
        <p:txBody>
          <a:bodyPr>
            <a:normAutofit fontScale="92500" lnSpcReduction="10000"/>
          </a:bodyPr>
          <a:lstStyle/>
          <a:p>
            <a:pPr marL="576072" indent="-457200">
              <a:defRPr/>
            </a:pPr>
            <a:r>
              <a:rPr lang="en-US" altLang="en-US" dirty="0">
                <a:solidFill>
                  <a:schemeClr val="tx1"/>
                </a:solidFill>
                <a:latin typeface="Trebuchet MS" panose="020B0603020202020204" pitchFamily="34" charset="0"/>
              </a:rPr>
              <a:t>To run a “UI Profilee Report” the staff member must have been given reports rights and roles by the local systems administrator.</a:t>
            </a:r>
          </a:p>
          <a:p>
            <a:pPr marL="576072" indent="-457200">
              <a:defRPr/>
            </a:pPr>
            <a:r>
              <a:rPr lang="en-US" altLang="en-US" dirty="0">
                <a:solidFill>
                  <a:schemeClr val="tx1"/>
                </a:solidFill>
                <a:latin typeface="Trebuchet MS" panose="020B0603020202020204" pitchFamily="34" charset="0"/>
              </a:rPr>
              <a:t>If you have those report rights, you will see from the “Staff Menu”, a section called “Reporting”. </a:t>
            </a:r>
          </a:p>
        </p:txBody>
      </p:sp>
      <p:sp>
        <p:nvSpPr>
          <p:cNvPr id="4" name="Footer Placeholder 3">
            <a:extLst>
              <a:ext uri="{FF2B5EF4-FFF2-40B4-BE49-F238E27FC236}">
                <a16:creationId xmlns:a16="http://schemas.microsoft.com/office/drawing/2014/main" id="{4E19D8C2-01F1-ED2B-BE29-04454FFD0F39}"/>
              </a:ext>
            </a:extLst>
          </p:cNvPr>
          <p:cNvSpPr>
            <a:spLocks noGrp="1"/>
          </p:cNvSpPr>
          <p:nvPr>
            <p:ph type="ftr" sz="quarter" idx="11"/>
          </p:nvPr>
        </p:nvSpPr>
        <p:spPr/>
        <p:txBody>
          <a:bodyPr/>
          <a:lstStyle/>
          <a:p>
            <a:r>
              <a:rPr lang="en-US"/>
              <a:t>September 28th, 2023</a:t>
            </a:r>
            <a:endParaRPr lang="en-US" dirty="0"/>
          </a:p>
        </p:txBody>
      </p:sp>
      <p:pic>
        <p:nvPicPr>
          <p:cNvPr id="9" name="Picture 8">
            <a:extLst>
              <a:ext uri="{FF2B5EF4-FFF2-40B4-BE49-F238E27FC236}">
                <a16:creationId xmlns:a16="http://schemas.microsoft.com/office/drawing/2014/main" id="{E98EE7DE-91F9-1E4A-6874-D64F3AB5886C}"/>
              </a:ext>
            </a:extLst>
          </p:cNvPr>
          <p:cNvPicPr>
            <a:picLocks noChangeAspect="1"/>
          </p:cNvPicPr>
          <p:nvPr/>
        </p:nvPicPr>
        <p:blipFill>
          <a:blip r:embed="rId2"/>
          <a:stretch>
            <a:fillRect/>
          </a:stretch>
        </p:blipFill>
        <p:spPr>
          <a:xfrm>
            <a:off x="5606144" y="1545771"/>
            <a:ext cx="6161314" cy="4265345"/>
          </a:xfrm>
          <a:prstGeom prst="rect">
            <a:avLst/>
          </a:prstGeom>
        </p:spPr>
      </p:pic>
      <p:sp>
        <p:nvSpPr>
          <p:cNvPr id="10" name="Left Arrow 4">
            <a:extLst>
              <a:ext uri="{FF2B5EF4-FFF2-40B4-BE49-F238E27FC236}">
                <a16:creationId xmlns:a16="http://schemas.microsoft.com/office/drawing/2014/main" id="{66C00CD4-C13A-D734-32A9-56A2280EEC4B}"/>
              </a:ext>
            </a:extLst>
          </p:cNvPr>
          <p:cNvSpPr/>
          <p:nvPr/>
        </p:nvSpPr>
        <p:spPr>
          <a:xfrm rot="19903207" flipV="1">
            <a:off x="9359360" y="5319880"/>
            <a:ext cx="677466" cy="23048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3531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F29C9-20B8-412B-A83D-C9AF507C6728}"/>
              </a:ext>
            </a:extLst>
          </p:cNvPr>
          <p:cNvSpPr>
            <a:spLocks noGrp="1"/>
          </p:cNvSpPr>
          <p:nvPr>
            <p:ph type="title"/>
          </p:nvPr>
        </p:nvSpPr>
        <p:spPr>
          <a:xfrm>
            <a:off x="3211010" y="610865"/>
            <a:ext cx="8142790" cy="561049"/>
          </a:xfrm>
        </p:spPr>
        <p:txBody>
          <a:bodyPr>
            <a:normAutofit fontScale="90000"/>
          </a:bodyPr>
          <a:lstStyle/>
          <a:p>
            <a:pPr algn="ctr"/>
            <a:r>
              <a:rPr lang="en-US" altLang="en-US" sz="4400" b="1" dirty="0">
                <a:latin typeface="Trebuchet MS" panose="020B0603020202020204" pitchFamily="34" charset="0"/>
              </a:rPr>
              <a:t>National Disaster Worker Grants</a:t>
            </a:r>
            <a:endParaRPr lang="en-US"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51F4378A-FC63-442B-B551-6827134DFF49}"/>
              </a:ext>
            </a:extLst>
          </p:cNvPr>
          <p:cNvSpPr>
            <a:spLocks noGrp="1"/>
          </p:cNvSpPr>
          <p:nvPr>
            <p:ph idx="1"/>
          </p:nvPr>
        </p:nvSpPr>
        <p:spPr/>
        <p:txBody>
          <a:bodyPr>
            <a:normAutofit/>
          </a:bodyPr>
          <a:lstStyle/>
          <a:p>
            <a:r>
              <a:rPr lang="en-US" altLang="en-US" sz="3200" dirty="0">
                <a:solidFill>
                  <a:schemeClr val="tx1"/>
                </a:solidFill>
                <a:latin typeface="Trebuchet MS" panose="020B0603020202020204" pitchFamily="34" charset="0"/>
              </a:rPr>
              <a:t>For terminology in this PowerPoint, a Disaster National Dislocated Worker Grants (DWG) could include any current/active Emergency and Disaster Grant that might have been issued in the recent past and any DWG that could be awarded in the future.  </a:t>
            </a:r>
          </a:p>
          <a:p>
            <a:r>
              <a:rPr lang="en-US" sz="3200" dirty="0">
                <a:solidFill>
                  <a:schemeClr val="tx1"/>
                </a:solidFill>
                <a:latin typeface="Trebuchet MS" panose="020B0603020202020204" pitchFamily="34" charset="0"/>
              </a:rPr>
              <a:t>These n</a:t>
            </a:r>
            <a:r>
              <a:rPr lang="en-US" altLang="en-US" sz="3200" dirty="0">
                <a:solidFill>
                  <a:schemeClr val="tx1"/>
                </a:solidFill>
                <a:latin typeface="Trebuchet MS" panose="020B0603020202020204" pitchFamily="34" charset="0"/>
              </a:rPr>
              <a:t>ewest QUEST Disaster DWG grants are considered Emergency and Disaster grants.</a:t>
            </a:r>
          </a:p>
          <a:p>
            <a:endParaRPr lang="en-US" altLang="en-US" sz="3200" dirty="0">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A6BBBCBB-4404-494E-A304-7B052466292F}"/>
              </a:ext>
            </a:extLst>
          </p:cNvPr>
          <p:cNvSpPr>
            <a:spLocks noGrp="1"/>
          </p:cNvSpPr>
          <p:nvPr>
            <p:ph type="ftr" sz="quarter" idx="11"/>
          </p:nvPr>
        </p:nvSpPr>
        <p:spPr/>
        <p:txBody>
          <a:bodyPr/>
          <a:lstStyle/>
          <a:p>
            <a:r>
              <a:rPr lang="en-US" dirty="0"/>
              <a:t>September 28th, 2023</a:t>
            </a:r>
          </a:p>
        </p:txBody>
      </p:sp>
    </p:spTree>
    <p:extLst>
      <p:ext uri="{BB962C8B-B14F-4D97-AF65-F5344CB8AC3E}">
        <p14:creationId xmlns:p14="http://schemas.microsoft.com/office/powerpoint/2010/main" val="1385137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393D3-6450-167A-2A15-DA4FE93962B5}"/>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UI Profilee Report in IWDS</a:t>
            </a:r>
          </a:p>
        </p:txBody>
      </p:sp>
      <p:sp>
        <p:nvSpPr>
          <p:cNvPr id="3" name="Content Placeholder 2">
            <a:extLst>
              <a:ext uri="{FF2B5EF4-FFF2-40B4-BE49-F238E27FC236}">
                <a16:creationId xmlns:a16="http://schemas.microsoft.com/office/drawing/2014/main" id="{F40604D0-6697-504B-AF0E-E12A2D86D42D}"/>
              </a:ext>
            </a:extLst>
          </p:cNvPr>
          <p:cNvSpPr>
            <a:spLocks noGrp="1"/>
          </p:cNvSpPr>
          <p:nvPr>
            <p:ph idx="1"/>
          </p:nvPr>
        </p:nvSpPr>
        <p:spPr>
          <a:xfrm>
            <a:off x="838201" y="2118167"/>
            <a:ext cx="4430486" cy="4058796"/>
          </a:xfrm>
        </p:spPr>
        <p:txBody>
          <a:bodyPr/>
          <a:lstStyle/>
          <a:p>
            <a:r>
              <a:rPr lang="en-US" sz="2800" dirty="0">
                <a:solidFill>
                  <a:schemeClr val="tx1"/>
                </a:solidFill>
                <a:latin typeface="Trebuchet MS" panose="020B0603020202020204" pitchFamily="34" charset="0"/>
              </a:rPr>
              <a:t>On the reporting menu, under “Participant” reports is the “UI Profilee” report.</a:t>
            </a:r>
          </a:p>
          <a:p>
            <a:pPr marL="0" indent="0">
              <a:buNone/>
            </a:pPr>
            <a:endParaRPr lang="en-US" sz="1000" dirty="0">
              <a:solidFill>
                <a:schemeClr val="tx1"/>
              </a:solidFill>
              <a:latin typeface="Trebuchet MS" panose="020B0603020202020204" pitchFamily="34" charset="0"/>
            </a:endParaRPr>
          </a:p>
          <a:p>
            <a:r>
              <a:rPr lang="en-US" sz="2800" dirty="0">
                <a:solidFill>
                  <a:schemeClr val="tx1"/>
                </a:solidFill>
                <a:latin typeface="Trebuchet MS" panose="020B0603020202020204" pitchFamily="34" charset="0"/>
              </a:rPr>
              <a:t>Simply click on “UI Profilee”.</a:t>
            </a:r>
          </a:p>
          <a:p>
            <a:endParaRPr lang="en-US" dirty="0"/>
          </a:p>
        </p:txBody>
      </p:sp>
      <p:sp>
        <p:nvSpPr>
          <p:cNvPr id="4" name="Footer Placeholder 3">
            <a:extLst>
              <a:ext uri="{FF2B5EF4-FFF2-40B4-BE49-F238E27FC236}">
                <a16:creationId xmlns:a16="http://schemas.microsoft.com/office/drawing/2014/main" id="{F8A7D73D-ECEA-AE8D-0B8A-AB989BD10764}"/>
              </a:ext>
            </a:extLst>
          </p:cNvPr>
          <p:cNvSpPr>
            <a:spLocks noGrp="1"/>
          </p:cNvSpPr>
          <p:nvPr>
            <p:ph type="ftr" sz="quarter" idx="11"/>
          </p:nvPr>
        </p:nvSpPr>
        <p:spPr/>
        <p:txBody>
          <a:bodyPr/>
          <a:lstStyle/>
          <a:p>
            <a:r>
              <a:rPr lang="en-US"/>
              <a:t>September 28th, 2023</a:t>
            </a:r>
            <a:endParaRPr lang="en-US" dirty="0"/>
          </a:p>
        </p:txBody>
      </p:sp>
      <p:pic>
        <p:nvPicPr>
          <p:cNvPr id="5" name="Picture 4">
            <a:extLst>
              <a:ext uri="{FF2B5EF4-FFF2-40B4-BE49-F238E27FC236}">
                <a16:creationId xmlns:a16="http://schemas.microsoft.com/office/drawing/2014/main" id="{84F39667-98F7-43C1-85E0-A1C35BDDB1DB}"/>
              </a:ext>
            </a:extLst>
          </p:cNvPr>
          <p:cNvPicPr>
            <a:picLocks noChangeAspect="1"/>
          </p:cNvPicPr>
          <p:nvPr/>
        </p:nvPicPr>
        <p:blipFill>
          <a:blip r:embed="rId2"/>
          <a:stretch>
            <a:fillRect/>
          </a:stretch>
        </p:blipFill>
        <p:spPr>
          <a:xfrm>
            <a:off x="5599835" y="1585152"/>
            <a:ext cx="5857875" cy="4771198"/>
          </a:xfrm>
          <a:prstGeom prst="rect">
            <a:avLst/>
          </a:prstGeom>
        </p:spPr>
      </p:pic>
      <p:sp>
        <p:nvSpPr>
          <p:cNvPr id="6" name="Left Arrow 4">
            <a:extLst>
              <a:ext uri="{FF2B5EF4-FFF2-40B4-BE49-F238E27FC236}">
                <a16:creationId xmlns:a16="http://schemas.microsoft.com/office/drawing/2014/main" id="{A9185201-5D8F-5A8C-AF0E-0E05D86A975C}"/>
              </a:ext>
            </a:extLst>
          </p:cNvPr>
          <p:cNvSpPr/>
          <p:nvPr/>
        </p:nvSpPr>
        <p:spPr>
          <a:xfrm flipV="1">
            <a:off x="9615851" y="4147565"/>
            <a:ext cx="677466" cy="23048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56943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3A198-9F28-B66D-5335-8ADA11D906DC}"/>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UI Profilee Report in IWDS</a:t>
            </a:r>
          </a:p>
        </p:txBody>
      </p:sp>
      <p:sp>
        <p:nvSpPr>
          <p:cNvPr id="3" name="Content Placeholder 2">
            <a:extLst>
              <a:ext uri="{FF2B5EF4-FFF2-40B4-BE49-F238E27FC236}">
                <a16:creationId xmlns:a16="http://schemas.microsoft.com/office/drawing/2014/main" id="{CEB741FD-1D10-10A6-6BC4-6C586DF2DB89}"/>
              </a:ext>
            </a:extLst>
          </p:cNvPr>
          <p:cNvSpPr>
            <a:spLocks noGrp="1"/>
          </p:cNvSpPr>
          <p:nvPr>
            <p:ph idx="1"/>
          </p:nvPr>
        </p:nvSpPr>
        <p:spPr>
          <a:xfrm>
            <a:off x="838200" y="2118167"/>
            <a:ext cx="4996543" cy="4058796"/>
          </a:xfrm>
        </p:spPr>
        <p:txBody>
          <a:bodyPr>
            <a:normAutofit lnSpcReduction="10000"/>
          </a:bodyPr>
          <a:lstStyle/>
          <a:p>
            <a:r>
              <a:rPr lang="en-US" sz="2800" dirty="0">
                <a:solidFill>
                  <a:schemeClr val="tx1"/>
                </a:solidFill>
                <a:latin typeface="Trebuchet MS" panose="020B0603020202020204" pitchFamily="34" charset="0"/>
              </a:rPr>
              <a:t>Then populate the various criteria for the UI Profilee you wish to run by your own LWIA and the start and end date.</a:t>
            </a:r>
          </a:p>
          <a:p>
            <a:r>
              <a:rPr lang="en-US" sz="2800" dirty="0">
                <a:solidFill>
                  <a:schemeClr val="tx1"/>
                </a:solidFill>
                <a:latin typeface="Trebuchet MS" panose="020B0603020202020204" pitchFamily="34" charset="0"/>
              </a:rPr>
              <a:t>There is data lag, meaning if the end date is populated today, the last time individuals might have been profiled could have been up to one month ago.</a:t>
            </a:r>
          </a:p>
          <a:p>
            <a:endParaRPr lang="en-US" dirty="0"/>
          </a:p>
        </p:txBody>
      </p:sp>
      <p:sp>
        <p:nvSpPr>
          <p:cNvPr id="4" name="Footer Placeholder 3">
            <a:extLst>
              <a:ext uri="{FF2B5EF4-FFF2-40B4-BE49-F238E27FC236}">
                <a16:creationId xmlns:a16="http://schemas.microsoft.com/office/drawing/2014/main" id="{8438E6AD-CF9C-580E-249D-1AF5558FC442}"/>
              </a:ext>
            </a:extLst>
          </p:cNvPr>
          <p:cNvSpPr>
            <a:spLocks noGrp="1"/>
          </p:cNvSpPr>
          <p:nvPr>
            <p:ph type="ftr" sz="quarter" idx="11"/>
          </p:nvPr>
        </p:nvSpPr>
        <p:spPr/>
        <p:txBody>
          <a:bodyPr/>
          <a:lstStyle/>
          <a:p>
            <a:r>
              <a:rPr lang="en-US"/>
              <a:t>September 28th, 2023</a:t>
            </a:r>
            <a:endParaRPr lang="en-US" dirty="0"/>
          </a:p>
        </p:txBody>
      </p:sp>
      <p:pic>
        <p:nvPicPr>
          <p:cNvPr id="5" name="Picture 4">
            <a:extLst>
              <a:ext uri="{FF2B5EF4-FFF2-40B4-BE49-F238E27FC236}">
                <a16:creationId xmlns:a16="http://schemas.microsoft.com/office/drawing/2014/main" id="{F82170F6-0B9F-2513-8921-94316A3DE900}"/>
              </a:ext>
            </a:extLst>
          </p:cNvPr>
          <p:cNvPicPr>
            <a:picLocks noChangeAspect="1"/>
          </p:cNvPicPr>
          <p:nvPr/>
        </p:nvPicPr>
        <p:blipFill>
          <a:blip r:embed="rId2"/>
          <a:stretch>
            <a:fillRect/>
          </a:stretch>
        </p:blipFill>
        <p:spPr>
          <a:xfrm>
            <a:off x="5891644" y="1574800"/>
            <a:ext cx="5908469" cy="4602163"/>
          </a:xfrm>
          <a:prstGeom prst="rect">
            <a:avLst/>
          </a:prstGeom>
        </p:spPr>
      </p:pic>
    </p:spTree>
    <p:extLst>
      <p:ext uri="{BB962C8B-B14F-4D97-AF65-F5344CB8AC3E}">
        <p14:creationId xmlns:p14="http://schemas.microsoft.com/office/powerpoint/2010/main" val="1096019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FCB77-3545-6345-26EA-B837C34BB216}"/>
              </a:ext>
            </a:extLst>
          </p:cNvPr>
          <p:cNvSpPr>
            <a:spLocks noGrp="1"/>
          </p:cNvSpPr>
          <p:nvPr>
            <p:ph type="title"/>
          </p:nvPr>
        </p:nvSpPr>
        <p:spPr/>
        <p:txBody>
          <a:bodyPr>
            <a:normAutofit fontScale="90000"/>
          </a:bodyPr>
          <a:lstStyle/>
          <a:p>
            <a:pPr algn="ctr"/>
            <a:r>
              <a:rPr lang="en-US" dirty="0"/>
              <a:t>UI Profilee Report in IWDS</a:t>
            </a:r>
          </a:p>
        </p:txBody>
      </p:sp>
      <p:sp>
        <p:nvSpPr>
          <p:cNvPr id="3" name="Content Placeholder 2">
            <a:extLst>
              <a:ext uri="{FF2B5EF4-FFF2-40B4-BE49-F238E27FC236}">
                <a16:creationId xmlns:a16="http://schemas.microsoft.com/office/drawing/2014/main" id="{C8DD4D22-F853-FA06-5823-07D310F20C4E}"/>
              </a:ext>
            </a:extLst>
          </p:cNvPr>
          <p:cNvSpPr>
            <a:spLocks noGrp="1"/>
          </p:cNvSpPr>
          <p:nvPr>
            <p:ph idx="1"/>
          </p:nvPr>
        </p:nvSpPr>
        <p:spPr>
          <a:xfrm>
            <a:off x="838200" y="1643743"/>
            <a:ext cx="10515600" cy="4533220"/>
          </a:xfrm>
        </p:spPr>
        <p:txBody>
          <a:bodyPr/>
          <a:lstStyle/>
          <a:p>
            <a:pPr marL="0" indent="0">
              <a:buNone/>
            </a:pPr>
            <a:r>
              <a:rPr lang="en-US" dirty="0">
                <a:solidFill>
                  <a:schemeClr val="tx1"/>
                </a:solidFill>
                <a:latin typeface="Trebuchet MS" panose="020B0603020202020204" pitchFamily="34" charset="0"/>
              </a:rPr>
              <a:t>Below is the example for a recent report I ran for the UI Profilee at LWIA 20:</a:t>
            </a:r>
          </a:p>
        </p:txBody>
      </p:sp>
      <p:sp>
        <p:nvSpPr>
          <p:cNvPr id="4" name="Footer Placeholder 3">
            <a:extLst>
              <a:ext uri="{FF2B5EF4-FFF2-40B4-BE49-F238E27FC236}">
                <a16:creationId xmlns:a16="http://schemas.microsoft.com/office/drawing/2014/main" id="{41E748DA-3909-1862-A245-A39AEC17DF2D}"/>
              </a:ext>
            </a:extLst>
          </p:cNvPr>
          <p:cNvSpPr>
            <a:spLocks noGrp="1"/>
          </p:cNvSpPr>
          <p:nvPr>
            <p:ph type="ftr" sz="quarter" idx="11"/>
          </p:nvPr>
        </p:nvSpPr>
        <p:spPr/>
        <p:txBody>
          <a:bodyPr/>
          <a:lstStyle/>
          <a:p>
            <a:r>
              <a:rPr lang="en-US"/>
              <a:t>September 28th, 2023</a:t>
            </a:r>
            <a:endParaRPr lang="en-US" dirty="0"/>
          </a:p>
        </p:txBody>
      </p:sp>
      <p:pic>
        <p:nvPicPr>
          <p:cNvPr id="8" name="Picture 7">
            <a:extLst>
              <a:ext uri="{FF2B5EF4-FFF2-40B4-BE49-F238E27FC236}">
                <a16:creationId xmlns:a16="http://schemas.microsoft.com/office/drawing/2014/main" id="{F7830E06-C873-50B9-30E3-C594DBB9C8AE}"/>
              </a:ext>
            </a:extLst>
          </p:cNvPr>
          <p:cNvPicPr>
            <a:picLocks noChangeAspect="1"/>
          </p:cNvPicPr>
          <p:nvPr/>
        </p:nvPicPr>
        <p:blipFill>
          <a:blip r:embed="rId2"/>
          <a:stretch>
            <a:fillRect/>
          </a:stretch>
        </p:blipFill>
        <p:spPr>
          <a:xfrm>
            <a:off x="2480062" y="2612571"/>
            <a:ext cx="6914309" cy="3341915"/>
          </a:xfrm>
          <a:prstGeom prst="rect">
            <a:avLst/>
          </a:prstGeom>
        </p:spPr>
      </p:pic>
    </p:spTree>
    <p:extLst>
      <p:ext uri="{BB962C8B-B14F-4D97-AF65-F5344CB8AC3E}">
        <p14:creationId xmlns:p14="http://schemas.microsoft.com/office/powerpoint/2010/main" val="2281701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CF08E-A620-CA84-784F-738C70876DF4}"/>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UI Profilee Report in IWDS</a:t>
            </a:r>
          </a:p>
        </p:txBody>
      </p:sp>
      <p:sp>
        <p:nvSpPr>
          <p:cNvPr id="3" name="Content Placeholder 2">
            <a:extLst>
              <a:ext uri="{FF2B5EF4-FFF2-40B4-BE49-F238E27FC236}">
                <a16:creationId xmlns:a16="http://schemas.microsoft.com/office/drawing/2014/main" id="{00E7C0F6-95FD-0325-F679-44714A815F50}"/>
              </a:ext>
            </a:extLst>
          </p:cNvPr>
          <p:cNvSpPr>
            <a:spLocks noGrp="1"/>
          </p:cNvSpPr>
          <p:nvPr>
            <p:ph idx="1"/>
          </p:nvPr>
        </p:nvSpPr>
        <p:spPr>
          <a:xfrm>
            <a:off x="838200" y="1643743"/>
            <a:ext cx="10515600" cy="4332498"/>
          </a:xfrm>
        </p:spPr>
        <p:txBody>
          <a:bodyPr>
            <a:normAutofit/>
          </a:bodyPr>
          <a:lstStyle/>
          <a:p>
            <a:pPr marL="0" indent="0">
              <a:buNone/>
            </a:pPr>
            <a:r>
              <a:rPr lang="en-US" dirty="0">
                <a:solidFill>
                  <a:schemeClr val="tx1"/>
                </a:solidFill>
                <a:latin typeface="Trebuchet MS" panose="020B0603020202020204" pitchFamily="34" charset="0"/>
              </a:rPr>
              <a:t>This example report, was being ran in production IWDS with “real” information about individuals, and below demonstrates the different columns of information that was recorded on 379 potential LWIA 20 Dislocated Worker clients who would be eligible under UI Profilee:</a:t>
            </a:r>
          </a:p>
          <a:p>
            <a:pPr marL="0" indent="0">
              <a:buNone/>
            </a:pPr>
            <a:r>
              <a:rPr lang="en-US" dirty="0">
                <a:solidFill>
                  <a:schemeClr val="tx1"/>
                </a:solidFill>
                <a:latin typeface="Trebuchet MS" panose="020B0603020202020204" pitchFamily="34" charset="0"/>
              </a:rPr>
              <a:t> </a:t>
            </a:r>
          </a:p>
          <a:p>
            <a:endParaRPr lang="en-US" dirty="0"/>
          </a:p>
        </p:txBody>
      </p:sp>
      <p:sp>
        <p:nvSpPr>
          <p:cNvPr id="4" name="Footer Placeholder 3">
            <a:extLst>
              <a:ext uri="{FF2B5EF4-FFF2-40B4-BE49-F238E27FC236}">
                <a16:creationId xmlns:a16="http://schemas.microsoft.com/office/drawing/2014/main" id="{982F12F5-6F81-1C2E-6DD5-C41401FC44A4}"/>
              </a:ext>
            </a:extLst>
          </p:cNvPr>
          <p:cNvSpPr>
            <a:spLocks noGrp="1"/>
          </p:cNvSpPr>
          <p:nvPr>
            <p:ph type="ftr" sz="quarter" idx="11"/>
          </p:nvPr>
        </p:nvSpPr>
        <p:spPr/>
        <p:txBody>
          <a:bodyPr/>
          <a:lstStyle/>
          <a:p>
            <a:r>
              <a:rPr lang="en-US"/>
              <a:t>September 28th, 2023</a:t>
            </a:r>
            <a:endParaRPr lang="en-US" dirty="0"/>
          </a:p>
        </p:txBody>
      </p:sp>
      <p:pic>
        <p:nvPicPr>
          <p:cNvPr id="6" name="Picture 5">
            <a:extLst>
              <a:ext uri="{FF2B5EF4-FFF2-40B4-BE49-F238E27FC236}">
                <a16:creationId xmlns:a16="http://schemas.microsoft.com/office/drawing/2014/main" id="{4A4578EE-D216-3C54-E96F-E64087FF279F}"/>
              </a:ext>
            </a:extLst>
          </p:cNvPr>
          <p:cNvPicPr>
            <a:picLocks noChangeAspect="1"/>
          </p:cNvPicPr>
          <p:nvPr/>
        </p:nvPicPr>
        <p:blipFill>
          <a:blip r:embed="rId2"/>
          <a:stretch>
            <a:fillRect/>
          </a:stretch>
        </p:blipFill>
        <p:spPr>
          <a:xfrm>
            <a:off x="1817915" y="3525735"/>
            <a:ext cx="8926284" cy="1994196"/>
          </a:xfrm>
          <a:prstGeom prst="rect">
            <a:avLst/>
          </a:prstGeom>
        </p:spPr>
      </p:pic>
    </p:spTree>
    <p:extLst>
      <p:ext uri="{BB962C8B-B14F-4D97-AF65-F5344CB8AC3E}">
        <p14:creationId xmlns:p14="http://schemas.microsoft.com/office/powerpoint/2010/main" val="71704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0B4D3-481D-C002-DBD9-D98D608A348A}"/>
              </a:ext>
            </a:extLst>
          </p:cNvPr>
          <p:cNvSpPr>
            <a:spLocks noGrp="1"/>
          </p:cNvSpPr>
          <p:nvPr>
            <p:ph type="title"/>
          </p:nvPr>
        </p:nvSpPr>
        <p:spPr>
          <a:xfrm>
            <a:off x="2786743" y="489856"/>
            <a:ext cx="8904513" cy="925287"/>
          </a:xfrm>
        </p:spPr>
        <p:txBody>
          <a:bodyPr>
            <a:normAutofit/>
          </a:bodyPr>
          <a:lstStyle/>
          <a:p>
            <a:r>
              <a:rPr lang="en-US" sz="2800" dirty="0">
                <a:latin typeface="Trebuchet MS" panose="020B0603020202020204" pitchFamily="34" charset="0"/>
              </a:rPr>
              <a:t>Total Numeric Results of UI Profilee Reports from date range of 10-1-22 through 9-27-23 by LWIA </a:t>
            </a:r>
            <a:endParaRPr lang="en-US" dirty="0"/>
          </a:p>
        </p:txBody>
      </p:sp>
      <p:sp>
        <p:nvSpPr>
          <p:cNvPr id="3" name="Content Placeholder 2">
            <a:extLst>
              <a:ext uri="{FF2B5EF4-FFF2-40B4-BE49-F238E27FC236}">
                <a16:creationId xmlns:a16="http://schemas.microsoft.com/office/drawing/2014/main" id="{E60101EB-4F14-9BD5-0D02-7179D54566E8}"/>
              </a:ext>
            </a:extLst>
          </p:cNvPr>
          <p:cNvSpPr>
            <a:spLocks noGrp="1"/>
          </p:cNvSpPr>
          <p:nvPr>
            <p:ph idx="1"/>
          </p:nvPr>
        </p:nvSpPr>
        <p:spPr>
          <a:xfrm>
            <a:off x="838200" y="1741714"/>
            <a:ext cx="4746171" cy="4435249"/>
          </a:xfrm>
        </p:spPr>
        <p:txBody>
          <a:bodyPr>
            <a:normAutofit fontScale="85000" lnSpcReduction="20000"/>
          </a:bodyPr>
          <a:lstStyle/>
          <a:p>
            <a:pPr marL="0" indent="0">
              <a:buNone/>
            </a:pPr>
            <a:r>
              <a:rPr lang="en-US" sz="2800" dirty="0">
                <a:solidFill>
                  <a:schemeClr val="tx1"/>
                </a:solidFill>
                <a:highlight>
                  <a:srgbClr val="FFFF00"/>
                </a:highlight>
                <a:latin typeface="Trebuchet MS" panose="020B0603020202020204" pitchFamily="34" charset="0"/>
              </a:rPr>
              <a:t>LWIA 1 – 602	</a:t>
            </a:r>
          </a:p>
          <a:p>
            <a:pPr marL="0" indent="0">
              <a:buNone/>
            </a:pPr>
            <a:r>
              <a:rPr lang="en-US" sz="2800" dirty="0">
                <a:solidFill>
                  <a:schemeClr val="tx1"/>
                </a:solidFill>
                <a:latin typeface="Trebuchet MS" panose="020B0603020202020204" pitchFamily="34" charset="0"/>
              </a:rPr>
              <a:t>LWIA 2 – 302</a:t>
            </a:r>
          </a:p>
          <a:p>
            <a:pPr marL="0" indent="0">
              <a:buNone/>
            </a:pPr>
            <a:r>
              <a:rPr lang="en-US" sz="2800" dirty="0">
                <a:solidFill>
                  <a:schemeClr val="tx1"/>
                </a:solidFill>
                <a:highlight>
                  <a:srgbClr val="FFFF00"/>
                </a:highlight>
                <a:latin typeface="Trebuchet MS" panose="020B0603020202020204" pitchFamily="34" charset="0"/>
              </a:rPr>
              <a:t>LWIA 3 – 565</a:t>
            </a:r>
          </a:p>
          <a:p>
            <a:pPr marL="0" indent="0">
              <a:buNone/>
            </a:pPr>
            <a:r>
              <a:rPr lang="en-US" sz="2800" dirty="0">
                <a:solidFill>
                  <a:schemeClr val="tx1"/>
                </a:solidFill>
                <a:latin typeface="Trebuchet MS" panose="020B0603020202020204" pitchFamily="34" charset="0"/>
              </a:rPr>
              <a:t>LWIA 4 – 1,215</a:t>
            </a:r>
          </a:p>
          <a:p>
            <a:pPr marL="0" indent="0">
              <a:buNone/>
            </a:pPr>
            <a:r>
              <a:rPr lang="en-US" sz="2800" dirty="0">
                <a:solidFill>
                  <a:schemeClr val="tx1"/>
                </a:solidFill>
                <a:latin typeface="Trebuchet MS" panose="020B0603020202020204" pitchFamily="34" charset="0"/>
              </a:rPr>
              <a:t>LWIA 5 – 814</a:t>
            </a:r>
          </a:p>
          <a:p>
            <a:pPr marL="0" indent="0">
              <a:buNone/>
            </a:pPr>
            <a:r>
              <a:rPr lang="en-US" sz="2800" dirty="0">
                <a:solidFill>
                  <a:schemeClr val="tx1"/>
                </a:solidFill>
                <a:latin typeface="Trebuchet MS" panose="020B0603020202020204" pitchFamily="34" charset="0"/>
              </a:rPr>
              <a:t>LWIA 6 – 467</a:t>
            </a:r>
          </a:p>
          <a:p>
            <a:pPr marL="0" indent="0">
              <a:buNone/>
            </a:pPr>
            <a:r>
              <a:rPr lang="en-US" sz="2800" dirty="0">
                <a:solidFill>
                  <a:schemeClr val="tx1"/>
                </a:solidFill>
                <a:highlight>
                  <a:srgbClr val="FFFF00"/>
                </a:highlight>
                <a:latin typeface="Trebuchet MS" panose="020B0603020202020204" pitchFamily="34" charset="0"/>
              </a:rPr>
              <a:t>LWIA 7 – 5,995</a:t>
            </a:r>
          </a:p>
          <a:p>
            <a:pPr marL="0" indent="0">
              <a:buNone/>
            </a:pPr>
            <a:r>
              <a:rPr lang="en-US" sz="2800" dirty="0">
                <a:solidFill>
                  <a:schemeClr val="tx1"/>
                </a:solidFill>
                <a:highlight>
                  <a:srgbClr val="FFFF00"/>
                </a:highlight>
                <a:latin typeface="Trebuchet MS" panose="020B0603020202020204" pitchFamily="34" charset="0"/>
              </a:rPr>
              <a:t>LWIA 10 – 864</a:t>
            </a:r>
          </a:p>
          <a:p>
            <a:pPr marL="0" indent="0">
              <a:buNone/>
            </a:pPr>
            <a:r>
              <a:rPr lang="en-US" sz="2800" dirty="0">
                <a:solidFill>
                  <a:schemeClr val="tx1"/>
                </a:solidFill>
                <a:latin typeface="Trebuchet MS" panose="020B0603020202020204" pitchFamily="34" charset="0"/>
              </a:rPr>
              <a:t>LWIA 11 – 522</a:t>
            </a:r>
          </a:p>
          <a:p>
            <a:pPr marL="0" indent="0">
              <a:buNone/>
            </a:pPr>
            <a:r>
              <a:rPr lang="en-US" sz="2800" dirty="0">
                <a:solidFill>
                  <a:schemeClr val="tx1"/>
                </a:solidFill>
                <a:latin typeface="Trebuchet MS" panose="020B0603020202020204" pitchFamily="34" charset="0"/>
              </a:rPr>
              <a:t>LWIA 13 – 752</a:t>
            </a:r>
          </a:p>
          <a:p>
            <a:pPr marL="0" indent="0">
              <a:buNone/>
            </a:pPr>
            <a:r>
              <a:rPr lang="en-US" sz="2800" dirty="0">
                <a:solidFill>
                  <a:schemeClr val="tx1"/>
                </a:solidFill>
                <a:latin typeface="Trebuchet MS" panose="020B0603020202020204" pitchFamily="34" charset="0"/>
              </a:rPr>
              <a:t>LWIA 14 – 433</a:t>
            </a:r>
          </a:p>
          <a:p>
            <a:pPr marL="0" indent="0">
              <a:buNone/>
            </a:pPr>
            <a:endParaRPr lang="en-US" dirty="0">
              <a:solidFill>
                <a:schemeClr val="tx1"/>
              </a:solidFill>
            </a:endParaRPr>
          </a:p>
        </p:txBody>
      </p:sp>
      <p:sp>
        <p:nvSpPr>
          <p:cNvPr id="4" name="Footer Placeholder 3">
            <a:extLst>
              <a:ext uri="{FF2B5EF4-FFF2-40B4-BE49-F238E27FC236}">
                <a16:creationId xmlns:a16="http://schemas.microsoft.com/office/drawing/2014/main" id="{5BEB1C1B-D256-7A23-E891-3067A0289FAC}"/>
              </a:ext>
            </a:extLst>
          </p:cNvPr>
          <p:cNvSpPr>
            <a:spLocks noGrp="1"/>
          </p:cNvSpPr>
          <p:nvPr>
            <p:ph type="ftr" sz="quarter" idx="11"/>
          </p:nvPr>
        </p:nvSpPr>
        <p:spPr/>
        <p:txBody>
          <a:bodyPr/>
          <a:lstStyle/>
          <a:p>
            <a:r>
              <a:rPr lang="en-US" dirty="0"/>
              <a:t>September 28th, 2023 – Note, reports ran on 9-27-23 and those LWIA’s </a:t>
            </a:r>
            <a:r>
              <a:rPr lang="en-US" dirty="0">
                <a:highlight>
                  <a:srgbClr val="FFFF00"/>
                </a:highlight>
              </a:rPr>
              <a:t>in yellow </a:t>
            </a:r>
            <a:r>
              <a:rPr lang="en-US" dirty="0"/>
              <a:t>are 2023 QUEST DWG </a:t>
            </a:r>
          </a:p>
        </p:txBody>
      </p:sp>
      <p:sp>
        <p:nvSpPr>
          <p:cNvPr id="10" name="TextBox 9">
            <a:extLst>
              <a:ext uri="{FF2B5EF4-FFF2-40B4-BE49-F238E27FC236}">
                <a16:creationId xmlns:a16="http://schemas.microsoft.com/office/drawing/2014/main" id="{4AEC6089-2008-8598-FFDE-C76B673EAE67}"/>
              </a:ext>
            </a:extLst>
          </p:cNvPr>
          <p:cNvSpPr txBox="1"/>
          <p:nvPr/>
        </p:nvSpPr>
        <p:spPr>
          <a:xfrm>
            <a:off x="5736770" y="1720840"/>
            <a:ext cx="5617029" cy="4524315"/>
          </a:xfrm>
          <a:prstGeom prst="rect">
            <a:avLst/>
          </a:prstGeom>
          <a:noFill/>
        </p:spPr>
        <p:txBody>
          <a:bodyPr wrap="square">
            <a:spAutoFit/>
          </a:bodyPr>
          <a:lstStyle/>
          <a:p>
            <a:pPr marL="0" indent="0">
              <a:buNone/>
            </a:pPr>
            <a:r>
              <a:rPr lang="en-US" sz="2400" dirty="0">
                <a:solidFill>
                  <a:schemeClr val="tx1"/>
                </a:solidFill>
                <a:latin typeface="Trebuchet MS" panose="020B0603020202020204" pitchFamily="34" charset="0"/>
              </a:rPr>
              <a:t>LWIA 15 – 1,393</a:t>
            </a:r>
          </a:p>
          <a:p>
            <a:pPr marL="0" indent="0">
              <a:buNone/>
            </a:pPr>
            <a:r>
              <a:rPr lang="en-US" sz="2400" dirty="0">
                <a:solidFill>
                  <a:schemeClr val="tx1"/>
                </a:solidFill>
                <a:latin typeface="Trebuchet MS" panose="020B0603020202020204" pitchFamily="34" charset="0"/>
              </a:rPr>
              <a:t>LWIA 17 – 712</a:t>
            </a:r>
          </a:p>
          <a:p>
            <a:pPr marL="0" indent="0">
              <a:buNone/>
            </a:pPr>
            <a:r>
              <a:rPr lang="en-US" sz="2400" dirty="0">
                <a:solidFill>
                  <a:schemeClr val="tx1"/>
                </a:solidFill>
                <a:latin typeface="Trebuchet MS" panose="020B0603020202020204" pitchFamily="34" charset="0"/>
              </a:rPr>
              <a:t>LWIA 18 – 288</a:t>
            </a:r>
          </a:p>
          <a:p>
            <a:pPr marL="0" indent="0">
              <a:buNone/>
            </a:pPr>
            <a:r>
              <a:rPr lang="en-US" sz="2400" dirty="0">
                <a:solidFill>
                  <a:schemeClr val="tx1"/>
                </a:solidFill>
                <a:latin typeface="Trebuchet MS" panose="020B0603020202020204" pitchFamily="34" charset="0"/>
              </a:rPr>
              <a:t>LWIA 19 – 709</a:t>
            </a:r>
          </a:p>
          <a:p>
            <a:r>
              <a:rPr lang="en-US" sz="2400" dirty="0">
                <a:solidFill>
                  <a:schemeClr val="tx1"/>
                </a:solidFill>
                <a:highlight>
                  <a:srgbClr val="FFFF00"/>
                </a:highlight>
                <a:latin typeface="Trebuchet MS" panose="020B0603020202020204" pitchFamily="34" charset="0"/>
              </a:rPr>
              <a:t>LWIA 20 – </a:t>
            </a:r>
            <a:r>
              <a:rPr lang="en-US" sz="2400" dirty="0">
                <a:highlight>
                  <a:srgbClr val="FFFF00"/>
                </a:highlight>
                <a:latin typeface="Trebuchet MS" panose="020B0603020202020204" pitchFamily="34" charset="0"/>
              </a:rPr>
              <a:t>379</a:t>
            </a:r>
            <a:endParaRPr lang="en-US" sz="2400" dirty="0">
              <a:solidFill>
                <a:schemeClr val="tx1"/>
              </a:solidFill>
              <a:highlight>
                <a:srgbClr val="FFFF00"/>
              </a:highlight>
              <a:latin typeface="Trebuchet MS" panose="020B0603020202020204" pitchFamily="34" charset="0"/>
            </a:endParaRPr>
          </a:p>
          <a:p>
            <a:pPr marL="0" indent="0">
              <a:buNone/>
            </a:pPr>
            <a:r>
              <a:rPr lang="en-US" sz="2400" dirty="0">
                <a:solidFill>
                  <a:schemeClr val="tx1"/>
                </a:solidFill>
                <a:highlight>
                  <a:srgbClr val="FFFF00"/>
                </a:highlight>
                <a:latin typeface="Trebuchet MS" panose="020B0603020202020204" pitchFamily="34" charset="0"/>
              </a:rPr>
              <a:t>LWIA 21 – 367</a:t>
            </a:r>
          </a:p>
          <a:p>
            <a:pPr marL="0" indent="0">
              <a:buNone/>
            </a:pPr>
            <a:r>
              <a:rPr lang="en-US" sz="2400" dirty="0">
                <a:solidFill>
                  <a:schemeClr val="tx1"/>
                </a:solidFill>
                <a:latin typeface="Trebuchet MS" panose="020B0603020202020204" pitchFamily="34" charset="0"/>
              </a:rPr>
              <a:t>LWIA 22 – 275</a:t>
            </a:r>
          </a:p>
          <a:p>
            <a:pPr marL="0" indent="0">
              <a:buNone/>
            </a:pPr>
            <a:r>
              <a:rPr lang="en-US" sz="2400" dirty="0">
                <a:solidFill>
                  <a:schemeClr val="tx1"/>
                </a:solidFill>
                <a:latin typeface="Trebuchet MS" panose="020B0603020202020204" pitchFamily="34" charset="0"/>
              </a:rPr>
              <a:t>LWIA 23 – 542</a:t>
            </a:r>
          </a:p>
          <a:p>
            <a:pPr marL="0" indent="0">
              <a:buNone/>
            </a:pPr>
            <a:r>
              <a:rPr lang="en-US" sz="2400" dirty="0">
                <a:latin typeface="Trebuchet MS" panose="020B0603020202020204" pitchFamily="34" charset="0"/>
              </a:rPr>
              <a:t>LWIA 24 – 442</a:t>
            </a:r>
          </a:p>
          <a:p>
            <a:pPr marL="0" indent="0">
              <a:buNone/>
            </a:pPr>
            <a:r>
              <a:rPr lang="en-US" sz="2400" dirty="0">
                <a:highlight>
                  <a:srgbClr val="FFFF00"/>
                </a:highlight>
                <a:latin typeface="Trebuchet MS" panose="020B0603020202020204" pitchFamily="34" charset="0"/>
              </a:rPr>
              <a:t>LWIA 25 – 566</a:t>
            </a:r>
          </a:p>
          <a:p>
            <a:pPr marL="0" indent="0">
              <a:buNone/>
            </a:pPr>
            <a:r>
              <a:rPr lang="en-US" sz="2400" dirty="0">
                <a:highlight>
                  <a:srgbClr val="FFFF00"/>
                </a:highlight>
                <a:latin typeface="Trebuchet MS" panose="020B0603020202020204" pitchFamily="34" charset="0"/>
              </a:rPr>
              <a:t>LWIA 26 – 305</a:t>
            </a:r>
          </a:p>
          <a:p>
            <a:pPr marL="0" indent="0">
              <a:buNone/>
            </a:pPr>
            <a:r>
              <a:rPr lang="en-US" sz="2400" dirty="0">
                <a:latin typeface="Trebuchet MS" panose="020B0603020202020204" pitchFamily="34" charset="0"/>
              </a:rPr>
              <a:t>TOTAL UI </a:t>
            </a:r>
            <a:r>
              <a:rPr lang="en-US" sz="2400" dirty="0" err="1">
                <a:latin typeface="Trebuchet MS" panose="020B0603020202020204" pitchFamily="34" charset="0"/>
              </a:rPr>
              <a:t>Profilee’s</a:t>
            </a:r>
            <a:r>
              <a:rPr lang="en-US" sz="2400" dirty="0">
                <a:latin typeface="Trebuchet MS" panose="020B0603020202020204" pitchFamily="34" charset="0"/>
              </a:rPr>
              <a:t> State-wide -18,473</a:t>
            </a:r>
          </a:p>
        </p:txBody>
      </p:sp>
    </p:spTree>
    <p:extLst>
      <p:ext uri="{BB962C8B-B14F-4D97-AF65-F5344CB8AC3E}">
        <p14:creationId xmlns:p14="http://schemas.microsoft.com/office/powerpoint/2010/main" val="7154810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13DB6-6220-A2A4-2DB2-AC30AAB9970C}"/>
              </a:ext>
            </a:extLst>
          </p:cNvPr>
          <p:cNvSpPr>
            <a:spLocks noGrp="1"/>
          </p:cNvSpPr>
          <p:nvPr>
            <p:ph type="title"/>
          </p:nvPr>
        </p:nvSpPr>
        <p:spPr>
          <a:xfrm>
            <a:off x="3211010" y="610865"/>
            <a:ext cx="7870647" cy="561049"/>
          </a:xfrm>
        </p:spPr>
        <p:txBody>
          <a:bodyPr>
            <a:normAutofit fontScale="90000"/>
          </a:bodyPr>
          <a:lstStyle/>
          <a:p>
            <a:pPr algn="ctr"/>
            <a:r>
              <a:rPr lang="en-US" dirty="0">
                <a:latin typeface="Trebuchet MS" panose="020B0603020202020204" pitchFamily="34" charset="0"/>
              </a:rPr>
              <a:t>UI Profilee Report and Data Lag</a:t>
            </a:r>
          </a:p>
        </p:txBody>
      </p:sp>
      <p:sp>
        <p:nvSpPr>
          <p:cNvPr id="3" name="Content Placeholder 2">
            <a:extLst>
              <a:ext uri="{FF2B5EF4-FFF2-40B4-BE49-F238E27FC236}">
                <a16:creationId xmlns:a16="http://schemas.microsoft.com/office/drawing/2014/main" id="{AC3BFF09-FBCE-F2C5-5A3E-06FB104D8296}"/>
              </a:ext>
            </a:extLst>
          </p:cNvPr>
          <p:cNvSpPr>
            <a:spLocks noGrp="1"/>
          </p:cNvSpPr>
          <p:nvPr>
            <p:ph idx="1"/>
          </p:nvPr>
        </p:nvSpPr>
        <p:spPr/>
        <p:txBody>
          <a:bodyPr>
            <a:normAutofit/>
          </a:bodyPr>
          <a:lstStyle/>
          <a:p>
            <a:r>
              <a:rPr lang="en-US" dirty="0">
                <a:solidFill>
                  <a:schemeClr val="tx1"/>
                </a:solidFill>
                <a:latin typeface="Trebuchet MS" panose="020B0603020202020204" pitchFamily="34" charset="0"/>
              </a:rPr>
              <a:t>It is recommended that your LWIA’s UI Profilee report be run by someone approximately every two weeks as there is data lag on when individuals appear on the report as compared to when they had been a UI Profilee. </a:t>
            </a:r>
          </a:p>
          <a:p>
            <a:r>
              <a:rPr lang="en-US" dirty="0">
                <a:solidFill>
                  <a:schemeClr val="tx1"/>
                </a:solidFill>
                <a:latin typeface="Trebuchet MS" panose="020B0603020202020204" pitchFamily="34" charset="0"/>
              </a:rPr>
              <a:t>Typically, the clients that will appear on the UI Profilee report are approximately one month to two months from the date of being profiled as compared to the end date of the report.</a:t>
            </a:r>
          </a:p>
          <a:p>
            <a:pPr lvl="1"/>
            <a:r>
              <a:rPr lang="en-US" dirty="0">
                <a:solidFill>
                  <a:schemeClr val="tx1"/>
                </a:solidFill>
                <a:latin typeface="Trebuchet MS" panose="020B0603020202020204" pitchFamily="34" charset="0"/>
              </a:rPr>
              <a:t> For example, if you run a report with the end date of 9/27/2023 on September 27</a:t>
            </a:r>
            <a:r>
              <a:rPr lang="en-US" baseline="30000" dirty="0">
                <a:solidFill>
                  <a:schemeClr val="tx1"/>
                </a:solidFill>
                <a:latin typeface="Trebuchet MS" panose="020B0603020202020204" pitchFamily="34" charset="0"/>
              </a:rPr>
              <a:t>th</a:t>
            </a:r>
            <a:r>
              <a:rPr lang="en-US" dirty="0">
                <a:solidFill>
                  <a:schemeClr val="tx1"/>
                </a:solidFill>
                <a:latin typeface="Trebuchet MS" panose="020B0603020202020204" pitchFamily="34" charset="0"/>
              </a:rPr>
              <a:t>, 2023, the last clients that had been profiled might be 7/24/2023 or earlier and not up to 9/27/2023 due to the data lag.       </a:t>
            </a:r>
          </a:p>
          <a:p>
            <a:endParaRPr lang="en-US" dirty="0"/>
          </a:p>
        </p:txBody>
      </p:sp>
      <p:sp>
        <p:nvSpPr>
          <p:cNvPr id="4" name="Footer Placeholder 3">
            <a:extLst>
              <a:ext uri="{FF2B5EF4-FFF2-40B4-BE49-F238E27FC236}">
                <a16:creationId xmlns:a16="http://schemas.microsoft.com/office/drawing/2014/main" id="{76D40ABC-9DEF-C41E-73BE-C1C4328FC2CF}"/>
              </a:ext>
            </a:extLst>
          </p:cNvPr>
          <p:cNvSpPr>
            <a:spLocks noGrp="1"/>
          </p:cNvSpPr>
          <p:nvPr>
            <p:ph type="ftr" sz="quarter" idx="11"/>
          </p:nvPr>
        </p:nvSpPr>
        <p:spPr/>
        <p:txBody>
          <a:bodyPr/>
          <a:lstStyle/>
          <a:p>
            <a:r>
              <a:rPr lang="en-US"/>
              <a:t>September 28th, 2023</a:t>
            </a:r>
            <a:endParaRPr lang="en-US" dirty="0"/>
          </a:p>
        </p:txBody>
      </p:sp>
    </p:spTree>
    <p:extLst>
      <p:ext uri="{BB962C8B-B14F-4D97-AF65-F5344CB8AC3E}">
        <p14:creationId xmlns:p14="http://schemas.microsoft.com/office/powerpoint/2010/main" val="32803656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86DAA-FDCB-5CC1-6E6F-7D3819C3EA79}"/>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UI Profilee in IWDS</a:t>
            </a:r>
          </a:p>
        </p:txBody>
      </p:sp>
      <p:sp>
        <p:nvSpPr>
          <p:cNvPr id="3" name="Content Placeholder 2">
            <a:extLst>
              <a:ext uri="{FF2B5EF4-FFF2-40B4-BE49-F238E27FC236}">
                <a16:creationId xmlns:a16="http://schemas.microsoft.com/office/drawing/2014/main" id="{D54C4125-40B6-A102-F30A-F243C49976B9}"/>
              </a:ext>
            </a:extLst>
          </p:cNvPr>
          <p:cNvSpPr>
            <a:spLocks noGrp="1"/>
          </p:cNvSpPr>
          <p:nvPr>
            <p:ph idx="1"/>
          </p:nvPr>
        </p:nvSpPr>
        <p:spPr/>
        <p:txBody>
          <a:bodyPr/>
          <a:lstStyle/>
          <a:p>
            <a:pPr marL="0" indent="0">
              <a:buNone/>
            </a:pPr>
            <a:r>
              <a:rPr lang="en-US" dirty="0">
                <a:solidFill>
                  <a:schemeClr val="tx1"/>
                </a:solidFill>
                <a:latin typeface="Trebuchet MS" panose="020B0603020202020204" pitchFamily="34" charset="0"/>
              </a:rPr>
              <a:t>As mentioned previously, this new standalone Dislocated Worker criteria of UI Profilee is a subset of the criteria of Unlikely to Return to Previous Industry or Occupation.</a:t>
            </a:r>
          </a:p>
          <a:p>
            <a:pPr marL="0" indent="0">
              <a:buNone/>
            </a:pPr>
            <a:endParaRPr lang="en-US" sz="800" dirty="0">
              <a:solidFill>
                <a:schemeClr val="tx1"/>
              </a:solidFill>
              <a:latin typeface="Trebuchet MS" panose="020B0603020202020204" pitchFamily="34" charset="0"/>
            </a:endParaRPr>
          </a:p>
          <a:p>
            <a:pPr lvl="1"/>
            <a:r>
              <a:rPr lang="en-US" dirty="0">
                <a:solidFill>
                  <a:schemeClr val="tx1"/>
                </a:solidFill>
                <a:latin typeface="Trebuchet MS" panose="020B0603020202020204" pitchFamily="34" charset="0"/>
              </a:rPr>
              <a:t>However, for an individual who has been a UI Profilee within one year of their WIOA application, the Career Planner </a:t>
            </a:r>
            <a:r>
              <a:rPr lang="en-US" b="1" u="sng" dirty="0">
                <a:solidFill>
                  <a:schemeClr val="tx1"/>
                </a:solidFill>
                <a:latin typeface="Trebuchet MS" panose="020B0603020202020204" pitchFamily="34" charset="0"/>
              </a:rPr>
              <a:t>is not </a:t>
            </a:r>
            <a:r>
              <a:rPr lang="en-US" dirty="0">
                <a:solidFill>
                  <a:schemeClr val="tx1"/>
                </a:solidFill>
                <a:latin typeface="Trebuchet MS" panose="020B0603020202020204" pitchFamily="34" charset="0"/>
              </a:rPr>
              <a:t>required to record a Dislocation job, and the  eligibility documentation used to support the client was profiled, is the “auto populated” information that is populated on the clients “Employment Characteristics” screen of their IWDS electronic record.   </a:t>
            </a:r>
          </a:p>
          <a:p>
            <a:endParaRPr lang="en-US" dirty="0"/>
          </a:p>
        </p:txBody>
      </p:sp>
      <p:sp>
        <p:nvSpPr>
          <p:cNvPr id="4" name="Footer Placeholder 3">
            <a:extLst>
              <a:ext uri="{FF2B5EF4-FFF2-40B4-BE49-F238E27FC236}">
                <a16:creationId xmlns:a16="http://schemas.microsoft.com/office/drawing/2014/main" id="{42291C95-6234-303B-E6C9-98FD4475E8CD}"/>
              </a:ext>
            </a:extLst>
          </p:cNvPr>
          <p:cNvSpPr>
            <a:spLocks noGrp="1"/>
          </p:cNvSpPr>
          <p:nvPr>
            <p:ph type="ftr" sz="quarter" idx="11"/>
          </p:nvPr>
        </p:nvSpPr>
        <p:spPr/>
        <p:txBody>
          <a:bodyPr/>
          <a:lstStyle/>
          <a:p>
            <a:r>
              <a:rPr lang="en-US"/>
              <a:t>September 28th, 2023</a:t>
            </a:r>
            <a:endParaRPr lang="en-US" dirty="0"/>
          </a:p>
        </p:txBody>
      </p:sp>
    </p:spTree>
    <p:extLst>
      <p:ext uri="{BB962C8B-B14F-4D97-AF65-F5344CB8AC3E}">
        <p14:creationId xmlns:p14="http://schemas.microsoft.com/office/powerpoint/2010/main" val="33202197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D156C-EFD3-EBF9-202B-30FF4B8C8FA0}"/>
              </a:ext>
            </a:extLst>
          </p:cNvPr>
          <p:cNvSpPr>
            <a:spLocks noGrp="1"/>
          </p:cNvSpPr>
          <p:nvPr>
            <p:ph type="title"/>
          </p:nvPr>
        </p:nvSpPr>
        <p:spPr>
          <a:xfrm>
            <a:off x="2775858" y="681037"/>
            <a:ext cx="8839200" cy="707571"/>
          </a:xfrm>
        </p:spPr>
        <p:txBody>
          <a:bodyPr>
            <a:noAutofit/>
          </a:bodyPr>
          <a:lstStyle/>
          <a:p>
            <a:pPr algn="ctr"/>
            <a:r>
              <a:rPr lang="en-US" sz="3600" dirty="0">
                <a:latin typeface="Trebuchet MS" panose="020B0603020202020204" pitchFamily="34" charset="0"/>
              </a:rPr>
              <a:t>Traditional Dislocated Worker Eligibility</a:t>
            </a:r>
          </a:p>
        </p:txBody>
      </p:sp>
      <p:sp>
        <p:nvSpPr>
          <p:cNvPr id="3" name="Content Placeholder 2">
            <a:extLst>
              <a:ext uri="{FF2B5EF4-FFF2-40B4-BE49-F238E27FC236}">
                <a16:creationId xmlns:a16="http://schemas.microsoft.com/office/drawing/2014/main" id="{AAB72257-F421-0FBC-9374-5750878004A3}"/>
              </a:ext>
            </a:extLst>
          </p:cNvPr>
          <p:cNvSpPr>
            <a:spLocks noGrp="1"/>
          </p:cNvSpPr>
          <p:nvPr>
            <p:ph idx="1"/>
          </p:nvPr>
        </p:nvSpPr>
        <p:spPr/>
        <p:txBody>
          <a:bodyPr/>
          <a:lstStyle/>
          <a:p>
            <a:pPr marL="0" indent="0">
              <a:buNone/>
              <a:defRPr/>
            </a:pPr>
            <a:r>
              <a:rPr lang="en-US" dirty="0"/>
              <a:t> </a:t>
            </a:r>
            <a:r>
              <a:rPr lang="en-US" altLang="en-US" b="1" dirty="0">
                <a:solidFill>
                  <a:schemeClr val="tx1"/>
                </a:solidFill>
                <a:latin typeface="Trebuchet MS" panose="020B0603020202020204" pitchFamily="34" charset="0"/>
                <a:cs typeface="Traditional Arabic" panose="02020603050405020304" pitchFamily="18" charset="-78"/>
              </a:rPr>
              <a:t>WIOA ePolicy Chapter 5.3 </a:t>
            </a:r>
            <a:r>
              <a:rPr lang="en-US" altLang="en-US" b="1" dirty="0">
                <a:solidFill>
                  <a:schemeClr val="tx1"/>
                </a:solidFill>
                <a:latin typeface="Trebuchet MS" panose="020B0603020202020204" pitchFamily="34" charset="0"/>
              </a:rPr>
              <a:t>Dislocated Worker Eligibility</a:t>
            </a:r>
          </a:p>
          <a:p>
            <a:pPr marL="0" indent="0">
              <a:buNone/>
              <a:defRPr/>
            </a:pPr>
            <a:endParaRPr lang="en-US" altLang="en-US" sz="2300" b="1" dirty="0">
              <a:solidFill>
                <a:schemeClr val="tx1"/>
              </a:solidFill>
              <a:latin typeface="Trebuchet MS" panose="020B0603020202020204" pitchFamily="34" charset="0"/>
            </a:endParaRPr>
          </a:p>
          <a:p>
            <a:pPr lvl="1">
              <a:buFont typeface="Arial" charset="0"/>
              <a:buChar char="–"/>
              <a:defRPr/>
            </a:pPr>
            <a:r>
              <a:rPr lang="en-US" altLang="en-US" dirty="0">
                <a:solidFill>
                  <a:schemeClr val="tx1"/>
                </a:solidFill>
                <a:latin typeface="Trebuchet MS" panose="020B0603020202020204" pitchFamily="34" charset="0"/>
              </a:rPr>
              <a:t>Unlikely to Return to Previous Industry or Occupation</a:t>
            </a:r>
          </a:p>
          <a:p>
            <a:pPr lvl="1">
              <a:buFont typeface="Arial" charset="0"/>
              <a:buChar char="–"/>
              <a:defRPr/>
            </a:pPr>
            <a:r>
              <a:rPr lang="en-US" altLang="en-US" dirty="0">
                <a:solidFill>
                  <a:schemeClr val="tx1"/>
                </a:solidFill>
                <a:latin typeface="Trebuchet MS" panose="020B0603020202020204" pitchFamily="34" charset="0"/>
              </a:rPr>
              <a:t>Plant Closure or Substantial Layoff</a:t>
            </a:r>
          </a:p>
          <a:p>
            <a:pPr lvl="1">
              <a:buFont typeface="Arial" charset="0"/>
              <a:buChar char="–"/>
              <a:defRPr/>
            </a:pPr>
            <a:r>
              <a:rPr lang="en-US" altLang="en-US" dirty="0">
                <a:solidFill>
                  <a:schemeClr val="tx1"/>
                </a:solidFill>
                <a:latin typeface="Trebuchet MS" panose="020B0603020202020204" pitchFamily="34" charset="0"/>
              </a:rPr>
              <a:t>UI Profilee</a:t>
            </a:r>
          </a:p>
          <a:p>
            <a:pPr lvl="1">
              <a:buFont typeface="Arial" charset="0"/>
              <a:buChar char="–"/>
              <a:defRPr/>
            </a:pPr>
            <a:r>
              <a:rPr lang="en-US" altLang="en-US" dirty="0">
                <a:solidFill>
                  <a:schemeClr val="tx1"/>
                </a:solidFill>
                <a:latin typeface="Trebuchet MS" panose="020B0603020202020204" pitchFamily="34" charset="0"/>
              </a:rPr>
              <a:t>No Longer Self-Employed </a:t>
            </a:r>
          </a:p>
          <a:p>
            <a:pPr lvl="1">
              <a:buFont typeface="Arial" charset="0"/>
              <a:buChar char="–"/>
              <a:defRPr/>
            </a:pPr>
            <a:r>
              <a:rPr lang="en-US" altLang="en-US" dirty="0">
                <a:solidFill>
                  <a:schemeClr val="tx1"/>
                </a:solidFill>
                <a:latin typeface="Trebuchet MS" panose="020B0603020202020204" pitchFamily="34" charset="0"/>
              </a:rPr>
              <a:t>Displaced Homemaker</a:t>
            </a:r>
          </a:p>
          <a:p>
            <a:pPr lvl="1">
              <a:buFont typeface="Arial" charset="0"/>
              <a:buChar char="–"/>
              <a:defRPr/>
            </a:pPr>
            <a:r>
              <a:rPr lang="en-US" altLang="en-US" dirty="0">
                <a:solidFill>
                  <a:schemeClr val="tx1"/>
                </a:solidFill>
                <a:latin typeface="Trebuchet MS" panose="020B0603020202020204" pitchFamily="34" charset="0"/>
              </a:rPr>
              <a:t>Spouse of a member of the Armed Forces on active duty </a:t>
            </a:r>
          </a:p>
          <a:p>
            <a:endParaRPr lang="en-US" dirty="0"/>
          </a:p>
        </p:txBody>
      </p:sp>
      <p:sp>
        <p:nvSpPr>
          <p:cNvPr id="4" name="Footer Placeholder 3">
            <a:extLst>
              <a:ext uri="{FF2B5EF4-FFF2-40B4-BE49-F238E27FC236}">
                <a16:creationId xmlns:a16="http://schemas.microsoft.com/office/drawing/2014/main" id="{DDA4A52C-9E56-9FE2-B8D5-DE1983901449}"/>
              </a:ext>
            </a:extLst>
          </p:cNvPr>
          <p:cNvSpPr>
            <a:spLocks noGrp="1"/>
          </p:cNvSpPr>
          <p:nvPr>
            <p:ph type="ftr" sz="quarter" idx="11"/>
          </p:nvPr>
        </p:nvSpPr>
        <p:spPr/>
        <p:txBody>
          <a:bodyPr/>
          <a:lstStyle/>
          <a:p>
            <a:r>
              <a:rPr lang="en-US"/>
              <a:t>September 28th, 2023</a:t>
            </a:r>
            <a:endParaRPr lang="en-US" dirty="0"/>
          </a:p>
        </p:txBody>
      </p:sp>
    </p:spTree>
    <p:extLst>
      <p:ext uri="{BB962C8B-B14F-4D97-AF65-F5344CB8AC3E}">
        <p14:creationId xmlns:p14="http://schemas.microsoft.com/office/powerpoint/2010/main" val="5825141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1BE61-308F-DA6A-05F4-67E2C9149399}"/>
              </a:ext>
            </a:extLst>
          </p:cNvPr>
          <p:cNvSpPr>
            <a:spLocks noGrp="1"/>
          </p:cNvSpPr>
          <p:nvPr>
            <p:ph type="title"/>
          </p:nvPr>
        </p:nvSpPr>
        <p:spPr/>
        <p:txBody>
          <a:bodyPr>
            <a:noAutofit/>
          </a:bodyPr>
          <a:lstStyle/>
          <a:p>
            <a:pPr algn="ctr"/>
            <a:r>
              <a:rPr lang="en-US" sz="3600" dirty="0">
                <a:latin typeface="Trebuchet MS" panose="020B0603020202020204" pitchFamily="34" charset="0"/>
              </a:rPr>
              <a:t>Details on Alternative Emergencies and Disasters Criteria</a:t>
            </a:r>
          </a:p>
        </p:txBody>
      </p:sp>
      <p:sp>
        <p:nvSpPr>
          <p:cNvPr id="3" name="Content Placeholder 2">
            <a:extLst>
              <a:ext uri="{FF2B5EF4-FFF2-40B4-BE49-F238E27FC236}">
                <a16:creationId xmlns:a16="http://schemas.microsoft.com/office/drawing/2014/main" id="{72651240-2CAF-6DEF-29DE-995621DB2A45}"/>
              </a:ext>
            </a:extLst>
          </p:cNvPr>
          <p:cNvSpPr>
            <a:spLocks noGrp="1"/>
          </p:cNvSpPr>
          <p:nvPr>
            <p:ph idx="1"/>
          </p:nvPr>
        </p:nvSpPr>
        <p:spPr/>
        <p:txBody>
          <a:bodyPr/>
          <a:lstStyle/>
          <a:p>
            <a:r>
              <a:rPr lang="en-US" dirty="0">
                <a:solidFill>
                  <a:schemeClr val="tx1"/>
                </a:solidFill>
                <a:latin typeface="Trebuchet MS" panose="020B0603020202020204" pitchFamily="34" charset="0"/>
              </a:rPr>
              <a:t>In instances where an individual does not meet any of the </a:t>
            </a:r>
            <a:r>
              <a:rPr lang="en-US" b="1" u="sng" dirty="0">
                <a:solidFill>
                  <a:schemeClr val="tx1"/>
                </a:solidFill>
                <a:latin typeface="Trebuchet MS" panose="020B0603020202020204" pitchFamily="34" charset="0"/>
              </a:rPr>
              <a:t>traditional</a:t>
            </a:r>
            <a:r>
              <a:rPr lang="en-US" dirty="0">
                <a:solidFill>
                  <a:schemeClr val="tx1"/>
                </a:solidFill>
                <a:latin typeface="Trebuchet MS" panose="020B0603020202020204" pitchFamily="34" charset="0"/>
              </a:rPr>
              <a:t> Dislocated Worker criteria, then there is alternative Emergencies and Disaster Criteria. </a:t>
            </a:r>
          </a:p>
          <a:p>
            <a:r>
              <a:rPr lang="en-US" dirty="0">
                <a:solidFill>
                  <a:schemeClr val="tx1"/>
                </a:solidFill>
                <a:latin typeface="Trebuchet MS" panose="020B0603020202020204" pitchFamily="34" charset="0"/>
              </a:rPr>
              <a:t>The alternative Emergencies and Disaster criteria are captured within Illinois Workforce Development System (IWDS) on the Dislocated Worker Characteristics screen, in the middle of that screen is where the alternative eligibility criteria for an individual who </a:t>
            </a:r>
            <a:r>
              <a:rPr lang="en-US" b="1" u="sng" dirty="0">
                <a:solidFill>
                  <a:schemeClr val="tx1"/>
                </a:solidFill>
                <a:latin typeface="Trebuchet MS" panose="020B0603020202020204" pitchFamily="34" charset="0"/>
              </a:rPr>
              <a:t>does not</a:t>
            </a:r>
            <a:r>
              <a:rPr lang="en-US" dirty="0">
                <a:solidFill>
                  <a:schemeClr val="tx1"/>
                </a:solidFill>
                <a:latin typeface="Trebuchet MS" panose="020B0603020202020204" pitchFamily="34" charset="0"/>
              </a:rPr>
              <a:t> meet any traditional Dislocated Worker criteria.  </a:t>
            </a:r>
          </a:p>
          <a:p>
            <a:endParaRPr lang="en-US" dirty="0"/>
          </a:p>
        </p:txBody>
      </p:sp>
      <p:sp>
        <p:nvSpPr>
          <p:cNvPr id="4" name="Footer Placeholder 3">
            <a:extLst>
              <a:ext uri="{FF2B5EF4-FFF2-40B4-BE49-F238E27FC236}">
                <a16:creationId xmlns:a16="http://schemas.microsoft.com/office/drawing/2014/main" id="{3164B930-81DD-D571-6493-C54EA25CA9C1}"/>
              </a:ext>
            </a:extLst>
          </p:cNvPr>
          <p:cNvSpPr>
            <a:spLocks noGrp="1"/>
          </p:cNvSpPr>
          <p:nvPr>
            <p:ph type="ftr" sz="quarter" idx="11"/>
          </p:nvPr>
        </p:nvSpPr>
        <p:spPr/>
        <p:txBody>
          <a:bodyPr/>
          <a:lstStyle/>
          <a:p>
            <a:r>
              <a:rPr lang="en-US"/>
              <a:t>September 28th, 2023</a:t>
            </a:r>
            <a:endParaRPr lang="en-US" dirty="0"/>
          </a:p>
        </p:txBody>
      </p:sp>
    </p:spTree>
    <p:extLst>
      <p:ext uri="{BB962C8B-B14F-4D97-AF65-F5344CB8AC3E}">
        <p14:creationId xmlns:p14="http://schemas.microsoft.com/office/powerpoint/2010/main" val="29129517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91F94-6E17-48A5-97F9-3D047C5E0DA6}"/>
              </a:ext>
            </a:extLst>
          </p:cNvPr>
          <p:cNvSpPr>
            <a:spLocks noGrp="1"/>
          </p:cNvSpPr>
          <p:nvPr>
            <p:ph type="title"/>
          </p:nvPr>
        </p:nvSpPr>
        <p:spPr>
          <a:xfrm>
            <a:off x="3211010" y="610865"/>
            <a:ext cx="7876090" cy="561049"/>
          </a:xfrm>
        </p:spPr>
        <p:txBody>
          <a:bodyPr>
            <a:normAutofit fontScale="90000"/>
          </a:bodyPr>
          <a:lstStyle/>
          <a:p>
            <a:r>
              <a:rPr lang="en-US" altLang="en-US" sz="4400" b="1" dirty="0">
                <a:latin typeface="Trebuchet MS" panose="020B0603020202020204" pitchFamily="34" charset="0"/>
              </a:rPr>
              <a:t>Emergency and Disaster Criteria</a:t>
            </a:r>
            <a:endParaRPr lang="en-US" dirty="0"/>
          </a:p>
        </p:txBody>
      </p:sp>
      <p:sp>
        <p:nvSpPr>
          <p:cNvPr id="3" name="Content Placeholder 2">
            <a:extLst>
              <a:ext uri="{FF2B5EF4-FFF2-40B4-BE49-F238E27FC236}">
                <a16:creationId xmlns:a16="http://schemas.microsoft.com/office/drawing/2014/main" id="{BEFE3DC9-BE22-4734-8A3E-B2166A53F67A}"/>
              </a:ext>
            </a:extLst>
          </p:cNvPr>
          <p:cNvSpPr>
            <a:spLocks noGrp="1"/>
          </p:cNvSpPr>
          <p:nvPr>
            <p:ph idx="1"/>
          </p:nvPr>
        </p:nvSpPr>
        <p:spPr>
          <a:xfrm>
            <a:off x="838200" y="1905000"/>
            <a:ext cx="10515600" cy="4271963"/>
          </a:xfrm>
        </p:spPr>
        <p:txBody>
          <a:bodyPr>
            <a:normAutofit lnSpcReduction="10000"/>
          </a:bodyPr>
          <a:lstStyle/>
          <a:p>
            <a:r>
              <a:rPr lang="en-US" dirty="0">
                <a:solidFill>
                  <a:schemeClr val="tx1"/>
                </a:solidFill>
                <a:latin typeface="Trebuchet MS" panose="020B0603020202020204" pitchFamily="34" charset="0"/>
              </a:rPr>
              <a:t>Within Illinois Workforce Development System (IWDS) on the Dislocated Worker Characteristics screen, in the middle of that screen is where the alternative eligibility criteria for an individual who </a:t>
            </a:r>
            <a:r>
              <a:rPr lang="en-US" b="1" u="sng" dirty="0">
                <a:solidFill>
                  <a:schemeClr val="tx1"/>
                </a:solidFill>
                <a:latin typeface="Trebuchet MS" panose="020B0603020202020204" pitchFamily="34" charset="0"/>
              </a:rPr>
              <a:t>does not</a:t>
            </a:r>
            <a:r>
              <a:rPr lang="en-US" dirty="0">
                <a:solidFill>
                  <a:schemeClr val="tx1"/>
                </a:solidFill>
                <a:latin typeface="Trebuchet MS" panose="020B0603020202020204" pitchFamily="34" charset="0"/>
              </a:rPr>
              <a:t> meet any traditional Dislocated Worker criteria.  </a:t>
            </a:r>
          </a:p>
          <a:p>
            <a:pPr lvl="1"/>
            <a:r>
              <a:rPr lang="en-US" dirty="0">
                <a:solidFill>
                  <a:schemeClr val="tx1"/>
                </a:solidFill>
                <a:latin typeface="Trebuchet MS" panose="020B0603020202020204" pitchFamily="34" charset="0"/>
              </a:rPr>
              <a:t>If the individual who does not meet traditional Dislocated Worker eligibility, meets any one of the alternative criteria questions, they would be eligible to certified under Emergencies and Disasters DWG criteria.  </a:t>
            </a:r>
          </a:p>
          <a:p>
            <a:pPr lvl="1"/>
            <a:r>
              <a:rPr lang="en-US" dirty="0">
                <a:solidFill>
                  <a:schemeClr val="tx1"/>
                </a:solidFill>
                <a:latin typeface="Trebuchet MS" panose="020B0603020202020204" pitchFamily="34" charset="0"/>
              </a:rPr>
              <a:t>Reiterate, for an individual who does not meet any traditional Dislocated Worker eligibility criteria, only need to choose one (1) of the alternative criteria, to be determined eligible.</a:t>
            </a:r>
          </a:p>
        </p:txBody>
      </p:sp>
      <p:sp>
        <p:nvSpPr>
          <p:cNvPr id="4" name="Footer Placeholder 3">
            <a:extLst>
              <a:ext uri="{FF2B5EF4-FFF2-40B4-BE49-F238E27FC236}">
                <a16:creationId xmlns:a16="http://schemas.microsoft.com/office/drawing/2014/main" id="{46811D4E-AC6C-404C-ABBB-B33271DDC9E9}"/>
              </a:ext>
            </a:extLst>
          </p:cNvPr>
          <p:cNvSpPr>
            <a:spLocks noGrp="1"/>
          </p:cNvSpPr>
          <p:nvPr>
            <p:ph type="ftr" sz="quarter" idx="11"/>
          </p:nvPr>
        </p:nvSpPr>
        <p:spPr/>
        <p:txBody>
          <a:bodyPr/>
          <a:lstStyle/>
          <a:p>
            <a:r>
              <a:rPr lang="en-US" dirty="0"/>
              <a:t>September 28th, 2023</a:t>
            </a:r>
          </a:p>
        </p:txBody>
      </p:sp>
    </p:spTree>
    <p:extLst>
      <p:ext uri="{BB962C8B-B14F-4D97-AF65-F5344CB8AC3E}">
        <p14:creationId xmlns:p14="http://schemas.microsoft.com/office/powerpoint/2010/main" val="1637099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84BAC-6FB9-4FB6-9E7F-10E1725C6C74}"/>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QUEST Disaster National Dislocated Worker Grants </a:t>
            </a:r>
          </a:p>
        </p:txBody>
      </p:sp>
      <p:sp>
        <p:nvSpPr>
          <p:cNvPr id="3" name="Content Placeholder 2">
            <a:extLst>
              <a:ext uri="{FF2B5EF4-FFF2-40B4-BE49-F238E27FC236}">
                <a16:creationId xmlns:a16="http://schemas.microsoft.com/office/drawing/2014/main" id="{29B08C29-F3A0-44A5-B282-72B2BFC26615}"/>
              </a:ext>
            </a:extLst>
          </p:cNvPr>
          <p:cNvSpPr>
            <a:spLocks noGrp="1"/>
          </p:cNvSpPr>
          <p:nvPr>
            <p:ph sz="half" idx="1"/>
          </p:nvPr>
        </p:nvSpPr>
        <p:spPr/>
        <p:txBody>
          <a:bodyPr>
            <a:normAutofit lnSpcReduction="10000"/>
          </a:bodyPr>
          <a:lstStyle/>
          <a:p>
            <a:pPr marL="0" marR="0">
              <a:lnSpc>
                <a:spcPct val="107000"/>
              </a:lnSpc>
              <a:spcBef>
                <a:spcPts val="0"/>
              </a:spcBef>
              <a:spcAft>
                <a:spcPts val="800"/>
              </a:spcAft>
            </a:pPr>
            <a:r>
              <a:rPr lang="en-US" sz="24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GRANT PERIOD - October 1, 2023, through September 30, 2025</a:t>
            </a:r>
          </a:p>
          <a:p>
            <a:pPr marL="0" marR="0">
              <a:lnSpc>
                <a:spcPct val="107000"/>
              </a:lnSpc>
              <a:spcBef>
                <a:spcPts val="0"/>
              </a:spcBef>
              <a:spcAft>
                <a:spcPts val="800"/>
              </a:spcAft>
            </a:pPr>
            <a:r>
              <a:rPr lang="en-US" sz="24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Participating LWIAs: 1, 3, 7, 10, 20, 21, 25, 26 - Grant Number Series:  23-671xxx  (e.g. 23-671001, etc.)</a:t>
            </a:r>
          </a:p>
          <a:p>
            <a:pPr marL="0" marR="0">
              <a:lnSpc>
                <a:spcPct val="107000"/>
              </a:lnSpc>
              <a:spcBef>
                <a:spcPts val="0"/>
              </a:spcBef>
              <a:spcAft>
                <a:spcPts val="800"/>
              </a:spcAft>
            </a:pPr>
            <a:r>
              <a:rPr lang="en-US" sz="2400" dirty="0">
                <a:latin typeface="Trebuchet MS" panose="020B0603020202020204" pitchFamily="34" charset="0"/>
                <a:ea typeface="Calibri" panose="020F0502020204030204" pitchFamily="34" charset="0"/>
                <a:cs typeface="Times New Roman" panose="02020603050405020304" pitchFamily="18" charset="0"/>
              </a:rPr>
              <a:t>LWIA’s 10 and 26 have not received a QUEST grant in the past; all other LWIA’s currently have a PY22 QUEST grant. </a:t>
            </a:r>
            <a:endParaRPr lang="en-US" sz="24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457200" lvl="1">
              <a:lnSpc>
                <a:spcPct val="107000"/>
              </a:lnSpc>
              <a:spcBef>
                <a:spcPts val="0"/>
              </a:spcBef>
              <a:spcAft>
                <a:spcPts val="800"/>
              </a:spcAft>
            </a:pPr>
            <a:endParaRPr lang="en-US"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457200" lvl="1">
              <a:lnSpc>
                <a:spcPct val="107000"/>
              </a:lnSpc>
              <a:spcBef>
                <a:spcPts val="0"/>
              </a:spcBef>
              <a:spcAft>
                <a:spcPts val="800"/>
              </a:spcAft>
            </a:pPr>
            <a:endParaRPr lang="en-US"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457200" lvl="1">
              <a:lnSpc>
                <a:spcPct val="107000"/>
              </a:lnSpc>
              <a:spcBef>
                <a:spcPts val="0"/>
              </a:spcBef>
              <a:spcAft>
                <a:spcPts val="800"/>
              </a:spcAft>
            </a:pPr>
            <a:endParaRPr lang="en-US"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457200" lvl="1">
              <a:lnSpc>
                <a:spcPct val="107000"/>
              </a:lnSpc>
              <a:spcBef>
                <a:spcPts val="0"/>
              </a:spcBef>
              <a:spcAft>
                <a:spcPts val="800"/>
              </a:spcAft>
            </a:pPr>
            <a:endParaRPr lang="en-US"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endParaRPr lang="en-US" dirty="0"/>
          </a:p>
        </p:txBody>
      </p:sp>
      <p:sp>
        <p:nvSpPr>
          <p:cNvPr id="5" name="Content Placeholder 4">
            <a:extLst>
              <a:ext uri="{FF2B5EF4-FFF2-40B4-BE49-F238E27FC236}">
                <a16:creationId xmlns:a16="http://schemas.microsoft.com/office/drawing/2014/main" id="{927229F8-1B7D-4C40-9E4E-F80A2E8A8118}"/>
              </a:ext>
            </a:extLst>
          </p:cNvPr>
          <p:cNvSpPr>
            <a:spLocks noGrp="1"/>
          </p:cNvSpPr>
          <p:nvPr>
            <p:ph sz="half" idx="2"/>
          </p:nvPr>
        </p:nvSpPr>
        <p:spPr>
          <a:xfrm>
            <a:off x="6172200" y="2157698"/>
            <a:ext cx="5181600" cy="4198651"/>
          </a:xfrm>
        </p:spPr>
        <p:txBody>
          <a:bodyPr>
            <a:normAutofit/>
          </a:bodyPr>
          <a:lstStyle/>
          <a:p>
            <a:pPr marL="457200" lvl="1">
              <a:lnSpc>
                <a:spcPct val="107000"/>
              </a:lnSpc>
              <a:spcBef>
                <a:spcPts val="0"/>
              </a:spcBef>
              <a:spcAft>
                <a:spcPts val="800"/>
              </a:spcAft>
            </a:pPr>
            <a:r>
              <a:rPr lang="en-US"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LWIA 1 – DWG #23-671001</a:t>
            </a:r>
          </a:p>
          <a:p>
            <a:pPr marL="457200" lvl="1">
              <a:lnSpc>
                <a:spcPct val="107000"/>
              </a:lnSpc>
              <a:spcBef>
                <a:spcPts val="0"/>
              </a:spcBef>
              <a:spcAft>
                <a:spcPts val="800"/>
              </a:spcAft>
            </a:pPr>
            <a:r>
              <a:rPr lang="en-US"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LWIA 3 – DWG #23-671003</a:t>
            </a:r>
          </a:p>
          <a:p>
            <a:pPr marL="457200" lvl="1">
              <a:lnSpc>
                <a:spcPct val="107000"/>
              </a:lnSpc>
              <a:spcBef>
                <a:spcPts val="0"/>
              </a:spcBef>
              <a:spcAft>
                <a:spcPts val="800"/>
              </a:spcAft>
            </a:pPr>
            <a:r>
              <a:rPr lang="en-US"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LWIA 7 – DWG #23-671007</a:t>
            </a:r>
          </a:p>
          <a:p>
            <a:pPr marL="457200" lvl="1">
              <a:lnSpc>
                <a:spcPct val="107000"/>
              </a:lnSpc>
              <a:spcBef>
                <a:spcPts val="0"/>
              </a:spcBef>
              <a:spcAft>
                <a:spcPts val="800"/>
              </a:spcAft>
            </a:pPr>
            <a:r>
              <a:rPr lang="en-US"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LWIA 10 – DWG #23-671010</a:t>
            </a:r>
          </a:p>
          <a:p>
            <a:pPr marL="457200" lvl="1">
              <a:lnSpc>
                <a:spcPct val="107000"/>
              </a:lnSpc>
              <a:spcBef>
                <a:spcPts val="0"/>
              </a:spcBef>
              <a:spcAft>
                <a:spcPts val="800"/>
              </a:spcAft>
            </a:pPr>
            <a:r>
              <a:rPr lang="en-US"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LWIA 20 – DWG #23-671020</a:t>
            </a:r>
          </a:p>
          <a:p>
            <a:pPr marL="457200" lvl="1">
              <a:lnSpc>
                <a:spcPct val="107000"/>
              </a:lnSpc>
              <a:spcBef>
                <a:spcPts val="0"/>
              </a:spcBef>
              <a:spcAft>
                <a:spcPts val="800"/>
              </a:spcAft>
            </a:pPr>
            <a:r>
              <a:rPr lang="en-US"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LWIA 21 – DWG #23-671021</a:t>
            </a:r>
          </a:p>
          <a:p>
            <a:pPr marL="457200" lvl="1">
              <a:lnSpc>
                <a:spcPct val="107000"/>
              </a:lnSpc>
              <a:spcBef>
                <a:spcPts val="0"/>
              </a:spcBef>
              <a:spcAft>
                <a:spcPts val="800"/>
              </a:spcAft>
            </a:pPr>
            <a:r>
              <a:rPr lang="en-US"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LWIA 25 – DWG #23-671025</a:t>
            </a:r>
          </a:p>
          <a:p>
            <a:pPr marL="457200" lvl="1">
              <a:lnSpc>
                <a:spcPct val="107000"/>
              </a:lnSpc>
              <a:spcBef>
                <a:spcPts val="0"/>
              </a:spcBef>
              <a:spcAft>
                <a:spcPts val="800"/>
              </a:spcAft>
            </a:pPr>
            <a:r>
              <a:rPr lang="en-US"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LWIA 26 – DWG #23-671026</a:t>
            </a:r>
          </a:p>
          <a:p>
            <a:pPr marL="457200" lvl="1">
              <a:lnSpc>
                <a:spcPct val="107000"/>
              </a:lnSpc>
              <a:spcBef>
                <a:spcPts val="0"/>
              </a:spcBef>
              <a:spcAft>
                <a:spcPts val="800"/>
              </a:spcAft>
            </a:pPr>
            <a:endParaRPr lang="en-US"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615863C9-5854-4887-AAEC-0141E929EBBE}"/>
              </a:ext>
            </a:extLst>
          </p:cNvPr>
          <p:cNvSpPr>
            <a:spLocks noGrp="1"/>
          </p:cNvSpPr>
          <p:nvPr>
            <p:ph type="ftr" sz="quarter" idx="4294967295"/>
          </p:nvPr>
        </p:nvSpPr>
        <p:spPr>
          <a:xfrm>
            <a:off x="0" y="6356350"/>
            <a:ext cx="7315200" cy="365125"/>
          </a:xfrm>
        </p:spPr>
        <p:txBody>
          <a:bodyPr/>
          <a:lstStyle/>
          <a:p>
            <a:r>
              <a:rPr lang="en-US" dirty="0"/>
              <a:t>2</a:t>
            </a:r>
          </a:p>
        </p:txBody>
      </p:sp>
    </p:spTree>
    <p:extLst>
      <p:ext uri="{BB962C8B-B14F-4D97-AF65-F5344CB8AC3E}">
        <p14:creationId xmlns:p14="http://schemas.microsoft.com/office/powerpoint/2010/main" val="789096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F0116-D723-43EB-A4D1-178E4F8C4815}"/>
              </a:ext>
            </a:extLst>
          </p:cNvPr>
          <p:cNvSpPr>
            <a:spLocks noGrp="1"/>
          </p:cNvSpPr>
          <p:nvPr>
            <p:ph type="title"/>
          </p:nvPr>
        </p:nvSpPr>
        <p:spPr>
          <a:xfrm>
            <a:off x="2667001" y="239487"/>
            <a:ext cx="9263742" cy="756102"/>
          </a:xfrm>
        </p:spPr>
        <p:txBody>
          <a:bodyPr>
            <a:normAutofit fontScale="90000"/>
          </a:bodyPr>
          <a:lstStyle/>
          <a:p>
            <a:pPr algn="ctr"/>
            <a:r>
              <a:rPr lang="en-US" dirty="0"/>
              <a:t>Dislocated Worker Characteristics Screen</a:t>
            </a:r>
          </a:p>
        </p:txBody>
      </p:sp>
      <p:pic>
        <p:nvPicPr>
          <p:cNvPr id="6" name="Content Placeholder 5">
            <a:extLst>
              <a:ext uri="{FF2B5EF4-FFF2-40B4-BE49-F238E27FC236}">
                <a16:creationId xmlns:a16="http://schemas.microsoft.com/office/drawing/2014/main" id="{79933E76-1259-A91A-E109-93142D3505AE}"/>
              </a:ext>
            </a:extLst>
          </p:cNvPr>
          <p:cNvPicPr>
            <a:picLocks noGrp="1" noChangeAspect="1"/>
          </p:cNvPicPr>
          <p:nvPr>
            <p:ph idx="1"/>
          </p:nvPr>
        </p:nvPicPr>
        <p:blipFill>
          <a:blip r:embed="rId2"/>
          <a:stretch>
            <a:fillRect/>
          </a:stretch>
        </p:blipFill>
        <p:spPr>
          <a:xfrm>
            <a:off x="2667001" y="1008970"/>
            <a:ext cx="8556171" cy="5529942"/>
          </a:xfrm>
        </p:spPr>
      </p:pic>
      <p:sp>
        <p:nvSpPr>
          <p:cNvPr id="4" name="Footer Placeholder 3">
            <a:extLst>
              <a:ext uri="{FF2B5EF4-FFF2-40B4-BE49-F238E27FC236}">
                <a16:creationId xmlns:a16="http://schemas.microsoft.com/office/drawing/2014/main" id="{A28CEBBD-C0BB-4083-9989-51A0C60D6641}"/>
              </a:ext>
            </a:extLst>
          </p:cNvPr>
          <p:cNvSpPr>
            <a:spLocks noGrp="1"/>
          </p:cNvSpPr>
          <p:nvPr>
            <p:ph type="ftr" sz="quarter" idx="11"/>
          </p:nvPr>
        </p:nvSpPr>
        <p:spPr/>
        <p:txBody>
          <a:bodyPr/>
          <a:lstStyle/>
          <a:p>
            <a:r>
              <a:rPr lang="en-US" dirty="0"/>
              <a:t>September 28th, 2023</a:t>
            </a:r>
          </a:p>
        </p:txBody>
      </p:sp>
    </p:spTree>
    <p:extLst>
      <p:ext uri="{BB962C8B-B14F-4D97-AF65-F5344CB8AC3E}">
        <p14:creationId xmlns:p14="http://schemas.microsoft.com/office/powerpoint/2010/main" val="15909220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17FD3-B5D2-6EBA-4254-5FCE25255F96}"/>
              </a:ext>
            </a:extLst>
          </p:cNvPr>
          <p:cNvSpPr>
            <a:spLocks noGrp="1"/>
          </p:cNvSpPr>
          <p:nvPr>
            <p:ph type="title"/>
          </p:nvPr>
        </p:nvSpPr>
        <p:spPr>
          <a:xfrm>
            <a:off x="2841172" y="610865"/>
            <a:ext cx="8490858" cy="561049"/>
          </a:xfrm>
        </p:spPr>
        <p:txBody>
          <a:bodyPr>
            <a:normAutofit fontScale="90000"/>
          </a:bodyPr>
          <a:lstStyle/>
          <a:p>
            <a:pPr algn="ctr"/>
            <a:r>
              <a:rPr lang="en-US" altLang="en-US" sz="4400" b="1" dirty="0">
                <a:latin typeface="Trebuchet MS" panose="020B0603020202020204" pitchFamily="34" charset="0"/>
              </a:rPr>
              <a:t>Emergency and Disaster Criteria</a:t>
            </a:r>
            <a:endParaRPr lang="en-US" dirty="0"/>
          </a:p>
        </p:txBody>
      </p:sp>
      <p:pic>
        <p:nvPicPr>
          <p:cNvPr id="6" name="Content Placeholder 5">
            <a:extLst>
              <a:ext uri="{FF2B5EF4-FFF2-40B4-BE49-F238E27FC236}">
                <a16:creationId xmlns:a16="http://schemas.microsoft.com/office/drawing/2014/main" id="{24C3DD18-92DD-BB74-2B72-B98DCA216098}"/>
              </a:ext>
            </a:extLst>
          </p:cNvPr>
          <p:cNvPicPr>
            <a:picLocks noGrp="1" noChangeAspect="1"/>
          </p:cNvPicPr>
          <p:nvPr>
            <p:ph idx="1"/>
          </p:nvPr>
        </p:nvPicPr>
        <p:blipFill>
          <a:blip r:embed="rId2"/>
          <a:stretch>
            <a:fillRect/>
          </a:stretch>
        </p:blipFill>
        <p:spPr>
          <a:xfrm>
            <a:off x="3405061" y="1578429"/>
            <a:ext cx="6979909" cy="4598534"/>
          </a:xfrm>
        </p:spPr>
      </p:pic>
      <p:sp>
        <p:nvSpPr>
          <p:cNvPr id="4" name="Footer Placeholder 3">
            <a:extLst>
              <a:ext uri="{FF2B5EF4-FFF2-40B4-BE49-F238E27FC236}">
                <a16:creationId xmlns:a16="http://schemas.microsoft.com/office/drawing/2014/main" id="{8EE1EA4F-194B-2CD2-FB2A-27F8C83FBB7A}"/>
              </a:ext>
            </a:extLst>
          </p:cNvPr>
          <p:cNvSpPr>
            <a:spLocks noGrp="1"/>
          </p:cNvSpPr>
          <p:nvPr>
            <p:ph type="ftr" sz="quarter" idx="11"/>
          </p:nvPr>
        </p:nvSpPr>
        <p:spPr/>
        <p:txBody>
          <a:bodyPr/>
          <a:lstStyle/>
          <a:p>
            <a:r>
              <a:rPr lang="en-US"/>
              <a:t>September 28th, 2023</a:t>
            </a:r>
            <a:endParaRPr lang="en-US" dirty="0"/>
          </a:p>
        </p:txBody>
      </p:sp>
    </p:spTree>
    <p:extLst>
      <p:ext uri="{BB962C8B-B14F-4D97-AF65-F5344CB8AC3E}">
        <p14:creationId xmlns:p14="http://schemas.microsoft.com/office/powerpoint/2010/main" val="4241554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F6AE5-73C1-4458-ACF5-97294B9ACE24}"/>
              </a:ext>
            </a:extLst>
          </p:cNvPr>
          <p:cNvSpPr>
            <a:spLocks noGrp="1"/>
          </p:cNvSpPr>
          <p:nvPr>
            <p:ph type="title"/>
          </p:nvPr>
        </p:nvSpPr>
        <p:spPr>
          <a:xfrm>
            <a:off x="2990850" y="610865"/>
            <a:ext cx="7836303" cy="561049"/>
          </a:xfrm>
        </p:spPr>
        <p:txBody>
          <a:bodyPr>
            <a:normAutofit fontScale="90000"/>
          </a:bodyPr>
          <a:lstStyle/>
          <a:p>
            <a:r>
              <a:rPr lang="en-US" altLang="en-US" sz="4400" b="1" dirty="0">
                <a:latin typeface="Trebuchet MS" panose="020B0603020202020204" pitchFamily="34" charset="0"/>
              </a:rPr>
              <a:t>Emergency and Disaster Criteria</a:t>
            </a:r>
            <a:endParaRPr lang="en-US" dirty="0"/>
          </a:p>
        </p:txBody>
      </p:sp>
      <p:sp>
        <p:nvSpPr>
          <p:cNvPr id="3" name="Content Placeholder 2">
            <a:extLst>
              <a:ext uri="{FF2B5EF4-FFF2-40B4-BE49-F238E27FC236}">
                <a16:creationId xmlns:a16="http://schemas.microsoft.com/office/drawing/2014/main" id="{87B03F72-697F-4724-A02E-F893129DF1F3}"/>
              </a:ext>
            </a:extLst>
          </p:cNvPr>
          <p:cNvSpPr>
            <a:spLocks noGrp="1"/>
          </p:cNvSpPr>
          <p:nvPr>
            <p:ph idx="1"/>
          </p:nvPr>
        </p:nvSpPr>
        <p:spPr>
          <a:xfrm>
            <a:off x="838200" y="1733550"/>
            <a:ext cx="10515600" cy="4443413"/>
          </a:xfrm>
        </p:spPr>
        <p:txBody>
          <a:bodyPr>
            <a:normAutofit lnSpcReduction="10000"/>
          </a:bodyPr>
          <a:lstStyle/>
          <a:p>
            <a:r>
              <a:rPr lang="en-US" altLang="en-US" sz="2800" b="1" u="sng" dirty="0">
                <a:solidFill>
                  <a:schemeClr val="tx1"/>
                </a:solidFill>
                <a:latin typeface="Trebuchet MS" panose="020B0603020202020204" pitchFamily="34" charset="0"/>
              </a:rPr>
              <a:t>IMPORTANT</a:t>
            </a:r>
            <a:r>
              <a:rPr lang="en-US" altLang="en-US" sz="2800" b="1" dirty="0">
                <a:solidFill>
                  <a:schemeClr val="tx1"/>
                </a:solidFill>
                <a:latin typeface="Trebuchet MS" panose="020B0603020202020204" pitchFamily="34" charset="0"/>
              </a:rPr>
              <a:t> – for any individual who meets traditional WIOA Dislocated Worker (DW) criteria, the client should be certified  under the traditional WIOA DW eligibility criteria.</a:t>
            </a:r>
          </a:p>
          <a:p>
            <a:r>
              <a:rPr lang="en-US" dirty="0">
                <a:solidFill>
                  <a:schemeClr val="tx1"/>
                </a:solidFill>
                <a:latin typeface="Trebuchet MS" panose="020B0603020202020204" pitchFamily="34" charset="0"/>
              </a:rPr>
              <a:t>Again, only use the seven (7) alternative eligibility questions that have been added in the middle of Dislocated Worker Characteristics screen in IWDS when the individual </a:t>
            </a:r>
            <a:r>
              <a:rPr lang="en-US" b="1" u="sng" dirty="0">
                <a:solidFill>
                  <a:schemeClr val="tx1"/>
                </a:solidFill>
                <a:latin typeface="Trebuchet MS" panose="020B0603020202020204" pitchFamily="34" charset="0"/>
              </a:rPr>
              <a:t>would not</a:t>
            </a:r>
            <a:r>
              <a:rPr lang="en-US" dirty="0">
                <a:solidFill>
                  <a:schemeClr val="tx1"/>
                </a:solidFill>
                <a:latin typeface="Trebuchet MS" panose="020B0603020202020204" pitchFamily="34" charset="0"/>
              </a:rPr>
              <a:t> meet any traditional Dislocated Worker Eligibility criteria.</a:t>
            </a:r>
          </a:p>
          <a:p>
            <a:r>
              <a:rPr lang="en-US" dirty="0">
                <a:solidFill>
                  <a:schemeClr val="tx1"/>
                </a:solidFill>
                <a:latin typeface="Trebuchet MS" panose="020B0603020202020204" pitchFamily="34" charset="0"/>
              </a:rPr>
              <a:t>In situations where an individual does not meet traditional Dislocated Worker but meets one or more of the alternative criteria questions they could be served only under the Emergency and Disaster Grant.   </a:t>
            </a:r>
          </a:p>
        </p:txBody>
      </p:sp>
      <p:sp>
        <p:nvSpPr>
          <p:cNvPr id="4" name="Footer Placeholder 3">
            <a:extLst>
              <a:ext uri="{FF2B5EF4-FFF2-40B4-BE49-F238E27FC236}">
                <a16:creationId xmlns:a16="http://schemas.microsoft.com/office/drawing/2014/main" id="{64ABE3C8-BBC1-4CD7-B7F0-66E0FBEACA28}"/>
              </a:ext>
            </a:extLst>
          </p:cNvPr>
          <p:cNvSpPr>
            <a:spLocks noGrp="1"/>
          </p:cNvSpPr>
          <p:nvPr>
            <p:ph type="ftr" sz="quarter" idx="11"/>
          </p:nvPr>
        </p:nvSpPr>
        <p:spPr/>
        <p:txBody>
          <a:bodyPr/>
          <a:lstStyle/>
          <a:p>
            <a:r>
              <a:rPr lang="en-US" dirty="0"/>
              <a:t>September 28th, 2023</a:t>
            </a:r>
          </a:p>
        </p:txBody>
      </p:sp>
    </p:spTree>
    <p:extLst>
      <p:ext uri="{BB962C8B-B14F-4D97-AF65-F5344CB8AC3E}">
        <p14:creationId xmlns:p14="http://schemas.microsoft.com/office/powerpoint/2010/main" val="17526351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CC1ED-2BFD-4064-BBDA-5AC22B56D5BB}"/>
              </a:ext>
            </a:extLst>
          </p:cNvPr>
          <p:cNvSpPr>
            <a:spLocks noGrp="1"/>
          </p:cNvSpPr>
          <p:nvPr>
            <p:ph type="title"/>
          </p:nvPr>
        </p:nvSpPr>
        <p:spPr>
          <a:xfrm>
            <a:off x="2914650" y="610865"/>
            <a:ext cx="7912503" cy="561049"/>
          </a:xfrm>
        </p:spPr>
        <p:txBody>
          <a:bodyPr>
            <a:normAutofit fontScale="90000"/>
          </a:bodyPr>
          <a:lstStyle/>
          <a:p>
            <a:r>
              <a:rPr lang="en-US" altLang="en-US" sz="4400" b="1" dirty="0">
                <a:latin typeface="Trebuchet MS" panose="020B0603020202020204" pitchFamily="34" charset="0"/>
              </a:rPr>
              <a:t>Emergency and Disaster Criteria</a:t>
            </a:r>
            <a:endParaRPr lang="en-US" dirty="0"/>
          </a:p>
        </p:txBody>
      </p:sp>
      <p:sp>
        <p:nvSpPr>
          <p:cNvPr id="3" name="Content Placeholder 2">
            <a:extLst>
              <a:ext uri="{FF2B5EF4-FFF2-40B4-BE49-F238E27FC236}">
                <a16:creationId xmlns:a16="http://schemas.microsoft.com/office/drawing/2014/main" id="{6B69E70F-2072-43BA-BC08-598DCBA67879}"/>
              </a:ext>
            </a:extLst>
          </p:cNvPr>
          <p:cNvSpPr>
            <a:spLocks noGrp="1"/>
          </p:cNvSpPr>
          <p:nvPr>
            <p:ph idx="1"/>
          </p:nvPr>
        </p:nvSpPr>
        <p:spPr/>
        <p:txBody>
          <a:bodyPr/>
          <a:lstStyle/>
          <a:p>
            <a:pPr marL="0" indent="0">
              <a:buNone/>
            </a:pPr>
            <a:r>
              <a:rPr lang="en-US" dirty="0">
                <a:solidFill>
                  <a:schemeClr val="tx1"/>
                </a:solidFill>
                <a:latin typeface="Trebuchet MS" panose="020B0603020202020204" pitchFamily="34" charset="0"/>
                <a:ea typeface="Calibri" panose="020F0502020204030204" pitchFamily="34" charset="0"/>
                <a:cs typeface="Times New Roman" panose="02020603050405020304" pitchFamily="18" charset="0"/>
              </a:rPr>
              <a:t> 1st alternative question is:</a:t>
            </a:r>
          </a:p>
          <a:p>
            <a:pPr marL="0" indent="0">
              <a:buNone/>
            </a:pPr>
            <a:endParaRPr lang="en-US" sz="2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lvl="1"/>
            <a:r>
              <a:rPr lang="en-US" dirty="0">
                <a:solidFill>
                  <a:schemeClr val="tx1"/>
                </a:solidFill>
                <a:latin typeface="Trebuchet MS" panose="020B0603020202020204" pitchFamily="34" charset="0"/>
              </a:rPr>
              <a:t>An individual that has never held a job before; a “Yes” response to this question and the client will be determined eligible under 1N – National Dislocated Worker Grant 1N – DWG Emergencies and Disasters Career Services.</a:t>
            </a:r>
          </a:p>
          <a:p>
            <a:pPr marL="457200" lvl="1" indent="0">
              <a:buNone/>
            </a:pPr>
            <a:endParaRPr lang="en-US" dirty="0">
              <a:solidFill>
                <a:schemeClr val="tx1"/>
              </a:solidFill>
              <a:latin typeface="Trebuchet MS" panose="020B0603020202020204" pitchFamily="34" charset="0"/>
            </a:endParaRPr>
          </a:p>
          <a:p>
            <a:pPr lvl="1"/>
            <a:r>
              <a:rPr lang="en-US" dirty="0">
                <a:solidFill>
                  <a:schemeClr val="tx1"/>
                </a:solidFill>
                <a:latin typeface="Trebuchet MS" panose="020B0603020202020204" pitchFamily="34" charset="0"/>
              </a:rPr>
              <a:t>The documentation to support the “Yes” would simply be the client's self-attestation that they have never worked before.   </a:t>
            </a:r>
          </a:p>
        </p:txBody>
      </p:sp>
      <p:sp>
        <p:nvSpPr>
          <p:cNvPr id="4" name="Footer Placeholder 3">
            <a:extLst>
              <a:ext uri="{FF2B5EF4-FFF2-40B4-BE49-F238E27FC236}">
                <a16:creationId xmlns:a16="http://schemas.microsoft.com/office/drawing/2014/main" id="{31202D84-9029-47FA-A9FA-30B25A60227F}"/>
              </a:ext>
            </a:extLst>
          </p:cNvPr>
          <p:cNvSpPr>
            <a:spLocks noGrp="1"/>
          </p:cNvSpPr>
          <p:nvPr>
            <p:ph type="ftr" sz="quarter" idx="11"/>
          </p:nvPr>
        </p:nvSpPr>
        <p:spPr/>
        <p:txBody>
          <a:bodyPr/>
          <a:lstStyle/>
          <a:p>
            <a:r>
              <a:rPr lang="en-US" dirty="0"/>
              <a:t>September 28th, 2023</a:t>
            </a:r>
          </a:p>
        </p:txBody>
      </p:sp>
      <p:pic>
        <p:nvPicPr>
          <p:cNvPr id="6" name="Picture 5">
            <a:extLst>
              <a:ext uri="{FF2B5EF4-FFF2-40B4-BE49-F238E27FC236}">
                <a16:creationId xmlns:a16="http://schemas.microsoft.com/office/drawing/2014/main" id="{C129AB18-9C06-02C6-BC3C-1C6F0C9D59FF}"/>
              </a:ext>
            </a:extLst>
          </p:cNvPr>
          <p:cNvPicPr>
            <a:picLocks noChangeAspect="1"/>
          </p:cNvPicPr>
          <p:nvPr/>
        </p:nvPicPr>
        <p:blipFill>
          <a:blip r:embed="rId2"/>
          <a:stretch>
            <a:fillRect/>
          </a:stretch>
        </p:blipFill>
        <p:spPr>
          <a:xfrm>
            <a:off x="5704114" y="2020196"/>
            <a:ext cx="3709555" cy="581490"/>
          </a:xfrm>
          <a:prstGeom prst="rect">
            <a:avLst/>
          </a:prstGeom>
        </p:spPr>
      </p:pic>
    </p:spTree>
    <p:extLst>
      <p:ext uri="{BB962C8B-B14F-4D97-AF65-F5344CB8AC3E}">
        <p14:creationId xmlns:p14="http://schemas.microsoft.com/office/powerpoint/2010/main" val="14858681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62009-9924-4DF5-AA8B-C9B876DA64BD}"/>
              </a:ext>
            </a:extLst>
          </p:cNvPr>
          <p:cNvSpPr>
            <a:spLocks noGrp="1"/>
          </p:cNvSpPr>
          <p:nvPr>
            <p:ph type="title"/>
          </p:nvPr>
        </p:nvSpPr>
        <p:spPr>
          <a:xfrm>
            <a:off x="2971800" y="610865"/>
            <a:ext cx="7855353" cy="561049"/>
          </a:xfrm>
        </p:spPr>
        <p:txBody>
          <a:bodyPr>
            <a:normAutofit fontScale="90000"/>
          </a:bodyPr>
          <a:lstStyle/>
          <a:p>
            <a:r>
              <a:rPr lang="en-US" altLang="en-US" sz="4400" b="1" dirty="0">
                <a:latin typeface="Trebuchet MS" panose="020B0603020202020204" pitchFamily="34" charset="0"/>
              </a:rPr>
              <a:t>Emergency and Disaster Criteria</a:t>
            </a:r>
            <a:endParaRPr lang="en-US" dirty="0"/>
          </a:p>
        </p:txBody>
      </p:sp>
      <p:sp>
        <p:nvSpPr>
          <p:cNvPr id="3" name="Content Placeholder 2">
            <a:extLst>
              <a:ext uri="{FF2B5EF4-FFF2-40B4-BE49-F238E27FC236}">
                <a16:creationId xmlns:a16="http://schemas.microsoft.com/office/drawing/2014/main" id="{7643749B-B796-49CD-A4C8-C951FC94CF41}"/>
              </a:ext>
            </a:extLst>
          </p:cNvPr>
          <p:cNvSpPr>
            <a:spLocks noGrp="1"/>
          </p:cNvSpPr>
          <p:nvPr>
            <p:ph idx="1"/>
          </p:nvPr>
        </p:nvSpPr>
        <p:spPr>
          <a:xfrm>
            <a:off x="838200" y="1861456"/>
            <a:ext cx="10515600" cy="4315507"/>
          </a:xfrm>
        </p:spPr>
        <p:txBody>
          <a:bodyPr>
            <a:normAutofit/>
          </a:bodyPr>
          <a:lstStyle/>
          <a:p>
            <a:pPr marL="0" marR="0" lvl="0" indent="0">
              <a:lnSpc>
                <a:spcPct val="107000"/>
              </a:lnSpc>
              <a:spcBef>
                <a:spcPts val="0"/>
              </a:spcBef>
              <a:spcAft>
                <a:spcPts val="800"/>
              </a:spcAft>
              <a:buSzPts val="1000"/>
              <a:buNone/>
              <a:tabLst>
                <a:tab pos="457200" algn="l"/>
              </a:tabLst>
            </a:pPr>
            <a:r>
              <a:rPr lang="en-US" dirty="0">
                <a:solidFill>
                  <a:schemeClr val="tx1"/>
                </a:solidFill>
                <a:latin typeface="Trebuchet MS" panose="020B0603020202020204" pitchFamily="34" charset="0"/>
                <a:ea typeface="Calibri" panose="020F0502020204030204" pitchFamily="34" charset="0"/>
                <a:cs typeface="Times New Roman" panose="02020603050405020304" pitchFamily="18" charset="0"/>
              </a:rPr>
              <a:t>2nd alternative question is: </a:t>
            </a:r>
            <a:r>
              <a:rPr lang="en-US" sz="2800" b="1" dirty="0">
                <a:solidFill>
                  <a:schemeClr val="tx1"/>
                </a:solidFill>
                <a:effectLst/>
                <a:highlight>
                  <a:srgbClr val="FFFF00"/>
                </a:highlight>
                <a:latin typeface="Trebuchet MS" panose="020B0603020202020204" pitchFamily="34" charset="0"/>
                <a:ea typeface="Times New Roman" panose="02020603050405020304" pitchFamily="18" charset="0"/>
                <a:cs typeface="Times New Roman" panose="02020603050405020304" pitchFamily="18" charset="0"/>
              </a:rPr>
              <a:t> </a:t>
            </a:r>
            <a:endParaRPr lang="en-US" sz="2800" dirty="0">
              <a:solidFill>
                <a:schemeClr val="tx1"/>
              </a:solidFill>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endParaRPr>
          </a:p>
          <a:p>
            <a:pPr lvl="1"/>
            <a:endParaRPr lang="en-US" dirty="0">
              <a:solidFill>
                <a:schemeClr val="tx1"/>
              </a:solidFill>
              <a:latin typeface="Trebuchet MS" panose="020B0603020202020204" pitchFamily="34" charset="0"/>
            </a:endParaRPr>
          </a:p>
          <a:p>
            <a:pPr lvl="1"/>
            <a:r>
              <a:rPr lang="en-US" dirty="0">
                <a:solidFill>
                  <a:schemeClr val="tx1"/>
                </a:solidFill>
                <a:latin typeface="Trebuchet MS" panose="020B0603020202020204" pitchFamily="34" charset="0"/>
              </a:rPr>
              <a:t>A “Yes” response to this question and the client will be determined eligible under 1N – National Dislocated Worker Grant 1N – DWG Emergencies and Disasters Career Services.</a:t>
            </a:r>
          </a:p>
          <a:p>
            <a:pPr lvl="1"/>
            <a:r>
              <a:rPr lang="en-US" dirty="0">
                <a:solidFill>
                  <a:schemeClr val="tx1"/>
                </a:solidFill>
                <a:latin typeface="Trebuchet MS" panose="020B0603020202020204" pitchFamily="34" charset="0"/>
              </a:rPr>
              <a:t>Examples of this criteria could include but are not limited to people who work in the landscaping business; or with a temp agency; or someone who is a day worker. </a:t>
            </a:r>
          </a:p>
          <a:p>
            <a:pPr lvl="1"/>
            <a:r>
              <a:rPr lang="en-US" dirty="0">
                <a:solidFill>
                  <a:schemeClr val="tx1"/>
                </a:solidFill>
                <a:latin typeface="Trebuchet MS" panose="020B0603020202020204" pitchFamily="34" charset="0"/>
              </a:rPr>
              <a:t>The documentation to support the “Yes” could be the client’s work history or self-attestation of their employment circumstances.</a:t>
            </a:r>
          </a:p>
          <a:p>
            <a:endParaRPr lang="en-US" dirty="0"/>
          </a:p>
        </p:txBody>
      </p:sp>
      <p:sp>
        <p:nvSpPr>
          <p:cNvPr id="4" name="Footer Placeholder 3">
            <a:extLst>
              <a:ext uri="{FF2B5EF4-FFF2-40B4-BE49-F238E27FC236}">
                <a16:creationId xmlns:a16="http://schemas.microsoft.com/office/drawing/2014/main" id="{80BA9BD2-698A-4FED-8CDD-3CB334A24667}"/>
              </a:ext>
            </a:extLst>
          </p:cNvPr>
          <p:cNvSpPr>
            <a:spLocks noGrp="1"/>
          </p:cNvSpPr>
          <p:nvPr>
            <p:ph type="ftr" sz="quarter" idx="11"/>
          </p:nvPr>
        </p:nvSpPr>
        <p:spPr/>
        <p:txBody>
          <a:bodyPr/>
          <a:lstStyle/>
          <a:p>
            <a:r>
              <a:rPr lang="en-US" dirty="0"/>
              <a:t>September 28th, 2023</a:t>
            </a:r>
          </a:p>
        </p:txBody>
      </p:sp>
      <p:pic>
        <p:nvPicPr>
          <p:cNvPr id="6" name="Picture 5">
            <a:extLst>
              <a:ext uri="{FF2B5EF4-FFF2-40B4-BE49-F238E27FC236}">
                <a16:creationId xmlns:a16="http://schemas.microsoft.com/office/drawing/2014/main" id="{3894EDD2-487E-49A0-5D00-FB402AED12AA}"/>
              </a:ext>
            </a:extLst>
          </p:cNvPr>
          <p:cNvPicPr>
            <a:picLocks noChangeAspect="1"/>
          </p:cNvPicPr>
          <p:nvPr/>
        </p:nvPicPr>
        <p:blipFill>
          <a:blip r:embed="rId2"/>
          <a:stretch>
            <a:fillRect/>
          </a:stretch>
        </p:blipFill>
        <p:spPr>
          <a:xfrm>
            <a:off x="5213125" y="1879276"/>
            <a:ext cx="6468378" cy="726426"/>
          </a:xfrm>
          <a:prstGeom prst="rect">
            <a:avLst/>
          </a:prstGeom>
        </p:spPr>
      </p:pic>
    </p:spTree>
    <p:extLst>
      <p:ext uri="{BB962C8B-B14F-4D97-AF65-F5344CB8AC3E}">
        <p14:creationId xmlns:p14="http://schemas.microsoft.com/office/powerpoint/2010/main" val="21076147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46F0D-099C-487C-AAE7-DCBCF25312AB}"/>
              </a:ext>
            </a:extLst>
          </p:cNvPr>
          <p:cNvSpPr>
            <a:spLocks noGrp="1"/>
          </p:cNvSpPr>
          <p:nvPr>
            <p:ph type="title"/>
          </p:nvPr>
        </p:nvSpPr>
        <p:spPr>
          <a:xfrm>
            <a:off x="2971800" y="610865"/>
            <a:ext cx="7855353" cy="561049"/>
          </a:xfrm>
        </p:spPr>
        <p:txBody>
          <a:bodyPr>
            <a:normAutofit fontScale="90000"/>
          </a:bodyPr>
          <a:lstStyle/>
          <a:p>
            <a:r>
              <a:rPr lang="en-US" altLang="en-US" sz="4400" b="1" dirty="0">
                <a:latin typeface="Trebuchet MS" panose="020B0603020202020204" pitchFamily="34" charset="0"/>
              </a:rPr>
              <a:t>Emergency and Disaster Criteria</a:t>
            </a:r>
            <a:endParaRPr lang="en-US" dirty="0"/>
          </a:p>
        </p:txBody>
      </p:sp>
      <p:sp>
        <p:nvSpPr>
          <p:cNvPr id="3" name="Content Placeholder 2">
            <a:extLst>
              <a:ext uri="{FF2B5EF4-FFF2-40B4-BE49-F238E27FC236}">
                <a16:creationId xmlns:a16="http://schemas.microsoft.com/office/drawing/2014/main" id="{AF9EA1C3-2566-43EB-977E-FF84F3AF8A4C}"/>
              </a:ext>
            </a:extLst>
          </p:cNvPr>
          <p:cNvSpPr>
            <a:spLocks noGrp="1"/>
          </p:cNvSpPr>
          <p:nvPr>
            <p:ph idx="1"/>
          </p:nvPr>
        </p:nvSpPr>
        <p:spPr>
          <a:xfrm>
            <a:off x="494857" y="1621972"/>
            <a:ext cx="11337913" cy="4554992"/>
          </a:xfrm>
        </p:spPr>
        <p:txBody>
          <a:bodyPr>
            <a:normAutofit/>
          </a:bodyPr>
          <a:lstStyle/>
          <a:p>
            <a:pPr marL="0" marR="0" lvl="0" indent="0">
              <a:lnSpc>
                <a:spcPct val="107000"/>
              </a:lnSpc>
              <a:spcBef>
                <a:spcPts val="0"/>
              </a:spcBef>
              <a:spcAft>
                <a:spcPts val="800"/>
              </a:spcAft>
              <a:buSzPts val="1000"/>
              <a:buNone/>
              <a:tabLst>
                <a:tab pos="457200" algn="l"/>
              </a:tabLst>
            </a:pPr>
            <a:r>
              <a:rPr lang="en-US" dirty="0">
                <a:solidFill>
                  <a:schemeClr val="tx1"/>
                </a:solidFill>
                <a:latin typeface="Trebuchet MS" panose="020B0603020202020204" pitchFamily="34" charset="0"/>
                <a:ea typeface="Calibri" panose="020F0502020204030204" pitchFamily="34" charset="0"/>
                <a:cs typeface="Times New Roman" panose="02020603050405020304" pitchFamily="18" charset="0"/>
              </a:rPr>
              <a:t>3rd alternative question is:  </a:t>
            </a:r>
            <a:r>
              <a:rPr lang="en-US" sz="2800" b="1" dirty="0">
                <a:solidFill>
                  <a:schemeClr val="tx1"/>
                </a:solidFill>
                <a:effectLst/>
                <a:highlight>
                  <a:srgbClr val="FFFF00"/>
                </a:highlight>
                <a:latin typeface="Trebuchet MS" panose="020B0603020202020204" pitchFamily="34" charset="0"/>
                <a:ea typeface="Times New Roman" panose="02020603050405020304" pitchFamily="18" charset="0"/>
                <a:cs typeface="Times New Roman" panose="02020603050405020304" pitchFamily="18" charset="0"/>
              </a:rPr>
              <a:t> </a:t>
            </a:r>
            <a:endParaRPr lang="en-US" sz="2800" dirty="0">
              <a:solidFill>
                <a:schemeClr val="tx1"/>
              </a:solidFill>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endParaRPr>
          </a:p>
          <a:p>
            <a:pPr lvl="1"/>
            <a:endParaRPr lang="en-US" dirty="0">
              <a:solidFill>
                <a:schemeClr val="tx1"/>
              </a:solidFill>
              <a:latin typeface="Trebuchet MS" panose="020B0603020202020204" pitchFamily="34" charset="0"/>
            </a:endParaRPr>
          </a:p>
          <a:p>
            <a:pPr lvl="1"/>
            <a:r>
              <a:rPr lang="en-US" dirty="0">
                <a:solidFill>
                  <a:schemeClr val="tx1"/>
                </a:solidFill>
                <a:latin typeface="Trebuchet MS" panose="020B0603020202020204" pitchFamily="34" charset="0"/>
              </a:rPr>
              <a:t>For this criteria, it could have been by the client’s choice, or by the employer’s choice.   </a:t>
            </a:r>
          </a:p>
          <a:p>
            <a:pPr lvl="1"/>
            <a:r>
              <a:rPr lang="en-US" dirty="0">
                <a:solidFill>
                  <a:schemeClr val="tx1"/>
                </a:solidFill>
                <a:latin typeface="Trebuchet MS" panose="020B0603020202020204" pitchFamily="34" charset="0"/>
              </a:rPr>
              <a:t>A “Yes” response to this question and the client will be determined eligible under 1N – National Dislocated Worker Grant 1N – DWG Emergencies and Disasters Career Services.</a:t>
            </a:r>
          </a:p>
          <a:p>
            <a:pPr lvl="1"/>
            <a:r>
              <a:rPr lang="en-US" dirty="0">
                <a:solidFill>
                  <a:schemeClr val="tx1"/>
                </a:solidFill>
                <a:latin typeface="Trebuchet MS" panose="020B0603020202020204" pitchFamily="34" charset="0"/>
              </a:rPr>
              <a:t>The documentation to support the “Yes” could be the client’s work history or self-attestation of their employment circumstances.</a:t>
            </a:r>
          </a:p>
          <a:p>
            <a:pPr marL="0" indent="0">
              <a:buNone/>
            </a:pPr>
            <a:endParaRPr lang="en-US" dirty="0"/>
          </a:p>
        </p:txBody>
      </p:sp>
      <p:sp>
        <p:nvSpPr>
          <p:cNvPr id="4" name="Footer Placeholder 3">
            <a:extLst>
              <a:ext uri="{FF2B5EF4-FFF2-40B4-BE49-F238E27FC236}">
                <a16:creationId xmlns:a16="http://schemas.microsoft.com/office/drawing/2014/main" id="{4F86E6EF-A09E-47D6-BCF8-9F68C2DE9394}"/>
              </a:ext>
            </a:extLst>
          </p:cNvPr>
          <p:cNvSpPr>
            <a:spLocks noGrp="1"/>
          </p:cNvSpPr>
          <p:nvPr>
            <p:ph type="ftr" sz="quarter" idx="11"/>
          </p:nvPr>
        </p:nvSpPr>
        <p:spPr/>
        <p:txBody>
          <a:bodyPr/>
          <a:lstStyle/>
          <a:p>
            <a:r>
              <a:rPr lang="en-US" dirty="0"/>
              <a:t>September 28th, 2023</a:t>
            </a:r>
          </a:p>
        </p:txBody>
      </p:sp>
      <p:pic>
        <p:nvPicPr>
          <p:cNvPr id="6" name="Picture 5">
            <a:extLst>
              <a:ext uri="{FF2B5EF4-FFF2-40B4-BE49-F238E27FC236}">
                <a16:creationId xmlns:a16="http://schemas.microsoft.com/office/drawing/2014/main" id="{2DFCB071-07D7-CDF7-82CF-58D1EF616268}"/>
              </a:ext>
            </a:extLst>
          </p:cNvPr>
          <p:cNvPicPr>
            <a:picLocks noChangeAspect="1"/>
          </p:cNvPicPr>
          <p:nvPr/>
        </p:nvPicPr>
        <p:blipFill>
          <a:blip r:embed="rId2"/>
          <a:stretch>
            <a:fillRect/>
          </a:stretch>
        </p:blipFill>
        <p:spPr>
          <a:xfrm>
            <a:off x="5175716" y="1621972"/>
            <a:ext cx="6325483" cy="765205"/>
          </a:xfrm>
          <a:prstGeom prst="rect">
            <a:avLst/>
          </a:prstGeom>
        </p:spPr>
      </p:pic>
    </p:spTree>
    <p:extLst>
      <p:ext uri="{BB962C8B-B14F-4D97-AF65-F5344CB8AC3E}">
        <p14:creationId xmlns:p14="http://schemas.microsoft.com/office/powerpoint/2010/main" val="22459071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4F56D-A1E9-45CE-ACAA-2713EA69A4B1}"/>
              </a:ext>
            </a:extLst>
          </p:cNvPr>
          <p:cNvSpPr>
            <a:spLocks noGrp="1"/>
          </p:cNvSpPr>
          <p:nvPr>
            <p:ph type="title"/>
          </p:nvPr>
        </p:nvSpPr>
        <p:spPr>
          <a:xfrm>
            <a:off x="3067050" y="610865"/>
            <a:ext cx="8020050" cy="561049"/>
          </a:xfrm>
        </p:spPr>
        <p:txBody>
          <a:bodyPr>
            <a:normAutofit fontScale="90000"/>
          </a:bodyPr>
          <a:lstStyle/>
          <a:p>
            <a:r>
              <a:rPr lang="en-US" dirty="0">
                <a:latin typeface="Trebuchet MS" panose="020B0603020202020204" pitchFamily="34" charset="0"/>
              </a:rPr>
              <a:t>Emergency and Disaster Criteria</a:t>
            </a:r>
          </a:p>
        </p:txBody>
      </p:sp>
      <p:sp>
        <p:nvSpPr>
          <p:cNvPr id="3" name="Content Placeholder 2">
            <a:extLst>
              <a:ext uri="{FF2B5EF4-FFF2-40B4-BE49-F238E27FC236}">
                <a16:creationId xmlns:a16="http://schemas.microsoft.com/office/drawing/2014/main" id="{6BFCA983-53B9-4996-91F3-34CBC8B72EAB}"/>
              </a:ext>
            </a:extLst>
          </p:cNvPr>
          <p:cNvSpPr>
            <a:spLocks noGrp="1"/>
          </p:cNvSpPr>
          <p:nvPr>
            <p:ph idx="1"/>
          </p:nvPr>
        </p:nvSpPr>
        <p:spPr>
          <a:xfrm>
            <a:off x="555171" y="1744664"/>
            <a:ext cx="10798629" cy="4611686"/>
          </a:xfrm>
        </p:spPr>
        <p:txBody>
          <a:bodyPr>
            <a:normAutofit fontScale="92500" lnSpcReduction="20000"/>
          </a:bodyPr>
          <a:lstStyle/>
          <a:p>
            <a:pPr marL="0" marR="0" lvl="0" indent="0">
              <a:lnSpc>
                <a:spcPct val="107000"/>
              </a:lnSpc>
              <a:spcBef>
                <a:spcPts val="0"/>
              </a:spcBef>
              <a:spcAft>
                <a:spcPts val="800"/>
              </a:spcAft>
              <a:buSzPts val="1000"/>
              <a:buNone/>
              <a:tabLst>
                <a:tab pos="457200" algn="l"/>
              </a:tabLst>
            </a:pPr>
            <a:r>
              <a:rPr lang="en-US" dirty="0">
                <a:solidFill>
                  <a:schemeClr val="tx1"/>
                </a:solidFill>
                <a:latin typeface="Trebuchet MS" panose="020B0603020202020204" pitchFamily="34" charset="0"/>
                <a:ea typeface="Calibri" panose="020F0502020204030204" pitchFamily="34" charset="0"/>
                <a:cs typeface="Times New Roman" panose="02020603050405020304" pitchFamily="18" charset="0"/>
              </a:rPr>
              <a:t>4th alternative question is:  </a:t>
            </a:r>
            <a:r>
              <a:rPr lang="en-US" sz="2800" b="1" dirty="0">
                <a:solidFill>
                  <a:schemeClr val="tx1"/>
                </a:solidFill>
                <a:effectLst/>
                <a:highlight>
                  <a:srgbClr val="FFFF00"/>
                </a:highlight>
                <a:latin typeface="Trebuchet MS" panose="020B0603020202020204" pitchFamily="34" charset="0"/>
                <a:ea typeface="Times New Roman" panose="02020603050405020304" pitchFamily="18" charset="0"/>
                <a:cs typeface="Times New Roman" panose="02020603050405020304" pitchFamily="18" charset="0"/>
              </a:rPr>
              <a:t> </a:t>
            </a:r>
          </a:p>
          <a:p>
            <a:pPr marL="0" marR="0" lvl="0" indent="0">
              <a:lnSpc>
                <a:spcPct val="107000"/>
              </a:lnSpc>
              <a:spcBef>
                <a:spcPts val="0"/>
              </a:spcBef>
              <a:spcAft>
                <a:spcPts val="800"/>
              </a:spcAft>
              <a:buSzPts val="1000"/>
              <a:buNone/>
              <a:tabLst>
                <a:tab pos="457200" algn="l"/>
              </a:tabLst>
            </a:pPr>
            <a:endParaRPr lang="en-US" sz="2600" dirty="0">
              <a:solidFill>
                <a:schemeClr val="tx1"/>
              </a:solidFill>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endParaRPr>
          </a:p>
          <a:p>
            <a:pPr marL="457200" lvl="1" indent="0">
              <a:buNone/>
            </a:pPr>
            <a:endParaRPr lang="en-US" sz="900" dirty="0">
              <a:solidFill>
                <a:schemeClr val="tx1"/>
              </a:solidFill>
              <a:latin typeface="Trebuchet MS" panose="020B0603020202020204" pitchFamily="34" charset="0"/>
            </a:endParaRPr>
          </a:p>
          <a:p>
            <a:pPr lvl="1"/>
            <a:r>
              <a:rPr lang="en-US" sz="2600" dirty="0">
                <a:solidFill>
                  <a:schemeClr val="tx1"/>
                </a:solidFill>
                <a:latin typeface="Trebuchet MS" panose="020B0603020202020204" pitchFamily="34" charset="0"/>
              </a:rPr>
              <a:t>As stated, in the past 13 weeks, has the client been unemployed at least six (6) weeks?  This could be due to the client’s choice, or by the employer’s choice. </a:t>
            </a:r>
          </a:p>
          <a:p>
            <a:pPr lvl="1"/>
            <a:r>
              <a:rPr lang="en-US" sz="2600" dirty="0">
                <a:solidFill>
                  <a:schemeClr val="tx1"/>
                </a:solidFill>
                <a:latin typeface="Trebuchet MS" panose="020B0603020202020204" pitchFamily="34" charset="0"/>
              </a:rPr>
              <a:t>OR, if client had not met the criteria for at least six or the past 13 weeks, but the client is unemployed and has an employment barrier(</a:t>
            </a:r>
            <a:r>
              <a:rPr lang="en-US" sz="2600" b="1" dirty="0">
                <a:solidFill>
                  <a:schemeClr val="tx1"/>
                </a:solidFill>
                <a:highlight>
                  <a:srgbClr val="FFFF00"/>
                </a:highlight>
                <a:latin typeface="Trebuchet MS" panose="020B0603020202020204" pitchFamily="34" charset="0"/>
              </a:rPr>
              <a:t>see next slide for detail about State defined barriers to employment</a:t>
            </a:r>
            <a:r>
              <a:rPr lang="en-US" sz="2600" dirty="0">
                <a:solidFill>
                  <a:schemeClr val="tx1"/>
                </a:solidFill>
                <a:latin typeface="Trebuchet MS" panose="020B0603020202020204" pitchFamily="34" charset="0"/>
              </a:rPr>
              <a:t>.)  </a:t>
            </a:r>
          </a:p>
          <a:p>
            <a:pPr lvl="1"/>
            <a:r>
              <a:rPr lang="en-US" sz="2600" dirty="0">
                <a:solidFill>
                  <a:schemeClr val="tx1"/>
                </a:solidFill>
                <a:latin typeface="Trebuchet MS" panose="020B0603020202020204" pitchFamily="34" charset="0"/>
              </a:rPr>
              <a:t>A “Yes” response to this question and the client will be determined eligible under 1N – National Dislocated Worker Grant 1N – DWG Emergencies and Disasters Career Services.</a:t>
            </a:r>
          </a:p>
          <a:p>
            <a:pPr lvl="1"/>
            <a:r>
              <a:rPr lang="en-US" sz="2600" dirty="0">
                <a:solidFill>
                  <a:schemeClr val="tx1"/>
                </a:solidFill>
                <a:latin typeface="Trebuchet MS" panose="020B0603020202020204" pitchFamily="34" charset="0"/>
              </a:rPr>
              <a:t>The documentation to support the “Yes” could be the client’s work history or self-attestation of their employment circumstances.</a:t>
            </a:r>
          </a:p>
          <a:p>
            <a:endParaRPr lang="en-US" dirty="0"/>
          </a:p>
        </p:txBody>
      </p:sp>
      <p:sp>
        <p:nvSpPr>
          <p:cNvPr id="4" name="Footer Placeholder 3">
            <a:extLst>
              <a:ext uri="{FF2B5EF4-FFF2-40B4-BE49-F238E27FC236}">
                <a16:creationId xmlns:a16="http://schemas.microsoft.com/office/drawing/2014/main" id="{09D4200B-2B08-4F97-9C3F-314771F1F12D}"/>
              </a:ext>
            </a:extLst>
          </p:cNvPr>
          <p:cNvSpPr>
            <a:spLocks noGrp="1"/>
          </p:cNvSpPr>
          <p:nvPr>
            <p:ph type="ftr" sz="quarter" idx="11"/>
          </p:nvPr>
        </p:nvSpPr>
        <p:spPr/>
        <p:txBody>
          <a:bodyPr/>
          <a:lstStyle/>
          <a:p>
            <a:r>
              <a:rPr lang="en-US" dirty="0"/>
              <a:t>September 28th, 2023</a:t>
            </a:r>
          </a:p>
        </p:txBody>
      </p:sp>
      <p:pic>
        <p:nvPicPr>
          <p:cNvPr id="6" name="Picture 5">
            <a:extLst>
              <a:ext uri="{FF2B5EF4-FFF2-40B4-BE49-F238E27FC236}">
                <a16:creationId xmlns:a16="http://schemas.microsoft.com/office/drawing/2014/main" id="{BB98867D-2033-B546-6AA7-1E2DF63CD56B}"/>
              </a:ext>
            </a:extLst>
          </p:cNvPr>
          <p:cNvPicPr>
            <a:picLocks noChangeAspect="1"/>
          </p:cNvPicPr>
          <p:nvPr/>
        </p:nvPicPr>
        <p:blipFill>
          <a:blip r:embed="rId2"/>
          <a:stretch>
            <a:fillRect/>
          </a:stretch>
        </p:blipFill>
        <p:spPr>
          <a:xfrm>
            <a:off x="4822371" y="1744664"/>
            <a:ext cx="6733266" cy="1009422"/>
          </a:xfrm>
          <a:prstGeom prst="rect">
            <a:avLst/>
          </a:prstGeom>
        </p:spPr>
      </p:pic>
    </p:spTree>
    <p:extLst>
      <p:ext uri="{BB962C8B-B14F-4D97-AF65-F5344CB8AC3E}">
        <p14:creationId xmlns:p14="http://schemas.microsoft.com/office/powerpoint/2010/main" val="40515119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3C24C-A9CB-4B78-8FD1-7E8310CD6417}"/>
              </a:ext>
            </a:extLst>
          </p:cNvPr>
          <p:cNvSpPr>
            <a:spLocks noGrp="1"/>
          </p:cNvSpPr>
          <p:nvPr>
            <p:ph type="title"/>
          </p:nvPr>
        </p:nvSpPr>
        <p:spPr>
          <a:xfrm>
            <a:off x="2952750" y="610865"/>
            <a:ext cx="7734300" cy="561049"/>
          </a:xfrm>
        </p:spPr>
        <p:txBody>
          <a:bodyPr>
            <a:normAutofit fontScale="90000"/>
          </a:bodyPr>
          <a:lstStyle/>
          <a:p>
            <a:pPr algn="ctr"/>
            <a:r>
              <a:rPr lang="en-US" dirty="0">
                <a:latin typeface="Trebuchet MS" panose="020B0603020202020204" pitchFamily="34" charset="0"/>
              </a:rPr>
              <a:t>Barriers to Employment</a:t>
            </a:r>
          </a:p>
        </p:txBody>
      </p:sp>
      <p:sp>
        <p:nvSpPr>
          <p:cNvPr id="3" name="Content Placeholder 2">
            <a:extLst>
              <a:ext uri="{FF2B5EF4-FFF2-40B4-BE49-F238E27FC236}">
                <a16:creationId xmlns:a16="http://schemas.microsoft.com/office/drawing/2014/main" id="{A47FBD20-A5A1-4080-9DD4-0BDA2FEAD7DA}"/>
              </a:ext>
            </a:extLst>
          </p:cNvPr>
          <p:cNvSpPr>
            <a:spLocks noGrp="1"/>
          </p:cNvSpPr>
          <p:nvPr>
            <p:ph idx="1"/>
          </p:nvPr>
        </p:nvSpPr>
        <p:spPr>
          <a:xfrm>
            <a:off x="838200" y="1657350"/>
            <a:ext cx="10515600" cy="4519613"/>
          </a:xfrm>
        </p:spPr>
        <p:txBody>
          <a:bodyPr>
            <a:normAutofit/>
          </a:bodyPr>
          <a:lstStyle/>
          <a:p>
            <a:pPr marL="0" indent="0">
              <a:buNone/>
            </a:pPr>
            <a:r>
              <a:rPr lang="en-US" dirty="0">
                <a:solidFill>
                  <a:schemeClr val="tx1"/>
                </a:solidFill>
                <a:latin typeface="Trebuchet MS" panose="020B0603020202020204" pitchFamily="34" charset="0"/>
              </a:rPr>
              <a:t>criteria under question #4  </a:t>
            </a:r>
          </a:p>
          <a:p>
            <a:pPr marL="0" indent="0">
              <a:buNone/>
            </a:pPr>
            <a:endParaRPr lang="en-US" dirty="0">
              <a:solidFill>
                <a:schemeClr val="tx1"/>
              </a:solidFill>
              <a:latin typeface="Trebuchet MS" panose="020B0603020202020204" pitchFamily="34" charset="0"/>
            </a:endParaRPr>
          </a:p>
          <a:p>
            <a:pPr marL="0" indent="0">
              <a:buNone/>
            </a:pPr>
            <a:endParaRPr lang="en-US" dirty="0">
              <a:solidFill>
                <a:schemeClr val="tx1"/>
              </a:solidFill>
              <a:latin typeface="Trebuchet MS" panose="020B0603020202020204" pitchFamily="34" charset="0"/>
            </a:endParaRPr>
          </a:p>
          <a:p>
            <a:pPr marL="0" indent="0">
              <a:buNone/>
            </a:pPr>
            <a:r>
              <a:rPr lang="en-US" sz="2000" dirty="0">
                <a:effectLst/>
                <a:highlight>
                  <a:srgbClr val="FFFF00"/>
                </a:highlight>
                <a:latin typeface="Trebuchet MS" panose="020B0603020202020204" pitchFamily="34" charset="0"/>
                <a:ea typeface="Calibri" panose="020F0502020204030204" pitchFamily="34" charset="0"/>
              </a:rPr>
              <a:t>Displaced homemakers; low-income individuals; Indian, Alaska Native, and Native Hawaiian individuals; individuals with a disability; older individuals (age 55 or over); justice-involved individuals; homeless individuals; individuals who are in or have aged out of the foster care system; individuals who are English language learners, have low levels of literacy, or face substantial cultural barriers; eligible migrant and seasonal farmworkers; individuals within 2 years of exhausting TANF lifetime eligibility; single parents (including single pregnant women); long-term unemployed individuals (at least 27 consecutive weeks per BLS definition); individuals who reside in a Qualified Census Tract (QCT) or a Disproportionately Impacted Area (DIA); and individuals who are basic skills deficient.</a:t>
            </a:r>
          </a:p>
          <a:p>
            <a:pPr marL="0" indent="0">
              <a:buNone/>
            </a:pPr>
            <a:endParaRPr lang="en-US" sz="2700" dirty="0">
              <a:solidFill>
                <a:schemeClr val="tx1"/>
              </a:solidFill>
              <a:highlight>
                <a:srgbClr val="FFFF00"/>
              </a:highlight>
              <a:latin typeface="Trebuchet MS" panose="020B0603020202020204" pitchFamily="34" charset="0"/>
            </a:endParaRPr>
          </a:p>
        </p:txBody>
      </p:sp>
      <p:sp>
        <p:nvSpPr>
          <p:cNvPr id="4" name="Footer Placeholder 3">
            <a:extLst>
              <a:ext uri="{FF2B5EF4-FFF2-40B4-BE49-F238E27FC236}">
                <a16:creationId xmlns:a16="http://schemas.microsoft.com/office/drawing/2014/main" id="{65857067-EBFD-480C-9EE9-44CCF83D2913}"/>
              </a:ext>
            </a:extLst>
          </p:cNvPr>
          <p:cNvSpPr>
            <a:spLocks noGrp="1"/>
          </p:cNvSpPr>
          <p:nvPr>
            <p:ph type="ftr" sz="quarter" idx="11"/>
          </p:nvPr>
        </p:nvSpPr>
        <p:spPr/>
        <p:txBody>
          <a:bodyPr/>
          <a:lstStyle/>
          <a:p>
            <a:r>
              <a:rPr lang="en-US" dirty="0"/>
              <a:t>September 28th, 2023</a:t>
            </a:r>
          </a:p>
        </p:txBody>
      </p:sp>
      <p:pic>
        <p:nvPicPr>
          <p:cNvPr id="5" name="Picture 4">
            <a:extLst>
              <a:ext uri="{FF2B5EF4-FFF2-40B4-BE49-F238E27FC236}">
                <a16:creationId xmlns:a16="http://schemas.microsoft.com/office/drawing/2014/main" id="{D557FA06-E93F-936E-2078-CD941D0A5BE2}"/>
              </a:ext>
            </a:extLst>
          </p:cNvPr>
          <p:cNvPicPr>
            <a:picLocks noChangeAspect="1"/>
          </p:cNvPicPr>
          <p:nvPr/>
        </p:nvPicPr>
        <p:blipFill>
          <a:blip r:embed="rId2"/>
          <a:stretch>
            <a:fillRect/>
          </a:stretch>
        </p:blipFill>
        <p:spPr>
          <a:xfrm>
            <a:off x="4996543" y="1657350"/>
            <a:ext cx="6733266" cy="1009422"/>
          </a:xfrm>
          <a:prstGeom prst="rect">
            <a:avLst/>
          </a:prstGeom>
        </p:spPr>
      </p:pic>
    </p:spTree>
    <p:extLst>
      <p:ext uri="{BB962C8B-B14F-4D97-AF65-F5344CB8AC3E}">
        <p14:creationId xmlns:p14="http://schemas.microsoft.com/office/powerpoint/2010/main" val="31254828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892E2-A450-4022-B420-6D89473D31BB}"/>
              </a:ext>
            </a:extLst>
          </p:cNvPr>
          <p:cNvSpPr>
            <a:spLocks noGrp="1"/>
          </p:cNvSpPr>
          <p:nvPr>
            <p:ph type="title"/>
          </p:nvPr>
        </p:nvSpPr>
        <p:spPr>
          <a:xfrm>
            <a:off x="2724150" y="610865"/>
            <a:ext cx="8629650" cy="561049"/>
          </a:xfrm>
        </p:spPr>
        <p:txBody>
          <a:bodyPr>
            <a:noAutofit/>
          </a:bodyPr>
          <a:lstStyle/>
          <a:p>
            <a:r>
              <a:rPr lang="en-US" sz="3900" dirty="0">
                <a:latin typeface="Trebuchet MS" panose="020B0603020202020204" pitchFamily="34" charset="0"/>
              </a:rPr>
              <a:t>Facing a Substantial Cultural Barrier</a:t>
            </a:r>
          </a:p>
        </p:txBody>
      </p:sp>
      <p:sp>
        <p:nvSpPr>
          <p:cNvPr id="3" name="Content Placeholder 2">
            <a:extLst>
              <a:ext uri="{FF2B5EF4-FFF2-40B4-BE49-F238E27FC236}">
                <a16:creationId xmlns:a16="http://schemas.microsoft.com/office/drawing/2014/main" id="{C98AF4F4-E5A8-4EBA-95C8-8B74C949B5B2}"/>
              </a:ext>
            </a:extLst>
          </p:cNvPr>
          <p:cNvSpPr>
            <a:spLocks noGrp="1"/>
          </p:cNvSpPr>
          <p:nvPr>
            <p:ph idx="1"/>
          </p:nvPr>
        </p:nvSpPr>
        <p:spPr/>
        <p:txBody>
          <a:bodyPr/>
          <a:lstStyle/>
          <a:p>
            <a:pPr marL="0" indent="0">
              <a:buNone/>
            </a:pPr>
            <a:r>
              <a:rPr lang="en-US" altLang="en-US" sz="3200" dirty="0">
                <a:solidFill>
                  <a:schemeClr val="tx1"/>
                </a:solidFill>
                <a:latin typeface="Trebuchet MS" panose="020B0603020202020204" pitchFamily="34" charset="0"/>
              </a:rPr>
              <a:t>“An individual who faces a substantial cultural barrier” is an individual that perceives him or herself as possessing attitudes, beliefs, customs or practices that influence a way of thinking, acting or working that may serve as a hindrance to employment.”</a:t>
            </a:r>
          </a:p>
          <a:p>
            <a:pPr marL="0" indent="0">
              <a:buNone/>
            </a:pPr>
            <a:r>
              <a:rPr lang="en-US" dirty="0">
                <a:solidFill>
                  <a:schemeClr val="tx1"/>
                </a:solidFill>
                <a:latin typeface="Trebuchet MS" panose="020B0603020202020204" pitchFamily="34" charset="0"/>
              </a:rPr>
              <a:t> </a:t>
            </a:r>
          </a:p>
        </p:txBody>
      </p:sp>
      <p:sp>
        <p:nvSpPr>
          <p:cNvPr id="4" name="Footer Placeholder 3">
            <a:extLst>
              <a:ext uri="{FF2B5EF4-FFF2-40B4-BE49-F238E27FC236}">
                <a16:creationId xmlns:a16="http://schemas.microsoft.com/office/drawing/2014/main" id="{9C5DB512-3943-4FB4-B3F6-C069498605B9}"/>
              </a:ext>
            </a:extLst>
          </p:cNvPr>
          <p:cNvSpPr>
            <a:spLocks noGrp="1"/>
          </p:cNvSpPr>
          <p:nvPr>
            <p:ph type="ftr" sz="quarter" idx="11"/>
          </p:nvPr>
        </p:nvSpPr>
        <p:spPr/>
        <p:txBody>
          <a:bodyPr/>
          <a:lstStyle/>
          <a:p>
            <a:r>
              <a:rPr lang="en-US" dirty="0"/>
              <a:t>September 28th, 2023</a:t>
            </a:r>
          </a:p>
        </p:txBody>
      </p:sp>
    </p:spTree>
    <p:extLst>
      <p:ext uri="{BB962C8B-B14F-4D97-AF65-F5344CB8AC3E}">
        <p14:creationId xmlns:p14="http://schemas.microsoft.com/office/powerpoint/2010/main" val="39458016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EB6BA-0860-4865-B6B7-FBCBD1CC18A2}"/>
              </a:ext>
            </a:extLst>
          </p:cNvPr>
          <p:cNvSpPr>
            <a:spLocks noGrp="1"/>
          </p:cNvSpPr>
          <p:nvPr>
            <p:ph type="title"/>
          </p:nvPr>
        </p:nvSpPr>
        <p:spPr>
          <a:xfrm>
            <a:off x="2857500" y="610865"/>
            <a:ext cx="7969653" cy="561049"/>
          </a:xfrm>
        </p:spPr>
        <p:txBody>
          <a:bodyPr>
            <a:normAutofit fontScale="90000"/>
          </a:bodyPr>
          <a:lstStyle/>
          <a:p>
            <a:r>
              <a:rPr lang="en-US" altLang="en-US" sz="4400" b="1" dirty="0">
                <a:latin typeface="Trebuchet MS" panose="020B0603020202020204" pitchFamily="34" charset="0"/>
              </a:rPr>
              <a:t>Emergency and Disaster Criteria</a:t>
            </a:r>
            <a:endParaRPr lang="en-US" dirty="0"/>
          </a:p>
        </p:txBody>
      </p:sp>
      <p:sp>
        <p:nvSpPr>
          <p:cNvPr id="3" name="Content Placeholder 2">
            <a:extLst>
              <a:ext uri="{FF2B5EF4-FFF2-40B4-BE49-F238E27FC236}">
                <a16:creationId xmlns:a16="http://schemas.microsoft.com/office/drawing/2014/main" id="{4A1B6B82-A243-4ABB-AD52-BA1421725A92}"/>
              </a:ext>
            </a:extLst>
          </p:cNvPr>
          <p:cNvSpPr>
            <a:spLocks noGrp="1"/>
          </p:cNvSpPr>
          <p:nvPr>
            <p:ph idx="1"/>
          </p:nvPr>
        </p:nvSpPr>
        <p:spPr>
          <a:xfrm>
            <a:off x="838200" y="1611086"/>
            <a:ext cx="10515600" cy="4565877"/>
          </a:xfrm>
        </p:spPr>
        <p:txBody>
          <a:bodyPr>
            <a:normAutofit/>
          </a:bodyPr>
          <a:lstStyle/>
          <a:p>
            <a:pPr marL="0" marR="0" lvl="0" indent="0">
              <a:lnSpc>
                <a:spcPct val="107000"/>
              </a:lnSpc>
              <a:spcBef>
                <a:spcPts val="0"/>
              </a:spcBef>
              <a:spcAft>
                <a:spcPts val="800"/>
              </a:spcAft>
              <a:buSzPts val="1000"/>
              <a:buNone/>
              <a:tabLst>
                <a:tab pos="457200" algn="l"/>
              </a:tabLst>
            </a:pPr>
            <a:r>
              <a:rPr lang="en-US" dirty="0">
                <a:solidFill>
                  <a:schemeClr val="tx1"/>
                </a:solidFill>
                <a:latin typeface="Trebuchet MS" panose="020B0603020202020204" pitchFamily="34" charset="0"/>
                <a:ea typeface="Calibri" panose="020F0502020204030204" pitchFamily="34" charset="0"/>
                <a:cs typeface="Times New Roman" panose="02020603050405020304" pitchFamily="18" charset="0"/>
              </a:rPr>
              <a:t>5th alternative question is:  </a:t>
            </a:r>
            <a:r>
              <a:rPr lang="en-US" sz="2800" b="1" dirty="0">
                <a:solidFill>
                  <a:schemeClr val="tx1"/>
                </a:solidFill>
                <a:effectLst/>
                <a:highlight>
                  <a:srgbClr val="FFFF00"/>
                </a:highlight>
                <a:latin typeface="Trebuchet MS" panose="020B0603020202020204" pitchFamily="34" charset="0"/>
                <a:ea typeface="Times New Roman" panose="02020603050405020304" pitchFamily="18" charset="0"/>
                <a:cs typeface="Times New Roman" panose="02020603050405020304" pitchFamily="18" charset="0"/>
              </a:rPr>
              <a:t> </a:t>
            </a:r>
            <a:endParaRPr lang="en-US" sz="2800" dirty="0">
              <a:solidFill>
                <a:schemeClr val="tx1"/>
              </a:solidFill>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endParaRPr>
          </a:p>
          <a:p>
            <a:pPr marL="457200" lvl="1" indent="0">
              <a:buNone/>
            </a:pPr>
            <a:endParaRPr lang="en-US" sz="800" dirty="0">
              <a:solidFill>
                <a:schemeClr val="tx1"/>
              </a:solidFill>
              <a:latin typeface="Trebuchet MS" panose="020B0603020202020204" pitchFamily="34" charset="0"/>
            </a:endParaRPr>
          </a:p>
          <a:p>
            <a:pPr lvl="1"/>
            <a:r>
              <a:rPr lang="en-US" dirty="0">
                <a:solidFill>
                  <a:schemeClr val="tx1"/>
                </a:solidFill>
                <a:latin typeface="Trebuchet MS" panose="020B0603020202020204" pitchFamily="34" charset="0"/>
              </a:rPr>
              <a:t>See next slide for the definition for Underemployed;  </a:t>
            </a:r>
          </a:p>
          <a:p>
            <a:pPr lvl="1"/>
            <a:r>
              <a:rPr lang="en-US" dirty="0">
                <a:solidFill>
                  <a:schemeClr val="tx1"/>
                </a:solidFill>
                <a:latin typeface="Trebuchet MS" panose="020B0603020202020204" pitchFamily="34" charset="0"/>
              </a:rPr>
              <a:t>In addition, if someone is working multiple jobs, they would meet this criteria, and if someone is working at employment earning less than $15 an hour, they would meet this criteria. </a:t>
            </a:r>
          </a:p>
          <a:p>
            <a:pPr lvl="1"/>
            <a:r>
              <a:rPr lang="en-US" dirty="0">
                <a:solidFill>
                  <a:schemeClr val="tx1"/>
                </a:solidFill>
                <a:latin typeface="Trebuchet MS" panose="020B0603020202020204" pitchFamily="34" charset="0"/>
              </a:rPr>
              <a:t>A “Yes” response to this question and the client will be determined eligible under 1N – National Dislocated Worker Grant 1N – DWG Emergencies and Disasters Career Services.</a:t>
            </a:r>
          </a:p>
          <a:p>
            <a:pPr lvl="1"/>
            <a:r>
              <a:rPr lang="en-US" dirty="0">
                <a:solidFill>
                  <a:schemeClr val="tx1"/>
                </a:solidFill>
                <a:latin typeface="Trebuchet MS" panose="020B0603020202020204" pitchFamily="34" charset="0"/>
              </a:rPr>
              <a:t>The documentation to support the “Yes” could be the client’s work history or self-attestation of their employment circumstances.</a:t>
            </a:r>
          </a:p>
          <a:p>
            <a:endParaRPr lang="en-US" dirty="0"/>
          </a:p>
        </p:txBody>
      </p:sp>
      <p:sp>
        <p:nvSpPr>
          <p:cNvPr id="4" name="Footer Placeholder 3">
            <a:extLst>
              <a:ext uri="{FF2B5EF4-FFF2-40B4-BE49-F238E27FC236}">
                <a16:creationId xmlns:a16="http://schemas.microsoft.com/office/drawing/2014/main" id="{4E42071C-87FD-4EE7-9BB2-7FD6B9B91E14}"/>
              </a:ext>
            </a:extLst>
          </p:cNvPr>
          <p:cNvSpPr>
            <a:spLocks noGrp="1"/>
          </p:cNvSpPr>
          <p:nvPr>
            <p:ph type="ftr" sz="quarter" idx="11"/>
          </p:nvPr>
        </p:nvSpPr>
        <p:spPr/>
        <p:txBody>
          <a:bodyPr/>
          <a:lstStyle/>
          <a:p>
            <a:r>
              <a:rPr lang="en-US" dirty="0"/>
              <a:t>September 28th, 2023</a:t>
            </a:r>
          </a:p>
        </p:txBody>
      </p:sp>
      <p:pic>
        <p:nvPicPr>
          <p:cNvPr id="6" name="Picture 5">
            <a:extLst>
              <a:ext uri="{FF2B5EF4-FFF2-40B4-BE49-F238E27FC236}">
                <a16:creationId xmlns:a16="http://schemas.microsoft.com/office/drawing/2014/main" id="{B24F8016-B515-82CF-1A9F-9CDBFDC2FB5E}"/>
              </a:ext>
            </a:extLst>
          </p:cNvPr>
          <p:cNvPicPr>
            <a:picLocks noChangeAspect="1"/>
          </p:cNvPicPr>
          <p:nvPr/>
        </p:nvPicPr>
        <p:blipFill>
          <a:blip r:embed="rId2"/>
          <a:stretch>
            <a:fillRect/>
          </a:stretch>
        </p:blipFill>
        <p:spPr>
          <a:xfrm>
            <a:off x="5428423" y="1706335"/>
            <a:ext cx="5925377" cy="561049"/>
          </a:xfrm>
          <a:prstGeom prst="rect">
            <a:avLst/>
          </a:prstGeom>
        </p:spPr>
      </p:pic>
    </p:spTree>
    <p:extLst>
      <p:ext uri="{BB962C8B-B14F-4D97-AF65-F5344CB8AC3E}">
        <p14:creationId xmlns:p14="http://schemas.microsoft.com/office/powerpoint/2010/main" val="1243925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91C18-E2CB-4059-BBA3-08B41A6BF926}"/>
              </a:ext>
            </a:extLst>
          </p:cNvPr>
          <p:cNvSpPr>
            <a:spLocks noGrp="1"/>
          </p:cNvSpPr>
          <p:nvPr>
            <p:ph type="title"/>
          </p:nvPr>
        </p:nvSpPr>
        <p:spPr>
          <a:xfrm>
            <a:off x="2686050" y="610865"/>
            <a:ext cx="9144000" cy="894085"/>
          </a:xfrm>
        </p:spPr>
        <p:txBody>
          <a:bodyPr>
            <a:noAutofit/>
          </a:bodyPr>
          <a:lstStyle/>
          <a:p>
            <a:pPr algn="ctr"/>
            <a:r>
              <a:rPr lang="en-US" altLang="en-US" sz="4000" b="1" dirty="0">
                <a:latin typeface="Trebuchet MS" panose="020B0603020202020204" pitchFamily="34" charset="0"/>
              </a:rPr>
              <a:t>Emergency and Disaster Participants</a:t>
            </a:r>
            <a:endParaRPr lang="en-US" sz="4000"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FB1A335A-9326-4D20-B370-81F7A707007C}"/>
              </a:ext>
            </a:extLst>
          </p:cNvPr>
          <p:cNvSpPr>
            <a:spLocks noGrp="1"/>
          </p:cNvSpPr>
          <p:nvPr>
            <p:ph idx="1"/>
          </p:nvPr>
        </p:nvSpPr>
        <p:spPr/>
        <p:txBody>
          <a:bodyPr>
            <a:normAutofit lnSpcReduction="10000"/>
          </a:bodyPr>
          <a:lstStyle/>
          <a:p>
            <a:r>
              <a:rPr lang="en-US" altLang="en-US" sz="3200" dirty="0">
                <a:solidFill>
                  <a:schemeClr val="tx1"/>
                </a:solidFill>
                <a:latin typeface="Trebuchet MS" panose="020B0603020202020204" pitchFamily="34" charset="0"/>
              </a:rPr>
              <a:t>These grants allow any traditional Dislocated Worker client to receive services under any Emergency and Disaster grant.</a:t>
            </a:r>
          </a:p>
          <a:p>
            <a:r>
              <a:rPr lang="en-US" altLang="en-US" sz="3200" dirty="0">
                <a:solidFill>
                  <a:schemeClr val="tx1"/>
                </a:solidFill>
                <a:latin typeface="Trebuchet MS" panose="020B0603020202020204" pitchFamily="34" charset="0"/>
              </a:rPr>
              <a:t>In addition, there is alternative criteria that was added for individuals who would not meet traditional Dislocated Worker criteria but would meet any of the alternative Emergency and Disaster criteria that has been established.</a:t>
            </a:r>
          </a:p>
          <a:p>
            <a:pPr marL="0" indent="0">
              <a:buNone/>
            </a:pPr>
            <a:r>
              <a:rPr lang="en-US" sz="2600" dirty="0">
                <a:solidFill>
                  <a:schemeClr val="tx1"/>
                </a:solidFill>
                <a:latin typeface="Trebuchet MS" panose="020B0603020202020204" pitchFamily="34" charset="0"/>
              </a:rPr>
              <a:t> </a:t>
            </a:r>
            <a:endParaRPr lang="en-US" sz="2000" dirty="0">
              <a:solidFill>
                <a:schemeClr val="tx1"/>
              </a:solidFill>
              <a:latin typeface="Trebuchet MS" panose="020B0603020202020204" pitchFamily="34" charset="0"/>
            </a:endParaRPr>
          </a:p>
          <a:p>
            <a:pPr marL="0" indent="0">
              <a:buNone/>
            </a:pPr>
            <a:endParaRPr lang="en-US" altLang="en-US" sz="2800" dirty="0">
              <a:solidFill>
                <a:schemeClr val="tx1"/>
              </a:solidFill>
              <a:latin typeface="Trebuchet MS" panose="020B0603020202020204" pitchFamily="34" charset="0"/>
              <a:cs typeface="Traditional Arabic" panose="02020603050405020304" pitchFamily="18" charset="-78"/>
            </a:endParaRPr>
          </a:p>
          <a:p>
            <a:endParaRPr lang="en-US" dirty="0"/>
          </a:p>
        </p:txBody>
      </p:sp>
      <p:sp>
        <p:nvSpPr>
          <p:cNvPr id="4" name="Footer Placeholder 3">
            <a:extLst>
              <a:ext uri="{FF2B5EF4-FFF2-40B4-BE49-F238E27FC236}">
                <a16:creationId xmlns:a16="http://schemas.microsoft.com/office/drawing/2014/main" id="{07A74549-DFA7-4FE8-AF97-AC85EF4168F2}"/>
              </a:ext>
            </a:extLst>
          </p:cNvPr>
          <p:cNvSpPr>
            <a:spLocks noGrp="1"/>
          </p:cNvSpPr>
          <p:nvPr>
            <p:ph type="ftr" sz="quarter" idx="11"/>
          </p:nvPr>
        </p:nvSpPr>
        <p:spPr/>
        <p:txBody>
          <a:bodyPr/>
          <a:lstStyle/>
          <a:p>
            <a:r>
              <a:rPr lang="en-US" dirty="0"/>
              <a:t>September 28th, 2023</a:t>
            </a:r>
          </a:p>
        </p:txBody>
      </p:sp>
    </p:spTree>
    <p:extLst>
      <p:ext uri="{BB962C8B-B14F-4D97-AF65-F5344CB8AC3E}">
        <p14:creationId xmlns:p14="http://schemas.microsoft.com/office/powerpoint/2010/main" val="11509581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B1F2D-AE87-4679-BCBF-BDFCE791140F}"/>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Underemployed Definition</a:t>
            </a:r>
          </a:p>
        </p:txBody>
      </p:sp>
      <p:sp>
        <p:nvSpPr>
          <p:cNvPr id="3" name="Content Placeholder 2">
            <a:extLst>
              <a:ext uri="{FF2B5EF4-FFF2-40B4-BE49-F238E27FC236}">
                <a16:creationId xmlns:a16="http://schemas.microsoft.com/office/drawing/2014/main" id="{2E8EF635-6D4C-4987-82B3-5F0F3CF28EB2}"/>
              </a:ext>
            </a:extLst>
          </p:cNvPr>
          <p:cNvSpPr>
            <a:spLocks noGrp="1"/>
          </p:cNvSpPr>
          <p:nvPr>
            <p:ph idx="1"/>
          </p:nvPr>
        </p:nvSpPr>
        <p:spPr/>
        <p:txBody>
          <a:bodyPr>
            <a:normAutofit/>
          </a:bodyPr>
          <a:lstStyle/>
          <a:p>
            <a:pPr marL="0" indent="0">
              <a:buNone/>
            </a:pPr>
            <a:r>
              <a:rPr lang="en-US" dirty="0">
                <a:solidFill>
                  <a:schemeClr val="tx1"/>
                </a:solidFill>
                <a:effectLst/>
                <a:latin typeface="Trebuchet MS" panose="020B0603020202020204" pitchFamily="34" charset="0"/>
              </a:rPr>
              <a:t>An individual who is working part-time but desires full-time employment; who is working in employment not commensurate with the individual's demonstrated level of educational and/or skill achievement; who is employed and meets the definition of a low-income individual as defined in WIOA Sec. 3(36); who is employed but their current earnings are not sufficient compared to their previous job’s earnings from their previous employment; or who is employed in a job lacking employer-provided health care benefits.</a:t>
            </a:r>
          </a:p>
        </p:txBody>
      </p:sp>
      <p:sp>
        <p:nvSpPr>
          <p:cNvPr id="4" name="Footer Placeholder 3">
            <a:extLst>
              <a:ext uri="{FF2B5EF4-FFF2-40B4-BE49-F238E27FC236}">
                <a16:creationId xmlns:a16="http://schemas.microsoft.com/office/drawing/2014/main" id="{1FD35634-44BB-4A0F-8210-28D1B0E2B065}"/>
              </a:ext>
            </a:extLst>
          </p:cNvPr>
          <p:cNvSpPr>
            <a:spLocks noGrp="1"/>
          </p:cNvSpPr>
          <p:nvPr>
            <p:ph type="ftr" sz="quarter" idx="11"/>
          </p:nvPr>
        </p:nvSpPr>
        <p:spPr/>
        <p:txBody>
          <a:bodyPr/>
          <a:lstStyle/>
          <a:p>
            <a:r>
              <a:rPr lang="en-US" dirty="0"/>
              <a:t>September 28th, 2023</a:t>
            </a:r>
          </a:p>
        </p:txBody>
      </p:sp>
    </p:spTree>
    <p:extLst>
      <p:ext uri="{BB962C8B-B14F-4D97-AF65-F5344CB8AC3E}">
        <p14:creationId xmlns:p14="http://schemas.microsoft.com/office/powerpoint/2010/main" val="5022401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3D329-BD55-4B50-9818-B2187F46C193}"/>
              </a:ext>
            </a:extLst>
          </p:cNvPr>
          <p:cNvSpPr>
            <a:spLocks noGrp="1"/>
          </p:cNvSpPr>
          <p:nvPr>
            <p:ph type="title"/>
          </p:nvPr>
        </p:nvSpPr>
        <p:spPr>
          <a:xfrm>
            <a:off x="2876550" y="681037"/>
            <a:ext cx="7950603" cy="561049"/>
          </a:xfrm>
        </p:spPr>
        <p:txBody>
          <a:bodyPr>
            <a:normAutofit fontScale="90000"/>
          </a:bodyPr>
          <a:lstStyle/>
          <a:p>
            <a:r>
              <a:rPr lang="en-US" altLang="en-US" sz="4400" b="1" dirty="0">
                <a:latin typeface="Trebuchet MS" panose="020B0603020202020204" pitchFamily="34" charset="0"/>
              </a:rPr>
              <a:t>Emergency and Disaster Criteria</a:t>
            </a:r>
            <a:endParaRPr lang="en-US" dirty="0"/>
          </a:p>
        </p:txBody>
      </p:sp>
      <p:sp>
        <p:nvSpPr>
          <p:cNvPr id="3" name="Content Placeholder 2">
            <a:extLst>
              <a:ext uri="{FF2B5EF4-FFF2-40B4-BE49-F238E27FC236}">
                <a16:creationId xmlns:a16="http://schemas.microsoft.com/office/drawing/2014/main" id="{D15D05AC-BF61-4B56-B90B-D3CF2C0EAC66}"/>
              </a:ext>
            </a:extLst>
          </p:cNvPr>
          <p:cNvSpPr>
            <a:spLocks noGrp="1"/>
          </p:cNvSpPr>
          <p:nvPr>
            <p:ph idx="1"/>
          </p:nvPr>
        </p:nvSpPr>
        <p:spPr>
          <a:xfrm>
            <a:off x="718457" y="1578431"/>
            <a:ext cx="11070772" cy="4696504"/>
          </a:xfrm>
        </p:spPr>
        <p:txBody>
          <a:bodyPr>
            <a:normAutofit/>
          </a:bodyPr>
          <a:lstStyle/>
          <a:p>
            <a:pPr marL="0" marR="0" lvl="0" indent="0">
              <a:lnSpc>
                <a:spcPct val="107000"/>
              </a:lnSpc>
              <a:spcBef>
                <a:spcPts val="0"/>
              </a:spcBef>
              <a:spcAft>
                <a:spcPts val="800"/>
              </a:spcAft>
              <a:buSzPts val="1000"/>
              <a:buNone/>
              <a:tabLst>
                <a:tab pos="457200" algn="l"/>
              </a:tabLst>
            </a:pPr>
            <a:r>
              <a:rPr lang="en-US" dirty="0">
                <a:solidFill>
                  <a:schemeClr val="tx1"/>
                </a:solidFill>
                <a:latin typeface="Trebuchet MS" panose="020B0603020202020204" pitchFamily="34" charset="0"/>
                <a:ea typeface="Calibri" panose="020F0502020204030204" pitchFamily="34" charset="0"/>
                <a:cs typeface="Times New Roman" panose="02020603050405020304" pitchFamily="18" charset="0"/>
              </a:rPr>
              <a:t>6th alternative question is:  </a:t>
            </a:r>
            <a:r>
              <a:rPr lang="en-US" sz="2800" b="1" dirty="0">
                <a:solidFill>
                  <a:schemeClr val="tx1"/>
                </a:solidFill>
                <a:effectLst/>
                <a:highlight>
                  <a:srgbClr val="FFFF00"/>
                </a:highlight>
                <a:latin typeface="Trebuchet MS" panose="020B0603020202020204" pitchFamily="34" charset="0"/>
                <a:ea typeface="Times New Roman" panose="02020603050405020304" pitchFamily="18" charset="0"/>
                <a:cs typeface="Times New Roman" panose="02020603050405020304" pitchFamily="18" charset="0"/>
              </a:rPr>
              <a:t> </a:t>
            </a:r>
            <a:endParaRPr lang="en-US" sz="2800" dirty="0">
              <a:solidFill>
                <a:schemeClr val="tx1"/>
              </a:solidFill>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endParaRPr>
          </a:p>
          <a:p>
            <a:pPr lvl="1"/>
            <a:endParaRPr lang="en-US" dirty="0">
              <a:solidFill>
                <a:schemeClr val="tx1"/>
              </a:solidFill>
              <a:latin typeface="Trebuchet MS" panose="020B0603020202020204" pitchFamily="34" charset="0"/>
            </a:endParaRPr>
          </a:p>
          <a:p>
            <a:pPr marL="457200" lvl="1" indent="0">
              <a:buNone/>
            </a:pPr>
            <a:endParaRPr lang="en-US" sz="800" dirty="0">
              <a:solidFill>
                <a:schemeClr val="tx1"/>
              </a:solidFill>
              <a:latin typeface="Trebuchet MS" panose="020B0603020202020204" pitchFamily="34" charset="0"/>
            </a:endParaRPr>
          </a:p>
          <a:p>
            <a:pPr lvl="1"/>
            <a:r>
              <a:rPr lang="en-US" dirty="0">
                <a:solidFill>
                  <a:schemeClr val="tx1"/>
                </a:solidFill>
                <a:latin typeface="Trebuchet MS" panose="020B0603020202020204" pitchFamily="34" charset="0"/>
              </a:rPr>
              <a:t>This criteria is meant to assist any individuals who left employment due to circumstances around a disaster/emergency - see the next slide for examples of individuals who could meet this criteria.   </a:t>
            </a:r>
          </a:p>
          <a:p>
            <a:pPr lvl="1"/>
            <a:r>
              <a:rPr lang="en-US" dirty="0">
                <a:solidFill>
                  <a:schemeClr val="tx1"/>
                </a:solidFill>
                <a:latin typeface="Trebuchet MS" panose="020B0603020202020204" pitchFamily="34" charset="0"/>
              </a:rPr>
              <a:t>A “Yes” response to this question and the client will be determined eligible under 1N – National Dislocated Worker Grant 1N – DWG Emergencies and Disasters Career Services.</a:t>
            </a:r>
          </a:p>
          <a:p>
            <a:pPr lvl="1"/>
            <a:r>
              <a:rPr lang="en-US" dirty="0">
                <a:solidFill>
                  <a:schemeClr val="tx1"/>
                </a:solidFill>
                <a:latin typeface="Trebuchet MS" panose="020B0603020202020204" pitchFamily="34" charset="0"/>
              </a:rPr>
              <a:t>The documentation to support the “Yes” could be the client’s work history or self-attestation of their employment circumstances.</a:t>
            </a:r>
          </a:p>
          <a:p>
            <a:endParaRPr lang="en-US" dirty="0"/>
          </a:p>
        </p:txBody>
      </p:sp>
      <p:sp>
        <p:nvSpPr>
          <p:cNvPr id="4" name="Footer Placeholder 3">
            <a:extLst>
              <a:ext uri="{FF2B5EF4-FFF2-40B4-BE49-F238E27FC236}">
                <a16:creationId xmlns:a16="http://schemas.microsoft.com/office/drawing/2014/main" id="{9EF56F96-D28D-4B79-8ECE-8213D092CB93}"/>
              </a:ext>
            </a:extLst>
          </p:cNvPr>
          <p:cNvSpPr>
            <a:spLocks noGrp="1"/>
          </p:cNvSpPr>
          <p:nvPr>
            <p:ph type="ftr" sz="quarter" idx="11"/>
          </p:nvPr>
        </p:nvSpPr>
        <p:spPr/>
        <p:txBody>
          <a:bodyPr/>
          <a:lstStyle/>
          <a:p>
            <a:r>
              <a:rPr lang="en-US" dirty="0"/>
              <a:t>September 28th, 2023</a:t>
            </a:r>
          </a:p>
        </p:txBody>
      </p:sp>
      <p:pic>
        <p:nvPicPr>
          <p:cNvPr id="6" name="Picture 5">
            <a:extLst>
              <a:ext uri="{FF2B5EF4-FFF2-40B4-BE49-F238E27FC236}">
                <a16:creationId xmlns:a16="http://schemas.microsoft.com/office/drawing/2014/main" id="{8A711829-AD76-97CF-1C0F-FB5520CE0631}"/>
              </a:ext>
            </a:extLst>
          </p:cNvPr>
          <p:cNvPicPr>
            <a:picLocks noChangeAspect="1"/>
          </p:cNvPicPr>
          <p:nvPr/>
        </p:nvPicPr>
        <p:blipFill>
          <a:blip r:embed="rId2"/>
          <a:stretch>
            <a:fillRect/>
          </a:stretch>
        </p:blipFill>
        <p:spPr>
          <a:xfrm>
            <a:off x="5300221" y="1578430"/>
            <a:ext cx="6489007" cy="1001484"/>
          </a:xfrm>
          <a:prstGeom prst="rect">
            <a:avLst/>
          </a:prstGeom>
        </p:spPr>
      </p:pic>
    </p:spTree>
    <p:extLst>
      <p:ext uri="{BB962C8B-B14F-4D97-AF65-F5344CB8AC3E}">
        <p14:creationId xmlns:p14="http://schemas.microsoft.com/office/powerpoint/2010/main" val="36573449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87903-C63A-4529-9506-1C1759E58A18}"/>
              </a:ext>
            </a:extLst>
          </p:cNvPr>
          <p:cNvSpPr>
            <a:spLocks noGrp="1"/>
          </p:cNvSpPr>
          <p:nvPr>
            <p:ph type="title"/>
          </p:nvPr>
        </p:nvSpPr>
        <p:spPr>
          <a:xfrm>
            <a:off x="2990850" y="610865"/>
            <a:ext cx="7836303" cy="561049"/>
          </a:xfrm>
        </p:spPr>
        <p:txBody>
          <a:bodyPr>
            <a:normAutofit fontScale="90000"/>
          </a:bodyPr>
          <a:lstStyle/>
          <a:p>
            <a:r>
              <a:rPr lang="en-US" altLang="en-US" sz="4400" b="1" dirty="0">
                <a:latin typeface="Trebuchet MS" panose="020B0603020202020204" pitchFamily="34" charset="0"/>
              </a:rPr>
              <a:t>Emergency and Disaster Criteria</a:t>
            </a:r>
            <a:endParaRPr lang="en-US" dirty="0"/>
          </a:p>
        </p:txBody>
      </p:sp>
      <p:sp>
        <p:nvSpPr>
          <p:cNvPr id="3" name="Content Placeholder 2">
            <a:extLst>
              <a:ext uri="{FF2B5EF4-FFF2-40B4-BE49-F238E27FC236}">
                <a16:creationId xmlns:a16="http://schemas.microsoft.com/office/drawing/2014/main" id="{A4CE1C34-F694-435D-8E94-5C1407302FCC}"/>
              </a:ext>
            </a:extLst>
          </p:cNvPr>
          <p:cNvSpPr>
            <a:spLocks noGrp="1"/>
          </p:cNvSpPr>
          <p:nvPr>
            <p:ph idx="1"/>
          </p:nvPr>
        </p:nvSpPr>
        <p:spPr>
          <a:xfrm>
            <a:off x="293914" y="1866900"/>
            <a:ext cx="11636829" cy="4310063"/>
          </a:xfrm>
        </p:spPr>
        <p:txBody>
          <a:bodyPr>
            <a:normAutofit lnSpcReduction="10000"/>
          </a:bodyPr>
          <a:lstStyle/>
          <a:p>
            <a:pPr marL="0" indent="0">
              <a:buNone/>
            </a:pPr>
            <a:endParaRPr lang="en-US" sz="1000" b="1" dirty="0">
              <a:solidFill>
                <a:schemeClr val="tx1"/>
              </a:solidFill>
              <a:effectLst/>
              <a:highlight>
                <a:srgbClr val="FFFF00"/>
              </a:highlight>
              <a:latin typeface="Trebuchet MS" panose="020B0603020202020204" pitchFamily="34" charset="0"/>
              <a:ea typeface="Times New Roman" panose="02020603050405020304" pitchFamily="18" charset="0"/>
              <a:cs typeface="Times New Roman" panose="02020603050405020304" pitchFamily="18" charset="0"/>
            </a:endParaRPr>
          </a:p>
          <a:p>
            <a:pPr lvl="1"/>
            <a:endParaRPr lang="en-US" sz="2200" dirty="0">
              <a:solidFill>
                <a:schemeClr val="tx1"/>
              </a:solidFill>
              <a:effectLst/>
              <a:latin typeface="Trebuchet MS" panose="020B0603020202020204" pitchFamily="34" charset="0"/>
              <a:ea typeface="Calibri" panose="020F0502020204030204" pitchFamily="34" charset="0"/>
            </a:endParaRPr>
          </a:p>
          <a:p>
            <a:pPr lvl="1"/>
            <a:endParaRPr lang="en-US" sz="2200" dirty="0">
              <a:solidFill>
                <a:schemeClr val="tx1"/>
              </a:solidFill>
              <a:latin typeface="Trebuchet MS" panose="020B0603020202020204" pitchFamily="34" charset="0"/>
              <a:ea typeface="Calibri" panose="020F0502020204030204" pitchFamily="34" charset="0"/>
            </a:endParaRPr>
          </a:p>
          <a:p>
            <a:pPr marL="457200" lvl="1" indent="0">
              <a:buNone/>
            </a:pPr>
            <a:endParaRPr lang="en-US" dirty="0">
              <a:solidFill>
                <a:schemeClr val="tx1"/>
              </a:solidFill>
              <a:effectLst/>
              <a:latin typeface="Trebuchet MS" panose="020B0603020202020204" pitchFamily="34" charset="0"/>
              <a:ea typeface="Calibri" panose="020F0502020204030204" pitchFamily="34" charset="0"/>
            </a:endParaRPr>
          </a:p>
          <a:p>
            <a:pPr marL="0" indent="0">
              <a:buNone/>
            </a:pPr>
            <a:r>
              <a:rPr lang="en-US" sz="2400" dirty="0">
                <a:effectLst/>
                <a:latin typeface="Trebuchet MS" panose="020B0603020202020204" pitchFamily="34" charset="0"/>
              </a:rPr>
              <a:t>Examples of layoffs resulting from the COVID-19 disaster/emergency include, but are not limited to, individuals who: contracted or were exposed to COVID and stayed home to quarantine/isolate or to care for a COVID-impacted individual or a child schooling at home; were in an at-risk health category; lacked access to adequate daycare; no longer felt safe in their job/career, in their work environment, or during their work commute due to COVID; experienced a change in work hours or shifts due to reduced schedule of business operations; were impacted by compliance with Federal/State/local COVID requirements (e.g., required vaccinations, quarantine/isolation, testing, masking, etc.).</a:t>
            </a:r>
          </a:p>
          <a:p>
            <a:endParaRPr lang="en-US" dirty="0"/>
          </a:p>
        </p:txBody>
      </p:sp>
      <p:sp>
        <p:nvSpPr>
          <p:cNvPr id="4" name="Footer Placeholder 3">
            <a:extLst>
              <a:ext uri="{FF2B5EF4-FFF2-40B4-BE49-F238E27FC236}">
                <a16:creationId xmlns:a16="http://schemas.microsoft.com/office/drawing/2014/main" id="{7BDC9EE7-662D-474E-A1CD-3C69854A6286}"/>
              </a:ext>
            </a:extLst>
          </p:cNvPr>
          <p:cNvSpPr>
            <a:spLocks noGrp="1"/>
          </p:cNvSpPr>
          <p:nvPr>
            <p:ph type="ftr" sz="quarter" idx="11"/>
          </p:nvPr>
        </p:nvSpPr>
        <p:spPr/>
        <p:txBody>
          <a:bodyPr/>
          <a:lstStyle/>
          <a:p>
            <a:r>
              <a:rPr lang="en-US" dirty="0"/>
              <a:t>September 28th, 2023</a:t>
            </a:r>
          </a:p>
        </p:txBody>
      </p:sp>
      <p:pic>
        <p:nvPicPr>
          <p:cNvPr id="5" name="Picture 4">
            <a:extLst>
              <a:ext uri="{FF2B5EF4-FFF2-40B4-BE49-F238E27FC236}">
                <a16:creationId xmlns:a16="http://schemas.microsoft.com/office/drawing/2014/main" id="{F14E5C2B-D01B-8A89-6195-D792AE5F1DB7}"/>
              </a:ext>
            </a:extLst>
          </p:cNvPr>
          <p:cNvPicPr>
            <a:picLocks noChangeAspect="1"/>
          </p:cNvPicPr>
          <p:nvPr/>
        </p:nvPicPr>
        <p:blipFill>
          <a:blip r:embed="rId2"/>
          <a:stretch>
            <a:fillRect/>
          </a:stretch>
        </p:blipFill>
        <p:spPr>
          <a:xfrm>
            <a:off x="3513364" y="1866899"/>
            <a:ext cx="6578814" cy="854529"/>
          </a:xfrm>
          <a:prstGeom prst="rect">
            <a:avLst/>
          </a:prstGeom>
        </p:spPr>
      </p:pic>
    </p:spTree>
    <p:extLst>
      <p:ext uri="{BB962C8B-B14F-4D97-AF65-F5344CB8AC3E}">
        <p14:creationId xmlns:p14="http://schemas.microsoft.com/office/powerpoint/2010/main" val="7695031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985D0-D384-4D33-A26F-E82AEB6C800D}"/>
              </a:ext>
            </a:extLst>
          </p:cNvPr>
          <p:cNvSpPr>
            <a:spLocks noGrp="1"/>
          </p:cNvSpPr>
          <p:nvPr>
            <p:ph type="title"/>
          </p:nvPr>
        </p:nvSpPr>
        <p:spPr>
          <a:xfrm>
            <a:off x="2990850" y="610865"/>
            <a:ext cx="7836303" cy="561049"/>
          </a:xfrm>
        </p:spPr>
        <p:txBody>
          <a:bodyPr>
            <a:normAutofit fontScale="90000"/>
          </a:bodyPr>
          <a:lstStyle/>
          <a:p>
            <a:r>
              <a:rPr lang="en-US" altLang="en-US" sz="4400" b="1" dirty="0">
                <a:latin typeface="Trebuchet MS" panose="020B0603020202020204" pitchFamily="34" charset="0"/>
              </a:rPr>
              <a:t>Emergency and Disaster Criteria</a:t>
            </a:r>
            <a:endParaRPr lang="en-US" dirty="0"/>
          </a:p>
        </p:txBody>
      </p:sp>
      <p:sp>
        <p:nvSpPr>
          <p:cNvPr id="3" name="Content Placeholder 2">
            <a:extLst>
              <a:ext uri="{FF2B5EF4-FFF2-40B4-BE49-F238E27FC236}">
                <a16:creationId xmlns:a16="http://schemas.microsoft.com/office/drawing/2014/main" id="{13AC8643-45B0-4E00-93E7-D09908606929}"/>
              </a:ext>
            </a:extLst>
          </p:cNvPr>
          <p:cNvSpPr>
            <a:spLocks noGrp="1"/>
          </p:cNvSpPr>
          <p:nvPr>
            <p:ph idx="1"/>
          </p:nvPr>
        </p:nvSpPr>
        <p:spPr>
          <a:xfrm>
            <a:off x="927611" y="1790700"/>
            <a:ext cx="10515600" cy="4367213"/>
          </a:xfrm>
        </p:spPr>
        <p:txBody>
          <a:bodyPr>
            <a:normAutofit lnSpcReduction="10000"/>
          </a:bodyPr>
          <a:lstStyle/>
          <a:p>
            <a:pPr marL="0" indent="0">
              <a:buNone/>
            </a:pPr>
            <a:r>
              <a:rPr lang="en-US" dirty="0">
                <a:solidFill>
                  <a:schemeClr val="tx1"/>
                </a:solidFill>
                <a:latin typeface="Trebuchet MS" panose="020B0603020202020204" pitchFamily="34" charset="0"/>
                <a:ea typeface="Calibri" panose="020F0502020204030204" pitchFamily="34" charset="0"/>
                <a:cs typeface="Times New Roman" panose="02020603050405020304" pitchFamily="18" charset="0"/>
              </a:rPr>
              <a:t>7th alternative question is:  </a:t>
            </a:r>
            <a:r>
              <a:rPr lang="en-US" sz="2800" b="1" dirty="0">
                <a:solidFill>
                  <a:schemeClr val="tx1"/>
                </a:solidFill>
                <a:effectLst/>
                <a:highlight>
                  <a:srgbClr val="FFFF00"/>
                </a:highlight>
                <a:latin typeface="Trebuchet MS" panose="020B0603020202020204" pitchFamily="34" charset="0"/>
                <a:ea typeface="Times New Roman" panose="02020603050405020304" pitchFamily="18" charset="0"/>
                <a:cs typeface="Times New Roman" panose="02020603050405020304" pitchFamily="18" charset="0"/>
              </a:rPr>
              <a:t> </a:t>
            </a:r>
          </a:p>
          <a:p>
            <a:pPr marL="0" indent="0">
              <a:buNone/>
            </a:pPr>
            <a:endParaRPr lang="en-US" sz="2800" dirty="0">
              <a:solidFill>
                <a:schemeClr val="tx1"/>
              </a:solidFill>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endParaRPr>
          </a:p>
          <a:p>
            <a:pPr lvl="1"/>
            <a:r>
              <a:rPr lang="en-US" dirty="0">
                <a:solidFill>
                  <a:srgbClr val="000000"/>
                </a:solidFill>
                <a:effectLst/>
                <a:latin typeface="Trebuchet MS" panose="020B0603020202020204" pitchFamily="34" charset="0"/>
                <a:ea typeface="Calibri" panose="020F0502020204030204" pitchFamily="34" charset="0"/>
              </a:rPr>
              <a:t>This criteria is meant to assist any individuals who own their business, but due to the current circumstances their business has declined where they are no longer considered full-time employed</a:t>
            </a:r>
            <a:r>
              <a:rPr lang="en-US" dirty="0">
                <a:solidFill>
                  <a:schemeClr val="tx1"/>
                </a:solidFill>
                <a:latin typeface="Trebuchet MS" panose="020B0603020202020204" pitchFamily="34" charset="0"/>
              </a:rPr>
              <a:t>. </a:t>
            </a:r>
            <a:r>
              <a:rPr lang="en-US" dirty="0">
                <a:solidFill>
                  <a:srgbClr val="000000"/>
                </a:solidFill>
                <a:effectLst/>
                <a:latin typeface="Trebuchet MS" panose="020B0603020202020204" pitchFamily="34" charset="0"/>
                <a:ea typeface="Calibri" panose="020F0502020204030204" pitchFamily="34" charset="0"/>
              </a:rPr>
              <a:t>Circumstances could include but are not limited to someone whose business has steadily declined since COVID occurred.  </a:t>
            </a:r>
            <a:endParaRPr lang="en-US" dirty="0">
              <a:solidFill>
                <a:schemeClr val="tx1"/>
              </a:solidFill>
              <a:latin typeface="Trebuchet MS" panose="020B0603020202020204" pitchFamily="34" charset="0"/>
            </a:endParaRPr>
          </a:p>
          <a:p>
            <a:pPr lvl="1"/>
            <a:r>
              <a:rPr lang="en-US" dirty="0">
                <a:solidFill>
                  <a:schemeClr val="tx1"/>
                </a:solidFill>
                <a:latin typeface="Trebuchet MS" panose="020B0603020202020204" pitchFamily="34" charset="0"/>
              </a:rPr>
              <a:t>A “Yes” response to this question and the client will be determined eligible under 1N – National Dislocated Worker Grant 1N – DWG Emergencies and Disasters Career Services.</a:t>
            </a:r>
          </a:p>
          <a:p>
            <a:pPr lvl="1"/>
            <a:r>
              <a:rPr lang="en-US" dirty="0">
                <a:solidFill>
                  <a:schemeClr val="tx1"/>
                </a:solidFill>
                <a:latin typeface="Trebuchet MS" panose="020B0603020202020204" pitchFamily="34" charset="0"/>
              </a:rPr>
              <a:t>The documentation to support the “Yes” could be the client’s work history or self-attestation of their employment circumstances.</a:t>
            </a:r>
          </a:p>
          <a:p>
            <a:endParaRPr lang="en-US" dirty="0"/>
          </a:p>
        </p:txBody>
      </p:sp>
      <p:sp>
        <p:nvSpPr>
          <p:cNvPr id="4" name="Footer Placeholder 3">
            <a:extLst>
              <a:ext uri="{FF2B5EF4-FFF2-40B4-BE49-F238E27FC236}">
                <a16:creationId xmlns:a16="http://schemas.microsoft.com/office/drawing/2014/main" id="{7C8D3EA4-A2AE-4218-97ED-0D7DD66EE795}"/>
              </a:ext>
            </a:extLst>
          </p:cNvPr>
          <p:cNvSpPr>
            <a:spLocks noGrp="1"/>
          </p:cNvSpPr>
          <p:nvPr>
            <p:ph type="ftr" sz="quarter" idx="11"/>
          </p:nvPr>
        </p:nvSpPr>
        <p:spPr/>
        <p:txBody>
          <a:bodyPr/>
          <a:lstStyle/>
          <a:p>
            <a:r>
              <a:rPr lang="en-US" dirty="0"/>
              <a:t>September 28th, 2023</a:t>
            </a:r>
          </a:p>
        </p:txBody>
      </p:sp>
      <p:pic>
        <p:nvPicPr>
          <p:cNvPr id="6" name="Picture 5">
            <a:extLst>
              <a:ext uri="{FF2B5EF4-FFF2-40B4-BE49-F238E27FC236}">
                <a16:creationId xmlns:a16="http://schemas.microsoft.com/office/drawing/2014/main" id="{0FE8E035-E176-66C0-9F3E-429005C142AE}"/>
              </a:ext>
            </a:extLst>
          </p:cNvPr>
          <p:cNvPicPr>
            <a:picLocks noChangeAspect="1"/>
          </p:cNvPicPr>
          <p:nvPr/>
        </p:nvPicPr>
        <p:blipFill>
          <a:blip r:embed="rId2"/>
          <a:stretch>
            <a:fillRect/>
          </a:stretch>
        </p:blipFill>
        <p:spPr>
          <a:xfrm>
            <a:off x="5586697" y="1687286"/>
            <a:ext cx="5677692" cy="816428"/>
          </a:xfrm>
          <a:prstGeom prst="rect">
            <a:avLst/>
          </a:prstGeom>
        </p:spPr>
      </p:pic>
    </p:spTree>
    <p:extLst>
      <p:ext uri="{BB962C8B-B14F-4D97-AF65-F5344CB8AC3E}">
        <p14:creationId xmlns:p14="http://schemas.microsoft.com/office/powerpoint/2010/main" val="29502603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EBAB8-5268-0F2A-14C6-B4E82EA70EFA}"/>
              </a:ext>
            </a:extLst>
          </p:cNvPr>
          <p:cNvSpPr>
            <a:spLocks noGrp="1"/>
          </p:cNvSpPr>
          <p:nvPr>
            <p:ph type="title"/>
          </p:nvPr>
        </p:nvSpPr>
        <p:spPr>
          <a:xfrm>
            <a:off x="3211010" y="610865"/>
            <a:ext cx="7616143" cy="561049"/>
          </a:xfrm>
        </p:spPr>
        <p:txBody>
          <a:bodyPr>
            <a:normAutofit fontScale="90000"/>
          </a:bodyPr>
          <a:lstStyle/>
          <a:p>
            <a:pPr algn="ctr"/>
            <a:r>
              <a:rPr lang="en-US" dirty="0">
                <a:latin typeface="Trebuchet MS" panose="020B0603020202020204" pitchFamily="34" charset="0"/>
              </a:rPr>
              <a:t>Documentation Supporting Alternative Criteria</a:t>
            </a:r>
          </a:p>
        </p:txBody>
      </p:sp>
      <p:sp>
        <p:nvSpPr>
          <p:cNvPr id="3" name="Content Placeholder 2">
            <a:extLst>
              <a:ext uri="{FF2B5EF4-FFF2-40B4-BE49-F238E27FC236}">
                <a16:creationId xmlns:a16="http://schemas.microsoft.com/office/drawing/2014/main" id="{C00FF17B-4060-6802-255F-F4A690D98181}"/>
              </a:ext>
            </a:extLst>
          </p:cNvPr>
          <p:cNvSpPr>
            <a:spLocks noGrp="1"/>
          </p:cNvSpPr>
          <p:nvPr>
            <p:ph idx="1"/>
          </p:nvPr>
        </p:nvSpPr>
        <p:spPr>
          <a:xfrm>
            <a:off x="838200" y="1817914"/>
            <a:ext cx="10515600" cy="4359049"/>
          </a:xfrm>
        </p:spPr>
        <p:txBody>
          <a:bodyPr>
            <a:normAutofit fontScale="92500" lnSpcReduction="10000"/>
          </a:bodyPr>
          <a:lstStyle/>
          <a:p>
            <a:pPr marL="0" indent="0">
              <a:buNone/>
            </a:pPr>
            <a:r>
              <a:rPr lang="en-US" dirty="0">
                <a:solidFill>
                  <a:schemeClr val="tx1"/>
                </a:solidFill>
                <a:latin typeface="Trebuchet MS" panose="020B0603020202020204" pitchFamily="34" charset="0"/>
              </a:rPr>
              <a:t>Last year there were several questions about the documentation to support the alternative eligibility for the DWG Emergencies and Disasters criteria:</a:t>
            </a:r>
          </a:p>
          <a:p>
            <a:pPr lvl="1"/>
            <a:r>
              <a:rPr lang="en-US" dirty="0">
                <a:solidFill>
                  <a:schemeClr val="tx1"/>
                </a:solidFill>
                <a:latin typeface="Trebuchet MS" panose="020B0603020202020204" pitchFamily="34" charset="0"/>
              </a:rPr>
              <a:t>Key to understand for any “Yes” to the seven (7) different alternative eligibility question, there needs to be an independent documentation explaining how the client met the specific criteria.  </a:t>
            </a:r>
          </a:p>
          <a:p>
            <a:pPr lvl="1"/>
            <a:r>
              <a:rPr lang="en-US" dirty="0">
                <a:solidFill>
                  <a:schemeClr val="tx1"/>
                </a:solidFill>
                <a:latin typeface="Trebuchet MS" panose="020B0603020202020204" pitchFamily="34" charset="0"/>
              </a:rPr>
              <a:t>We recommend having the client choose only one (1) of the seven (7) different criteria, and it should be the one that is easiest to support.</a:t>
            </a:r>
          </a:p>
          <a:p>
            <a:pPr lvl="1"/>
            <a:r>
              <a:rPr lang="en-US" dirty="0">
                <a:solidFill>
                  <a:schemeClr val="tx1"/>
                </a:solidFill>
                <a:latin typeface="Trebuchet MS" panose="020B0603020202020204" pitchFamily="34" charset="0"/>
              </a:rPr>
              <a:t>Another point from last year, if multiples questions are answered with a “Yes” response, then no one question that has a “Yes” response should </a:t>
            </a:r>
            <a:r>
              <a:rPr lang="en-US" b="1" u="sng" dirty="0">
                <a:solidFill>
                  <a:schemeClr val="tx1"/>
                </a:solidFill>
                <a:latin typeface="Trebuchet MS" panose="020B0603020202020204" pitchFamily="34" charset="0"/>
              </a:rPr>
              <a:t>not</a:t>
            </a:r>
            <a:r>
              <a:rPr lang="en-US" dirty="0">
                <a:solidFill>
                  <a:schemeClr val="tx1"/>
                </a:solidFill>
                <a:latin typeface="Trebuchet MS" panose="020B0603020202020204" pitchFamily="34" charset="0"/>
              </a:rPr>
              <a:t> contradict another “Yes” response.</a:t>
            </a:r>
          </a:p>
          <a:p>
            <a:pPr lvl="2"/>
            <a:r>
              <a:rPr lang="en-US" dirty="0">
                <a:solidFill>
                  <a:schemeClr val="tx1"/>
                </a:solidFill>
                <a:latin typeface="Trebuchet MS" panose="020B0603020202020204" pitchFamily="34" charset="0"/>
              </a:rPr>
              <a:t>As an example, last year we had instances where a record had “No Work History” checked “Yes” and then also had another “Yes” to the question about “In the last 24 months, employment ended more than once”; ?</a:t>
            </a:r>
          </a:p>
          <a:p>
            <a:endParaRPr lang="en-US" dirty="0"/>
          </a:p>
        </p:txBody>
      </p:sp>
      <p:sp>
        <p:nvSpPr>
          <p:cNvPr id="4" name="Footer Placeholder 3">
            <a:extLst>
              <a:ext uri="{FF2B5EF4-FFF2-40B4-BE49-F238E27FC236}">
                <a16:creationId xmlns:a16="http://schemas.microsoft.com/office/drawing/2014/main" id="{19395959-77D4-1F26-DC41-A980BAC054B8}"/>
              </a:ext>
            </a:extLst>
          </p:cNvPr>
          <p:cNvSpPr>
            <a:spLocks noGrp="1"/>
          </p:cNvSpPr>
          <p:nvPr>
            <p:ph type="ftr" sz="quarter" idx="11"/>
          </p:nvPr>
        </p:nvSpPr>
        <p:spPr/>
        <p:txBody>
          <a:bodyPr/>
          <a:lstStyle/>
          <a:p>
            <a:r>
              <a:rPr lang="en-US"/>
              <a:t>September 28th, 2023</a:t>
            </a:r>
            <a:endParaRPr lang="en-US" dirty="0"/>
          </a:p>
        </p:txBody>
      </p:sp>
    </p:spTree>
    <p:extLst>
      <p:ext uri="{BB962C8B-B14F-4D97-AF65-F5344CB8AC3E}">
        <p14:creationId xmlns:p14="http://schemas.microsoft.com/office/powerpoint/2010/main" val="17871838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D9B3A-3664-4926-A8D4-AA137296B124}"/>
              </a:ext>
            </a:extLst>
          </p:cNvPr>
          <p:cNvSpPr>
            <a:spLocks noGrp="1"/>
          </p:cNvSpPr>
          <p:nvPr>
            <p:ph type="title"/>
          </p:nvPr>
        </p:nvSpPr>
        <p:spPr>
          <a:xfrm>
            <a:off x="3017520" y="610865"/>
            <a:ext cx="8107680" cy="561049"/>
          </a:xfrm>
        </p:spPr>
        <p:txBody>
          <a:bodyPr>
            <a:normAutofit fontScale="90000"/>
          </a:bodyPr>
          <a:lstStyle/>
          <a:p>
            <a:pPr algn="ctr"/>
            <a:r>
              <a:rPr lang="en-US" altLang="en-US" sz="4400" b="1" dirty="0">
                <a:latin typeface="Trebuchet MS" panose="020B0603020202020204" pitchFamily="34" charset="0"/>
              </a:rPr>
              <a:t>Emergency and Disaster Criteria</a:t>
            </a:r>
            <a:endParaRPr lang="en-US" dirty="0"/>
          </a:p>
        </p:txBody>
      </p:sp>
      <p:sp>
        <p:nvSpPr>
          <p:cNvPr id="3" name="Content Placeholder 2">
            <a:extLst>
              <a:ext uri="{FF2B5EF4-FFF2-40B4-BE49-F238E27FC236}">
                <a16:creationId xmlns:a16="http://schemas.microsoft.com/office/drawing/2014/main" id="{56137704-DA44-4B4E-995E-0ABE3B987109}"/>
              </a:ext>
            </a:extLst>
          </p:cNvPr>
          <p:cNvSpPr>
            <a:spLocks noGrp="1"/>
          </p:cNvSpPr>
          <p:nvPr>
            <p:ph idx="1"/>
          </p:nvPr>
        </p:nvSpPr>
        <p:spPr/>
        <p:txBody>
          <a:bodyPr/>
          <a:lstStyle/>
          <a:p>
            <a:r>
              <a:rPr lang="en-US" altLang="en-US" dirty="0">
                <a:solidFill>
                  <a:schemeClr val="tx1"/>
                </a:solidFill>
                <a:latin typeface="Trebuchet MS" panose="020B0603020202020204" pitchFamily="34" charset="0"/>
              </a:rPr>
              <a:t>As mentioned previously, any client who has been certified under any traditional Dislocated Worker (DW) title, the client will be eligible for services under the QUEST Disaster DWG. </a:t>
            </a:r>
          </a:p>
          <a:p>
            <a:r>
              <a:rPr lang="en-US" altLang="en-US" dirty="0">
                <a:solidFill>
                  <a:schemeClr val="tx1"/>
                </a:solidFill>
                <a:latin typeface="Trebuchet MS" panose="020B0603020202020204" pitchFamily="34" charset="0"/>
              </a:rPr>
              <a:t>You only need to use the alternative criteria that will be added to IWDS for individuals who do not meet traditional DW criteria that you want to serve under your QUEST Disaster DWG.</a:t>
            </a:r>
          </a:p>
          <a:p>
            <a:endParaRPr lang="en-US" dirty="0"/>
          </a:p>
        </p:txBody>
      </p:sp>
      <p:sp>
        <p:nvSpPr>
          <p:cNvPr id="4" name="Footer Placeholder 3">
            <a:extLst>
              <a:ext uri="{FF2B5EF4-FFF2-40B4-BE49-F238E27FC236}">
                <a16:creationId xmlns:a16="http://schemas.microsoft.com/office/drawing/2014/main" id="{1A2524EE-F1FA-462A-B8BE-341E15A5B90C}"/>
              </a:ext>
            </a:extLst>
          </p:cNvPr>
          <p:cNvSpPr>
            <a:spLocks noGrp="1"/>
          </p:cNvSpPr>
          <p:nvPr>
            <p:ph type="ftr" sz="quarter" idx="11"/>
          </p:nvPr>
        </p:nvSpPr>
        <p:spPr/>
        <p:txBody>
          <a:bodyPr/>
          <a:lstStyle/>
          <a:p>
            <a:r>
              <a:rPr lang="en-US" dirty="0"/>
              <a:t>September 28th, 2023</a:t>
            </a:r>
          </a:p>
        </p:txBody>
      </p:sp>
    </p:spTree>
    <p:extLst>
      <p:ext uri="{BB962C8B-B14F-4D97-AF65-F5344CB8AC3E}">
        <p14:creationId xmlns:p14="http://schemas.microsoft.com/office/powerpoint/2010/main" val="40434996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131A7-EF57-06EF-126E-D5FA26362BBF}"/>
              </a:ext>
            </a:extLst>
          </p:cNvPr>
          <p:cNvSpPr>
            <a:spLocks noGrp="1"/>
          </p:cNvSpPr>
          <p:nvPr>
            <p:ph type="title"/>
          </p:nvPr>
        </p:nvSpPr>
        <p:spPr>
          <a:xfrm>
            <a:off x="3211010" y="610865"/>
            <a:ext cx="7616143" cy="782506"/>
          </a:xfrm>
        </p:spPr>
        <p:txBody>
          <a:bodyPr>
            <a:noAutofit/>
          </a:bodyPr>
          <a:lstStyle/>
          <a:p>
            <a:pPr algn="ctr"/>
            <a:r>
              <a:rPr lang="en-US" sz="3600" dirty="0">
                <a:latin typeface="Trebuchet MS" panose="020B0603020202020204" pitchFamily="34" charset="0"/>
              </a:rPr>
              <a:t>Underserved and Historically Marginalized</a:t>
            </a:r>
          </a:p>
        </p:txBody>
      </p:sp>
      <p:sp>
        <p:nvSpPr>
          <p:cNvPr id="3" name="Content Placeholder 2">
            <a:extLst>
              <a:ext uri="{FF2B5EF4-FFF2-40B4-BE49-F238E27FC236}">
                <a16:creationId xmlns:a16="http://schemas.microsoft.com/office/drawing/2014/main" id="{F92CC3B3-0DDF-4150-D48C-1A4DA0D045FB}"/>
              </a:ext>
            </a:extLst>
          </p:cNvPr>
          <p:cNvSpPr>
            <a:spLocks noGrp="1"/>
          </p:cNvSpPr>
          <p:nvPr>
            <p:ph idx="1"/>
          </p:nvPr>
        </p:nvSpPr>
        <p:spPr/>
        <p:txBody>
          <a:bodyPr>
            <a:normAutofit/>
          </a:bodyPr>
          <a:lstStyle/>
          <a:p>
            <a:pPr marL="0" indent="0">
              <a:buNone/>
            </a:pPr>
            <a:r>
              <a:rPr lang="en-US" dirty="0">
                <a:solidFill>
                  <a:schemeClr val="tx1"/>
                </a:solidFill>
                <a:latin typeface="Trebuchet MS" panose="020B0603020202020204" pitchFamily="34" charset="0"/>
              </a:rPr>
              <a:t>Regardless if the client is going to be served under the QUEST Disaster DWG due to meeting traditional WIOA Dislocated Worker Eligibility criteria, or if the client had met the alternative DWG eligibility criteria, the client must also have an initial case note recording how the client met the criteria of “Underserved and Historically Marginalized”.</a:t>
            </a:r>
          </a:p>
          <a:p>
            <a:endParaRPr lang="en-US"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4CFF576F-776E-5F21-FABA-220A47AE0CEA}"/>
              </a:ext>
            </a:extLst>
          </p:cNvPr>
          <p:cNvSpPr>
            <a:spLocks noGrp="1"/>
          </p:cNvSpPr>
          <p:nvPr>
            <p:ph type="ftr" sz="quarter" idx="11"/>
          </p:nvPr>
        </p:nvSpPr>
        <p:spPr/>
        <p:txBody>
          <a:bodyPr/>
          <a:lstStyle/>
          <a:p>
            <a:r>
              <a:rPr lang="en-US"/>
              <a:t>September 28th, 2023</a:t>
            </a:r>
            <a:endParaRPr lang="en-US" dirty="0"/>
          </a:p>
        </p:txBody>
      </p:sp>
    </p:spTree>
    <p:extLst>
      <p:ext uri="{BB962C8B-B14F-4D97-AF65-F5344CB8AC3E}">
        <p14:creationId xmlns:p14="http://schemas.microsoft.com/office/powerpoint/2010/main" val="28130344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8BAC5-218D-4249-A384-B80FDCBFE922}"/>
              </a:ext>
            </a:extLst>
          </p:cNvPr>
          <p:cNvSpPr>
            <a:spLocks noGrp="1"/>
          </p:cNvSpPr>
          <p:nvPr>
            <p:ph type="title"/>
          </p:nvPr>
        </p:nvSpPr>
        <p:spPr>
          <a:xfrm>
            <a:off x="2819400" y="655019"/>
            <a:ext cx="8168640" cy="561049"/>
          </a:xfrm>
        </p:spPr>
        <p:txBody>
          <a:bodyPr>
            <a:noAutofit/>
          </a:bodyPr>
          <a:lstStyle/>
          <a:p>
            <a:pPr algn="ctr"/>
            <a:r>
              <a:rPr lang="en-US" sz="3600" dirty="0">
                <a:latin typeface="Trebuchet MS" panose="020B0603020202020204" pitchFamily="34" charset="0"/>
              </a:rPr>
              <a:t>Tracking QUEST Disaster Participants </a:t>
            </a:r>
            <a:endParaRPr lang="en-US" sz="3600" dirty="0"/>
          </a:p>
        </p:txBody>
      </p:sp>
      <p:sp>
        <p:nvSpPr>
          <p:cNvPr id="3" name="Content Placeholder 2">
            <a:extLst>
              <a:ext uri="{FF2B5EF4-FFF2-40B4-BE49-F238E27FC236}">
                <a16:creationId xmlns:a16="http://schemas.microsoft.com/office/drawing/2014/main" id="{81CE2E2D-2782-47DD-99BE-A8F35C8B88DB}"/>
              </a:ext>
            </a:extLst>
          </p:cNvPr>
          <p:cNvSpPr>
            <a:spLocks noGrp="1"/>
          </p:cNvSpPr>
          <p:nvPr>
            <p:ph idx="1"/>
          </p:nvPr>
        </p:nvSpPr>
        <p:spPr/>
        <p:txBody>
          <a:bodyPr>
            <a:normAutofit/>
          </a:bodyPr>
          <a:lstStyle/>
          <a:p>
            <a:pPr marL="0" indent="0">
              <a:buNone/>
            </a:pPr>
            <a:r>
              <a:rPr lang="en-US" dirty="0">
                <a:solidFill>
                  <a:schemeClr val="tx1"/>
                </a:solidFill>
                <a:latin typeface="Trebuchet MS" panose="020B0603020202020204" pitchFamily="34" charset="0"/>
              </a:rPr>
              <a:t>Under monthly reporting/tracking, clients that will be served under your QUEST Disaster DWG will be reported by the number of clients who met traditional Dislocated Worker criteria, as compared to the number of clients who have will use the alternative Emergencies and Disaster criteria for their eligibility. </a:t>
            </a:r>
          </a:p>
          <a:p>
            <a:pPr marL="0" indent="0">
              <a:buNone/>
            </a:pPr>
            <a:endParaRPr lang="en-US" sz="800" dirty="0">
              <a:solidFill>
                <a:schemeClr val="tx1"/>
              </a:solidFill>
              <a:latin typeface="Trebuchet MS" panose="020B0603020202020204" pitchFamily="34" charset="0"/>
            </a:endParaRPr>
          </a:p>
          <a:p>
            <a:pPr lvl="1"/>
            <a:r>
              <a:rPr lang="en-US" dirty="0">
                <a:solidFill>
                  <a:schemeClr val="tx1"/>
                </a:solidFill>
                <a:latin typeface="Trebuchet MS" panose="020B0603020202020204" pitchFamily="34" charset="0"/>
              </a:rPr>
              <a:t>More details about the monthly reporting requirements/details will be provided by Jill Meseke.</a:t>
            </a:r>
          </a:p>
        </p:txBody>
      </p:sp>
      <p:sp>
        <p:nvSpPr>
          <p:cNvPr id="4" name="Footer Placeholder 3">
            <a:extLst>
              <a:ext uri="{FF2B5EF4-FFF2-40B4-BE49-F238E27FC236}">
                <a16:creationId xmlns:a16="http://schemas.microsoft.com/office/drawing/2014/main" id="{E779A93E-923E-42BA-BCCB-76933F10EFA2}"/>
              </a:ext>
            </a:extLst>
          </p:cNvPr>
          <p:cNvSpPr>
            <a:spLocks noGrp="1"/>
          </p:cNvSpPr>
          <p:nvPr>
            <p:ph type="ftr" sz="quarter" idx="11"/>
          </p:nvPr>
        </p:nvSpPr>
        <p:spPr/>
        <p:txBody>
          <a:bodyPr/>
          <a:lstStyle/>
          <a:p>
            <a:r>
              <a:rPr lang="en-US" dirty="0"/>
              <a:t>September 28th, 2023</a:t>
            </a:r>
          </a:p>
        </p:txBody>
      </p:sp>
    </p:spTree>
    <p:extLst>
      <p:ext uri="{BB962C8B-B14F-4D97-AF65-F5344CB8AC3E}">
        <p14:creationId xmlns:p14="http://schemas.microsoft.com/office/powerpoint/2010/main" val="32865654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39A2B-BA6F-4C4B-B0DA-E45E2CF7060B}"/>
              </a:ext>
            </a:extLst>
          </p:cNvPr>
          <p:cNvSpPr>
            <a:spLocks noGrp="1"/>
          </p:cNvSpPr>
          <p:nvPr>
            <p:ph type="title"/>
          </p:nvPr>
        </p:nvSpPr>
        <p:spPr/>
        <p:txBody>
          <a:bodyPr>
            <a:normAutofit fontScale="90000"/>
          </a:bodyPr>
          <a:lstStyle/>
          <a:p>
            <a:r>
              <a:rPr lang="en-US" dirty="0">
                <a:latin typeface="Trebuchet MS" panose="020B0603020202020204" pitchFamily="34" charset="0"/>
              </a:rPr>
              <a:t>IWDS for Alternative Eligibility</a:t>
            </a:r>
          </a:p>
        </p:txBody>
      </p:sp>
      <p:sp>
        <p:nvSpPr>
          <p:cNvPr id="3" name="Content Placeholder 2">
            <a:extLst>
              <a:ext uri="{FF2B5EF4-FFF2-40B4-BE49-F238E27FC236}">
                <a16:creationId xmlns:a16="http://schemas.microsoft.com/office/drawing/2014/main" id="{85A1C88B-23C2-4646-9567-823BBF31E589}"/>
              </a:ext>
            </a:extLst>
          </p:cNvPr>
          <p:cNvSpPr>
            <a:spLocks noGrp="1"/>
          </p:cNvSpPr>
          <p:nvPr>
            <p:ph idx="1"/>
          </p:nvPr>
        </p:nvSpPr>
        <p:spPr/>
        <p:txBody>
          <a:bodyPr>
            <a:normAutofit lnSpcReduction="10000"/>
          </a:bodyPr>
          <a:lstStyle/>
          <a:p>
            <a:r>
              <a:rPr lang="en-US" dirty="0">
                <a:solidFill>
                  <a:schemeClr val="tx1"/>
                </a:solidFill>
                <a:latin typeface="Trebuchet MS" panose="020B0603020202020204" pitchFamily="34" charset="0"/>
              </a:rPr>
              <a:t>Over the next several slides will demonstrate/discuss details for any an individual who would not meet traditional Dislocated Worker eligibility criteria, but you wish to serve the individual under your LWIA’s QUEST Disaster DWG using the alternative Emergencies and Disasters eligibility criteria that has been discussed in the PowerPoint up to this point. </a:t>
            </a:r>
          </a:p>
          <a:p>
            <a:r>
              <a:rPr lang="en-US" dirty="0">
                <a:solidFill>
                  <a:schemeClr val="tx1"/>
                </a:solidFill>
                <a:latin typeface="Trebuchet MS" panose="020B0603020202020204" pitchFamily="34" charset="0"/>
              </a:rPr>
              <a:t>This PowerPoint is being created out of the “Training” platform of IWDS; in “Training” IWDS the grants and provider/entity relationships are housed under LWIA 20 so that is where the “example” client will appear in this PowerPoint. </a:t>
            </a:r>
          </a:p>
        </p:txBody>
      </p:sp>
      <p:sp>
        <p:nvSpPr>
          <p:cNvPr id="4" name="Footer Placeholder 3">
            <a:extLst>
              <a:ext uri="{FF2B5EF4-FFF2-40B4-BE49-F238E27FC236}">
                <a16:creationId xmlns:a16="http://schemas.microsoft.com/office/drawing/2014/main" id="{44D17324-3AA5-4B00-A063-A17512089872}"/>
              </a:ext>
            </a:extLst>
          </p:cNvPr>
          <p:cNvSpPr>
            <a:spLocks noGrp="1"/>
          </p:cNvSpPr>
          <p:nvPr>
            <p:ph type="ftr" sz="quarter" idx="11"/>
          </p:nvPr>
        </p:nvSpPr>
        <p:spPr/>
        <p:txBody>
          <a:bodyPr/>
          <a:lstStyle/>
          <a:p>
            <a:r>
              <a:rPr lang="en-US" dirty="0"/>
              <a:t>September 28th, 2023</a:t>
            </a:r>
          </a:p>
        </p:txBody>
      </p:sp>
    </p:spTree>
    <p:extLst>
      <p:ext uri="{BB962C8B-B14F-4D97-AF65-F5344CB8AC3E}">
        <p14:creationId xmlns:p14="http://schemas.microsoft.com/office/powerpoint/2010/main" val="4308002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799FB-EB21-4884-BB4D-B97FA757D517}"/>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Create an Application</a:t>
            </a:r>
          </a:p>
        </p:txBody>
      </p:sp>
      <p:sp>
        <p:nvSpPr>
          <p:cNvPr id="3" name="Content Placeholder 2">
            <a:extLst>
              <a:ext uri="{FF2B5EF4-FFF2-40B4-BE49-F238E27FC236}">
                <a16:creationId xmlns:a16="http://schemas.microsoft.com/office/drawing/2014/main" id="{80595069-A76C-47A8-9415-B731495CE07A}"/>
              </a:ext>
            </a:extLst>
          </p:cNvPr>
          <p:cNvSpPr>
            <a:spLocks noGrp="1"/>
          </p:cNvSpPr>
          <p:nvPr>
            <p:ph idx="1"/>
          </p:nvPr>
        </p:nvSpPr>
        <p:spPr>
          <a:xfrm>
            <a:off x="411481" y="2225041"/>
            <a:ext cx="4236719" cy="3368040"/>
          </a:xfrm>
        </p:spPr>
        <p:txBody>
          <a:bodyPr>
            <a:normAutofit/>
          </a:bodyPr>
          <a:lstStyle/>
          <a:p>
            <a:pPr marL="0" indent="0">
              <a:buNone/>
            </a:pPr>
            <a:r>
              <a:rPr lang="en-US" altLang="en-US" dirty="0">
                <a:solidFill>
                  <a:schemeClr val="tx1"/>
                </a:solidFill>
                <a:latin typeface="Trebuchet MS" panose="020B0603020202020204" pitchFamily="34" charset="0"/>
              </a:rPr>
              <a:t>Once an individual is created as a “Customer” level record in IWDS, on right side under “Applications”, is “List Applications”, click on that to begin creating an application.  </a:t>
            </a:r>
          </a:p>
          <a:p>
            <a:endParaRPr lang="en-US" dirty="0"/>
          </a:p>
        </p:txBody>
      </p:sp>
      <p:sp>
        <p:nvSpPr>
          <p:cNvPr id="4" name="Footer Placeholder 3">
            <a:extLst>
              <a:ext uri="{FF2B5EF4-FFF2-40B4-BE49-F238E27FC236}">
                <a16:creationId xmlns:a16="http://schemas.microsoft.com/office/drawing/2014/main" id="{B9F630BE-3CA7-4D1B-86AB-2C768F7B9279}"/>
              </a:ext>
            </a:extLst>
          </p:cNvPr>
          <p:cNvSpPr>
            <a:spLocks noGrp="1"/>
          </p:cNvSpPr>
          <p:nvPr>
            <p:ph type="ftr" sz="quarter" idx="11"/>
          </p:nvPr>
        </p:nvSpPr>
        <p:spPr/>
        <p:txBody>
          <a:bodyPr/>
          <a:lstStyle/>
          <a:p>
            <a:r>
              <a:rPr lang="en-US" dirty="0"/>
              <a:t>September 28th, 2023</a:t>
            </a:r>
          </a:p>
        </p:txBody>
      </p:sp>
      <p:pic>
        <p:nvPicPr>
          <p:cNvPr id="5" name="Content Placeholder 5">
            <a:extLst>
              <a:ext uri="{FF2B5EF4-FFF2-40B4-BE49-F238E27FC236}">
                <a16:creationId xmlns:a16="http://schemas.microsoft.com/office/drawing/2014/main" id="{7BC6DEC5-6FA0-4EF9-9B60-FAF24A9C6BB7}"/>
              </a:ext>
            </a:extLst>
          </p:cNvPr>
          <p:cNvPicPr>
            <a:picLocks noChangeAspect="1"/>
          </p:cNvPicPr>
          <p:nvPr/>
        </p:nvPicPr>
        <p:blipFill>
          <a:blip r:embed="rId2"/>
          <a:stretch>
            <a:fillRect/>
          </a:stretch>
        </p:blipFill>
        <p:spPr>
          <a:xfrm>
            <a:off x="5162549" y="1657350"/>
            <a:ext cx="6372227" cy="4500563"/>
          </a:xfrm>
          <a:prstGeom prst="rect">
            <a:avLst/>
          </a:prstGeom>
        </p:spPr>
      </p:pic>
      <p:sp>
        <p:nvSpPr>
          <p:cNvPr id="7" name="Left Arrow 4">
            <a:extLst>
              <a:ext uri="{FF2B5EF4-FFF2-40B4-BE49-F238E27FC236}">
                <a16:creationId xmlns:a16="http://schemas.microsoft.com/office/drawing/2014/main" id="{FFE2D8E0-3944-4C89-8132-211C8AB445AA}"/>
              </a:ext>
            </a:extLst>
          </p:cNvPr>
          <p:cNvSpPr/>
          <p:nvPr/>
        </p:nvSpPr>
        <p:spPr>
          <a:xfrm rot="20495809" flipV="1">
            <a:off x="10009781" y="2653944"/>
            <a:ext cx="642903" cy="15019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50172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DF34C-E421-4622-A045-66FE407BEAFB}"/>
              </a:ext>
            </a:extLst>
          </p:cNvPr>
          <p:cNvSpPr>
            <a:spLocks noGrp="1"/>
          </p:cNvSpPr>
          <p:nvPr>
            <p:ph type="title"/>
          </p:nvPr>
        </p:nvSpPr>
        <p:spPr>
          <a:xfrm>
            <a:off x="2952750" y="610865"/>
            <a:ext cx="8915400" cy="932185"/>
          </a:xfrm>
        </p:spPr>
        <p:txBody>
          <a:bodyPr>
            <a:normAutofit fontScale="90000"/>
          </a:bodyPr>
          <a:lstStyle/>
          <a:p>
            <a:pPr algn="ctr"/>
            <a:r>
              <a:rPr lang="en-US" altLang="en-US" sz="4400" b="1" dirty="0">
                <a:latin typeface="Trebuchet MS" panose="020B0603020202020204" pitchFamily="34" charset="0"/>
              </a:rPr>
              <a:t>Emergency and Disaster Participants</a:t>
            </a:r>
            <a:r>
              <a:rPr lang="en-US" dirty="0">
                <a:latin typeface="Trebuchet MS" panose="020B0603020202020204" pitchFamily="34" charset="0"/>
              </a:rPr>
              <a:t> </a:t>
            </a:r>
          </a:p>
        </p:txBody>
      </p:sp>
      <p:sp>
        <p:nvSpPr>
          <p:cNvPr id="3" name="Content Placeholder 2">
            <a:extLst>
              <a:ext uri="{FF2B5EF4-FFF2-40B4-BE49-F238E27FC236}">
                <a16:creationId xmlns:a16="http://schemas.microsoft.com/office/drawing/2014/main" id="{09676424-4A81-4167-8724-132EED47EE35}"/>
              </a:ext>
            </a:extLst>
          </p:cNvPr>
          <p:cNvSpPr>
            <a:spLocks noGrp="1"/>
          </p:cNvSpPr>
          <p:nvPr>
            <p:ph idx="1"/>
          </p:nvPr>
        </p:nvSpPr>
        <p:spPr>
          <a:xfrm>
            <a:off x="838200" y="1894114"/>
            <a:ext cx="10515600" cy="4282849"/>
          </a:xfrm>
        </p:spPr>
        <p:txBody>
          <a:bodyPr>
            <a:normAutofit/>
          </a:bodyPr>
          <a:lstStyle/>
          <a:p>
            <a:r>
              <a:rPr lang="en-US" altLang="en-US" dirty="0">
                <a:solidFill>
                  <a:schemeClr val="tx1"/>
                </a:solidFill>
                <a:latin typeface="Trebuchet MS" panose="020B0603020202020204" pitchFamily="34" charset="0"/>
              </a:rPr>
              <a:t>Under an Emergency and Disaster grant (which includes QUEST Disaster DWG), an eligible individual could get services related to </a:t>
            </a:r>
            <a:r>
              <a:rPr lang="en-US" altLang="en-US" b="1" dirty="0">
                <a:solidFill>
                  <a:schemeClr val="tx1"/>
                </a:solidFill>
                <a:latin typeface="Trebuchet MS" panose="020B0603020202020204" pitchFamily="34" charset="0"/>
              </a:rPr>
              <a:t>Disaster Relief Employment</a:t>
            </a:r>
            <a:r>
              <a:rPr lang="en-US" altLang="en-US" dirty="0">
                <a:solidFill>
                  <a:schemeClr val="tx1"/>
                </a:solidFill>
                <a:latin typeface="Trebuchet MS" panose="020B0603020202020204" pitchFamily="34" charset="0"/>
              </a:rPr>
              <a:t> </a:t>
            </a:r>
            <a:r>
              <a:rPr lang="en-US" altLang="en-US" b="1" u="sng" dirty="0">
                <a:solidFill>
                  <a:schemeClr val="tx1"/>
                </a:solidFill>
                <a:latin typeface="Trebuchet MS" panose="020B0603020202020204" pitchFamily="34" charset="0"/>
              </a:rPr>
              <a:t>only</a:t>
            </a:r>
            <a:r>
              <a:rPr lang="en-US" altLang="en-US" dirty="0">
                <a:solidFill>
                  <a:schemeClr val="tx1"/>
                </a:solidFill>
                <a:latin typeface="Trebuchet MS" panose="020B0603020202020204" pitchFamily="34" charset="0"/>
              </a:rPr>
              <a:t> (in that case the client </a:t>
            </a:r>
            <a:r>
              <a:rPr lang="en-US" altLang="en-US" b="1" dirty="0">
                <a:solidFill>
                  <a:schemeClr val="tx1"/>
                </a:solidFill>
                <a:latin typeface="Trebuchet MS" panose="020B0603020202020204" pitchFamily="34" charset="0"/>
              </a:rPr>
              <a:t>would be excluded</a:t>
            </a:r>
            <a:r>
              <a:rPr lang="en-US" altLang="en-US" dirty="0">
                <a:solidFill>
                  <a:schemeClr val="tx1"/>
                </a:solidFill>
                <a:latin typeface="Trebuchet MS" panose="020B0603020202020204" pitchFamily="34" charset="0"/>
              </a:rPr>
              <a:t> from Performance implications); </a:t>
            </a:r>
            <a:r>
              <a:rPr lang="en-US" altLang="en-US" b="1" u="sng" dirty="0">
                <a:solidFill>
                  <a:schemeClr val="tx1"/>
                </a:solidFill>
                <a:latin typeface="Trebuchet MS" panose="020B0603020202020204" pitchFamily="34" charset="0"/>
              </a:rPr>
              <a:t>OR</a:t>
            </a:r>
            <a:r>
              <a:rPr lang="en-US" altLang="en-US" dirty="0">
                <a:solidFill>
                  <a:schemeClr val="tx1"/>
                </a:solidFill>
                <a:latin typeface="Trebuchet MS" panose="020B0603020202020204" pitchFamily="34" charset="0"/>
              </a:rPr>
              <a:t>, </a:t>
            </a:r>
          </a:p>
          <a:p>
            <a:r>
              <a:rPr lang="en-US" altLang="en-US" dirty="0">
                <a:solidFill>
                  <a:schemeClr val="tx1"/>
                </a:solidFill>
                <a:latin typeface="Trebuchet MS" panose="020B0603020202020204" pitchFamily="34" charset="0"/>
              </a:rPr>
              <a:t>An eligible individual could get Employment and Training Activities only (client would be in Performance); </a:t>
            </a:r>
            <a:r>
              <a:rPr lang="en-US" altLang="en-US" b="1" u="sng" dirty="0">
                <a:solidFill>
                  <a:schemeClr val="tx1"/>
                </a:solidFill>
                <a:latin typeface="Trebuchet MS" panose="020B0603020202020204" pitchFamily="34" charset="0"/>
              </a:rPr>
              <a:t>OR</a:t>
            </a:r>
            <a:r>
              <a:rPr lang="en-US" altLang="en-US" dirty="0">
                <a:solidFill>
                  <a:schemeClr val="tx1"/>
                </a:solidFill>
                <a:latin typeface="Trebuchet MS" panose="020B0603020202020204" pitchFamily="34" charset="0"/>
              </a:rPr>
              <a:t>,  </a:t>
            </a:r>
          </a:p>
          <a:p>
            <a:r>
              <a:rPr lang="en-US" altLang="en-US" dirty="0">
                <a:solidFill>
                  <a:schemeClr val="tx1"/>
                </a:solidFill>
                <a:latin typeface="Trebuchet MS" panose="020B0603020202020204" pitchFamily="34" charset="0"/>
              </a:rPr>
              <a:t>An eligible individual could get both Disaster Relief Employment and Employment and Training Activities (client would be in Performance).</a:t>
            </a:r>
          </a:p>
          <a:p>
            <a:pPr marL="0" indent="0">
              <a:buNone/>
            </a:pPr>
            <a:endParaRPr lang="en-US" sz="2800"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F56233E5-0399-47D1-8BE4-FAD99174C358}"/>
              </a:ext>
            </a:extLst>
          </p:cNvPr>
          <p:cNvSpPr>
            <a:spLocks noGrp="1"/>
          </p:cNvSpPr>
          <p:nvPr>
            <p:ph type="ftr" sz="quarter" idx="11"/>
          </p:nvPr>
        </p:nvSpPr>
        <p:spPr/>
        <p:txBody>
          <a:bodyPr/>
          <a:lstStyle/>
          <a:p>
            <a:r>
              <a:rPr lang="en-US" dirty="0"/>
              <a:t>September 28th, 2023</a:t>
            </a:r>
          </a:p>
        </p:txBody>
      </p:sp>
    </p:spTree>
    <p:extLst>
      <p:ext uri="{BB962C8B-B14F-4D97-AF65-F5344CB8AC3E}">
        <p14:creationId xmlns:p14="http://schemas.microsoft.com/office/powerpoint/2010/main" val="13339027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787AB-C2CA-4ECB-8549-2129C27345C1}"/>
              </a:ext>
            </a:extLst>
          </p:cNvPr>
          <p:cNvSpPr>
            <a:spLocks noGrp="1"/>
          </p:cNvSpPr>
          <p:nvPr>
            <p:ph type="title"/>
          </p:nvPr>
        </p:nvSpPr>
        <p:spPr/>
        <p:txBody>
          <a:bodyPr>
            <a:normAutofit fontScale="90000"/>
          </a:bodyPr>
          <a:lstStyle/>
          <a:p>
            <a:pPr algn="ctr"/>
            <a:r>
              <a:rPr lang="en-US" dirty="0"/>
              <a:t>Contact Date of Application</a:t>
            </a:r>
          </a:p>
        </p:txBody>
      </p:sp>
      <p:sp>
        <p:nvSpPr>
          <p:cNvPr id="4" name="Footer Placeholder 3">
            <a:extLst>
              <a:ext uri="{FF2B5EF4-FFF2-40B4-BE49-F238E27FC236}">
                <a16:creationId xmlns:a16="http://schemas.microsoft.com/office/drawing/2014/main" id="{C6517E2C-8EA0-46F3-A24B-6CFF6B9D98C7}"/>
              </a:ext>
            </a:extLst>
          </p:cNvPr>
          <p:cNvSpPr>
            <a:spLocks noGrp="1"/>
          </p:cNvSpPr>
          <p:nvPr>
            <p:ph type="ftr" sz="quarter" idx="11"/>
          </p:nvPr>
        </p:nvSpPr>
        <p:spPr/>
        <p:txBody>
          <a:bodyPr/>
          <a:lstStyle/>
          <a:p>
            <a:r>
              <a:rPr lang="en-US" dirty="0"/>
              <a:t>September 28th, 2023</a:t>
            </a:r>
          </a:p>
        </p:txBody>
      </p:sp>
      <p:sp>
        <p:nvSpPr>
          <p:cNvPr id="10" name="Content Placeholder 9">
            <a:extLst>
              <a:ext uri="{FF2B5EF4-FFF2-40B4-BE49-F238E27FC236}">
                <a16:creationId xmlns:a16="http://schemas.microsoft.com/office/drawing/2014/main" id="{C302D0B7-327A-48AB-B05E-4D2CABC6CFD3}"/>
              </a:ext>
            </a:extLst>
          </p:cNvPr>
          <p:cNvSpPr>
            <a:spLocks noGrp="1"/>
          </p:cNvSpPr>
          <p:nvPr>
            <p:ph idx="1"/>
          </p:nvPr>
        </p:nvSpPr>
        <p:spPr>
          <a:xfrm>
            <a:off x="838200" y="2118167"/>
            <a:ext cx="4610100" cy="4058796"/>
          </a:xfrm>
        </p:spPr>
        <p:txBody>
          <a:bodyPr>
            <a:normAutofit fontScale="92500" lnSpcReduction="10000"/>
          </a:bodyPr>
          <a:lstStyle/>
          <a:p>
            <a:r>
              <a:rPr lang="en-US" altLang="en-US" dirty="0">
                <a:solidFill>
                  <a:schemeClr val="tx1"/>
                </a:solidFill>
                <a:latin typeface="Trebuchet MS" panose="020B0603020202020204" pitchFamily="34" charset="0"/>
              </a:rPr>
              <a:t>If using the alternative eligibility, the changes in IWDS will be effective as of 10/1/2022; </a:t>
            </a:r>
          </a:p>
          <a:p>
            <a:r>
              <a:rPr lang="en-US" altLang="en-US" b="1" u="sng" dirty="0">
                <a:solidFill>
                  <a:schemeClr val="tx1"/>
                </a:solidFill>
                <a:latin typeface="Trebuchet MS" panose="020B0603020202020204" pitchFamily="34" charset="0"/>
              </a:rPr>
              <a:t>IMPORTANT</a:t>
            </a:r>
            <a:r>
              <a:rPr lang="en-US" altLang="en-US" dirty="0">
                <a:solidFill>
                  <a:schemeClr val="tx1"/>
                </a:solidFill>
                <a:latin typeface="Trebuchet MS" panose="020B0603020202020204" pitchFamily="34" charset="0"/>
              </a:rPr>
              <a:t>: The contact</a:t>
            </a:r>
            <a:r>
              <a:rPr lang="en-US" altLang="en-US" b="1" dirty="0">
                <a:solidFill>
                  <a:schemeClr val="tx1"/>
                </a:solidFill>
                <a:latin typeface="Trebuchet MS" panose="020B0603020202020204" pitchFamily="34" charset="0"/>
              </a:rPr>
              <a:t> </a:t>
            </a:r>
            <a:r>
              <a:rPr lang="en-US" altLang="en-US" dirty="0">
                <a:solidFill>
                  <a:schemeClr val="tx1"/>
                </a:solidFill>
                <a:latin typeface="Trebuchet MS" panose="020B0603020202020204" pitchFamily="34" charset="0"/>
              </a:rPr>
              <a:t>date for any application that will use the alternative criteria, </a:t>
            </a:r>
            <a:r>
              <a:rPr lang="en-US" altLang="en-US" b="1" dirty="0">
                <a:solidFill>
                  <a:schemeClr val="tx1"/>
                </a:solidFill>
                <a:latin typeface="Trebuchet MS" panose="020B0603020202020204" pitchFamily="34" charset="0"/>
              </a:rPr>
              <a:t>must be dated  10/1/2022 or later to capture the updated alternative criteria</a:t>
            </a:r>
            <a:r>
              <a:rPr lang="en-US" altLang="en-US" dirty="0">
                <a:solidFill>
                  <a:schemeClr val="tx1"/>
                </a:solidFill>
                <a:latin typeface="Trebuchet MS" panose="020B0603020202020204" pitchFamily="34" charset="0"/>
              </a:rPr>
              <a:t>. </a:t>
            </a:r>
          </a:p>
          <a:p>
            <a:endParaRPr lang="en-US" dirty="0"/>
          </a:p>
        </p:txBody>
      </p:sp>
      <p:pic>
        <p:nvPicPr>
          <p:cNvPr id="6" name="Picture 5">
            <a:extLst>
              <a:ext uri="{FF2B5EF4-FFF2-40B4-BE49-F238E27FC236}">
                <a16:creationId xmlns:a16="http://schemas.microsoft.com/office/drawing/2014/main" id="{7499EA0F-D17C-E6BD-DADA-C5C6DE9DB2EB}"/>
              </a:ext>
            </a:extLst>
          </p:cNvPr>
          <p:cNvPicPr>
            <a:picLocks noChangeAspect="1"/>
          </p:cNvPicPr>
          <p:nvPr/>
        </p:nvPicPr>
        <p:blipFill>
          <a:blip r:embed="rId2"/>
          <a:stretch>
            <a:fillRect/>
          </a:stretch>
        </p:blipFill>
        <p:spPr>
          <a:xfrm>
            <a:off x="5606142" y="1514417"/>
            <a:ext cx="6148969" cy="4797086"/>
          </a:xfrm>
          <a:prstGeom prst="rect">
            <a:avLst/>
          </a:prstGeom>
        </p:spPr>
      </p:pic>
      <p:sp>
        <p:nvSpPr>
          <p:cNvPr id="7" name="Left Arrow 4">
            <a:extLst>
              <a:ext uri="{FF2B5EF4-FFF2-40B4-BE49-F238E27FC236}">
                <a16:creationId xmlns:a16="http://schemas.microsoft.com/office/drawing/2014/main" id="{4E2D3571-57E9-F362-CA1A-1A397AB665BC}"/>
              </a:ext>
            </a:extLst>
          </p:cNvPr>
          <p:cNvSpPr/>
          <p:nvPr/>
        </p:nvSpPr>
        <p:spPr>
          <a:xfrm>
            <a:off x="8758358" y="4312216"/>
            <a:ext cx="779704" cy="28155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562765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C03FF-282B-4CA6-B6B5-08F204D9BF74}"/>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Guided Application</a:t>
            </a:r>
          </a:p>
        </p:txBody>
      </p:sp>
      <p:sp>
        <p:nvSpPr>
          <p:cNvPr id="3" name="Content Placeholder 2">
            <a:extLst>
              <a:ext uri="{FF2B5EF4-FFF2-40B4-BE49-F238E27FC236}">
                <a16:creationId xmlns:a16="http://schemas.microsoft.com/office/drawing/2014/main" id="{B6657645-5CB3-41DF-BBBF-2EACD486A990}"/>
              </a:ext>
            </a:extLst>
          </p:cNvPr>
          <p:cNvSpPr>
            <a:spLocks noGrp="1"/>
          </p:cNvSpPr>
          <p:nvPr>
            <p:ph idx="1"/>
          </p:nvPr>
        </p:nvSpPr>
        <p:spPr>
          <a:xfrm>
            <a:off x="457199" y="1771650"/>
            <a:ext cx="4702629" cy="4405313"/>
          </a:xfrm>
        </p:spPr>
        <p:txBody>
          <a:bodyPr/>
          <a:lstStyle/>
          <a:p>
            <a:pPr marL="0" indent="0">
              <a:buNone/>
            </a:pPr>
            <a:r>
              <a:rPr lang="en-US" dirty="0">
                <a:solidFill>
                  <a:schemeClr val="tx1"/>
                </a:solidFill>
                <a:latin typeface="Trebuchet MS" panose="020B0603020202020204" pitchFamily="34" charset="0"/>
              </a:rPr>
              <a:t>Guided application has all the various traditional Dislocated Worker titles as well as the guided application for the National Dislocated Worker Grant 1N – DWG Emergencies and Disasters.</a:t>
            </a:r>
          </a:p>
        </p:txBody>
      </p:sp>
      <p:sp>
        <p:nvSpPr>
          <p:cNvPr id="4" name="Footer Placeholder 3">
            <a:extLst>
              <a:ext uri="{FF2B5EF4-FFF2-40B4-BE49-F238E27FC236}">
                <a16:creationId xmlns:a16="http://schemas.microsoft.com/office/drawing/2014/main" id="{2DB85161-6E59-4F48-A7FA-6D17FE432CF4}"/>
              </a:ext>
            </a:extLst>
          </p:cNvPr>
          <p:cNvSpPr>
            <a:spLocks noGrp="1"/>
          </p:cNvSpPr>
          <p:nvPr>
            <p:ph type="ftr" sz="quarter" idx="11"/>
          </p:nvPr>
        </p:nvSpPr>
        <p:spPr/>
        <p:txBody>
          <a:bodyPr/>
          <a:lstStyle/>
          <a:p>
            <a:r>
              <a:rPr lang="en-US" dirty="0"/>
              <a:t>September 28th, 2023</a:t>
            </a:r>
          </a:p>
        </p:txBody>
      </p:sp>
      <p:pic>
        <p:nvPicPr>
          <p:cNvPr id="6" name="Picture 5">
            <a:extLst>
              <a:ext uri="{FF2B5EF4-FFF2-40B4-BE49-F238E27FC236}">
                <a16:creationId xmlns:a16="http://schemas.microsoft.com/office/drawing/2014/main" id="{DB1EC9BC-2E97-2BD2-0FD5-1EF6AF303E0C}"/>
              </a:ext>
            </a:extLst>
          </p:cNvPr>
          <p:cNvPicPr>
            <a:picLocks noChangeAspect="1"/>
          </p:cNvPicPr>
          <p:nvPr/>
        </p:nvPicPr>
        <p:blipFill>
          <a:blip r:embed="rId2"/>
          <a:stretch>
            <a:fillRect/>
          </a:stretch>
        </p:blipFill>
        <p:spPr>
          <a:xfrm>
            <a:off x="5529943" y="1372335"/>
            <a:ext cx="5845629" cy="4783593"/>
          </a:xfrm>
          <a:prstGeom prst="rect">
            <a:avLst/>
          </a:prstGeom>
        </p:spPr>
      </p:pic>
    </p:spTree>
    <p:extLst>
      <p:ext uri="{BB962C8B-B14F-4D97-AF65-F5344CB8AC3E}">
        <p14:creationId xmlns:p14="http://schemas.microsoft.com/office/powerpoint/2010/main" val="40541208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6549-D967-4D70-9ACF-2FF1AD6EF115}"/>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Guided Application</a:t>
            </a:r>
          </a:p>
        </p:txBody>
      </p:sp>
      <p:sp>
        <p:nvSpPr>
          <p:cNvPr id="3" name="Content Placeholder 2">
            <a:extLst>
              <a:ext uri="{FF2B5EF4-FFF2-40B4-BE49-F238E27FC236}">
                <a16:creationId xmlns:a16="http://schemas.microsoft.com/office/drawing/2014/main" id="{0A3401B3-25A1-4587-B45B-A90737A08732}"/>
              </a:ext>
            </a:extLst>
          </p:cNvPr>
          <p:cNvSpPr>
            <a:spLocks noGrp="1"/>
          </p:cNvSpPr>
          <p:nvPr>
            <p:ph idx="1"/>
          </p:nvPr>
        </p:nvSpPr>
        <p:spPr/>
        <p:txBody>
          <a:bodyPr/>
          <a:lstStyle/>
          <a:p>
            <a:pPr marL="0" indent="0">
              <a:buNone/>
              <a:defRPr/>
            </a:pPr>
            <a:r>
              <a:rPr lang="en-US" altLang="en-US" dirty="0">
                <a:solidFill>
                  <a:schemeClr val="tx1"/>
                </a:solidFill>
                <a:latin typeface="Trebuchet MS" panose="020B0603020202020204" pitchFamily="34" charset="0"/>
              </a:rPr>
              <a:t>In IWDS, if the client does not meet any traditional Dislocated Worker criteria, and you are attempting to qualify the client under the alternative criteria the correct guided application for QUEST Disaster DWG grants would be:</a:t>
            </a:r>
          </a:p>
          <a:p>
            <a:pPr marL="0" indent="0">
              <a:buNone/>
              <a:defRPr/>
            </a:pPr>
            <a:endParaRPr lang="en-US" altLang="en-US" dirty="0">
              <a:solidFill>
                <a:schemeClr val="tx1"/>
              </a:solidFill>
              <a:latin typeface="Trebuchet MS" panose="020B0603020202020204" pitchFamily="34" charset="0"/>
            </a:endParaRPr>
          </a:p>
          <a:p>
            <a:pPr lvl="1">
              <a:defRPr/>
            </a:pPr>
            <a:r>
              <a:rPr lang="en-US" altLang="en-US" sz="2800" dirty="0">
                <a:solidFill>
                  <a:schemeClr val="tx1"/>
                </a:solidFill>
                <a:latin typeface="Trebuchet MS" panose="020B0603020202020204" pitchFamily="34" charset="0"/>
              </a:rPr>
              <a:t>National Dislocated Worker 1N - DWG Emergencies and Disasters Career Services </a:t>
            </a:r>
          </a:p>
          <a:p>
            <a:pPr lvl="1">
              <a:defRPr/>
            </a:pPr>
            <a:r>
              <a:rPr lang="en-US" altLang="en-US" sz="2800" dirty="0">
                <a:solidFill>
                  <a:schemeClr val="tx1"/>
                </a:solidFill>
                <a:latin typeface="Trebuchet MS" panose="020B0603020202020204" pitchFamily="34" charset="0"/>
              </a:rPr>
              <a:t>National Dislocated Worker 1N -  DWG Emergencies and Disasters Training Services  </a:t>
            </a:r>
          </a:p>
          <a:p>
            <a:endParaRPr lang="en-US" dirty="0"/>
          </a:p>
        </p:txBody>
      </p:sp>
      <p:sp>
        <p:nvSpPr>
          <p:cNvPr id="4" name="Footer Placeholder 3">
            <a:extLst>
              <a:ext uri="{FF2B5EF4-FFF2-40B4-BE49-F238E27FC236}">
                <a16:creationId xmlns:a16="http://schemas.microsoft.com/office/drawing/2014/main" id="{B2934862-86FD-425D-8C1E-043B183D432A}"/>
              </a:ext>
            </a:extLst>
          </p:cNvPr>
          <p:cNvSpPr>
            <a:spLocks noGrp="1"/>
          </p:cNvSpPr>
          <p:nvPr>
            <p:ph type="ftr" sz="quarter" idx="11"/>
          </p:nvPr>
        </p:nvSpPr>
        <p:spPr/>
        <p:txBody>
          <a:bodyPr/>
          <a:lstStyle/>
          <a:p>
            <a:r>
              <a:rPr lang="en-US" dirty="0"/>
              <a:t>September 28th, 2023</a:t>
            </a:r>
          </a:p>
        </p:txBody>
      </p:sp>
    </p:spTree>
    <p:extLst>
      <p:ext uri="{BB962C8B-B14F-4D97-AF65-F5344CB8AC3E}">
        <p14:creationId xmlns:p14="http://schemas.microsoft.com/office/powerpoint/2010/main" val="14971814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B207D-0DBD-4566-8BBE-B4ACD12A3A8B}"/>
              </a:ext>
            </a:extLst>
          </p:cNvPr>
          <p:cNvSpPr>
            <a:spLocks noGrp="1"/>
          </p:cNvSpPr>
          <p:nvPr>
            <p:ph type="title"/>
          </p:nvPr>
        </p:nvSpPr>
        <p:spPr/>
        <p:txBody>
          <a:bodyPr>
            <a:normAutofit fontScale="90000"/>
          </a:bodyPr>
          <a:lstStyle/>
          <a:p>
            <a:pPr algn="ctr"/>
            <a:r>
              <a:rPr lang="en-US" dirty="0"/>
              <a:t>Guided Application </a:t>
            </a:r>
          </a:p>
        </p:txBody>
      </p:sp>
      <p:sp>
        <p:nvSpPr>
          <p:cNvPr id="4" name="Footer Placeholder 3">
            <a:extLst>
              <a:ext uri="{FF2B5EF4-FFF2-40B4-BE49-F238E27FC236}">
                <a16:creationId xmlns:a16="http://schemas.microsoft.com/office/drawing/2014/main" id="{DC34DAC7-7C19-43B8-A59B-7E5438A7DDB7}"/>
              </a:ext>
            </a:extLst>
          </p:cNvPr>
          <p:cNvSpPr>
            <a:spLocks noGrp="1"/>
          </p:cNvSpPr>
          <p:nvPr>
            <p:ph type="ftr" sz="quarter" idx="11"/>
          </p:nvPr>
        </p:nvSpPr>
        <p:spPr/>
        <p:txBody>
          <a:bodyPr/>
          <a:lstStyle/>
          <a:p>
            <a:r>
              <a:rPr lang="en-US" dirty="0"/>
              <a:t>September 28th, 2023</a:t>
            </a:r>
          </a:p>
        </p:txBody>
      </p:sp>
      <p:pic>
        <p:nvPicPr>
          <p:cNvPr id="8" name="Content Placeholder 7">
            <a:extLst>
              <a:ext uri="{FF2B5EF4-FFF2-40B4-BE49-F238E27FC236}">
                <a16:creationId xmlns:a16="http://schemas.microsoft.com/office/drawing/2014/main" id="{48397660-BB23-1CC7-92DC-8A69C9B5BFA6}"/>
              </a:ext>
            </a:extLst>
          </p:cNvPr>
          <p:cNvPicPr>
            <a:picLocks noGrp="1" noChangeAspect="1"/>
          </p:cNvPicPr>
          <p:nvPr>
            <p:ph idx="1"/>
          </p:nvPr>
        </p:nvPicPr>
        <p:blipFill>
          <a:blip r:embed="rId2"/>
          <a:stretch>
            <a:fillRect/>
          </a:stretch>
        </p:blipFill>
        <p:spPr>
          <a:xfrm>
            <a:off x="3526971" y="1458686"/>
            <a:ext cx="6226629" cy="5007428"/>
          </a:xfrm>
        </p:spPr>
      </p:pic>
      <p:sp>
        <p:nvSpPr>
          <p:cNvPr id="11" name="Left Arrow 4">
            <a:extLst>
              <a:ext uri="{FF2B5EF4-FFF2-40B4-BE49-F238E27FC236}">
                <a16:creationId xmlns:a16="http://schemas.microsoft.com/office/drawing/2014/main" id="{DCE85153-0A93-30EE-567F-F794E352935D}"/>
              </a:ext>
            </a:extLst>
          </p:cNvPr>
          <p:cNvSpPr/>
          <p:nvPr/>
        </p:nvSpPr>
        <p:spPr>
          <a:xfrm rot="10800000" flipV="1">
            <a:off x="3832386" y="5732925"/>
            <a:ext cx="934945" cy="13857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Left Arrow 4">
            <a:extLst>
              <a:ext uri="{FF2B5EF4-FFF2-40B4-BE49-F238E27FC236}">
                <a16:creationId xmlns:a16="http://schemas.microsoft.com/office/drawing/2014/main" id="{0C14A2C9-32BC-3B65-5FFA-600422D61093}"/>
              </a:ext>
            </a:extLst>
          </p:cNvPr>
          <p:cNvSpPr/>
          <p:nvPr/>
        </p:nvSpPr>
        <p:spPr>
          <a:xfrm rot="10800000" flipV="1">
            <a:off x="3832385" y="5997342"/>
            <a:ext cx="934945" cy="13857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28247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1413B-B230-4AE6-AEF5-5BE72DCC02E5}"/>
              </a:ext>
            </a:extLst>
          </p:cNvPr>
          <p:cNvSpPr>
            <a:spLocks noGrp="1"/>
          </p:cNvSpPr>
          <p:nvPr>
            <p:ph type="title"/>
          </p:nvPr>
        </p:nvSpPr>
        <p:spPr>
          <a:xfrm>
            <a:off x="2895600" y="610865"/>
            <a:ext cx="8351520" cy="561049"/>
          </a:xfrm>
        </p:spPr>
        <p:txBody>
          <a:bodyPr>
            <a:normAutofit fontScale="90000"/>
          </a:bodyPr>
          <a:lstStyle/>
          <a:p>
            <a:pPr algn="ctr"/>
            <a:r>
              <a:rPr lang="en-US" dirty="0">
                <a:latin typeface="Trebuchet MS" panose="020B0603020202020204" pitchFamily="34" charset="0"/>
              </a:rPr>
              <a:t>Details about Guided Application</a:t>
            </a:r>
          </a:p>
        </p:txBody>
      </p:sp>
      <p:sp>
        <p:nvSpPr>
          <p:cNvPr id="3" name="Content Placeholder 2">
            <a:extLst>
              <a:ext uri="{FF2B5EF4-FFF2-40B4-BE49-F238E27FC236}">
                <a16:creationId xmlns:a16="http://schemas.microsoft.com/office/drawing/2014/main" id="{7D36D63B-EBA3-414F-AE3B-D2F4A92AB733}"/>
              </a:ext>
            </a:extLst>
          </p:cNvPr>
          <p:cNvSpPr>
            <a:spLocks noGrp="1"/>
          </p:cNvSpPr>
          <p:nvPr>
            <p:ph idx="1"/>
          </p:nvPr>
        </p:nvSpPr>
        <p:spPr>
          <a:xfrm>
            <a:off x="435429" y="1676400"/>
            <a:ext cx="11353800" cy="4500563"/>
          </a:xfrm>
        </p:spPr>
        <p:txBody>
          <a:bodyPr/>
          <a:lstStyle/>
          <a:p>
            <a:pPr marL="0" indent="0">
              <a:buNone/>
            </a:pPr>
            <a:r>
              <a:rPr lang="en-US" dirty="0">
                <a:solidFill>
                  <a:schemeClr val="tx1"/>
                </a:solidFill>
                <a:latin typeface="Trebuchet MS" panose="020B0603020202020204" pitchFamily="34" charset="0"/>
              </a:rPr>
              <a:t>In the example on the previous slide, I chose to complete both the Career and Training Services guided application; if you know the client you are going to serve under your QUEST Disaster DWG is only planning to receive Career Services and/or Disaster Recovery Services level services, then you could choose to just complete the “Career Services” guided application</a:t>
            </a:r>
          </a:p>
        </p:txBody>
      </p:sp>
      <p:sp>
        <p:nvSpPr>
          <p:cNvPr id="4" name="Footer Placeholder 3">
            <a:extLst>
              <a:ext uri="{FF2B5EF4-FFF2-40B4-BE49-F238E27FC236}">
                <a16:creationId xmlns:a16="http://schemas.microsoft.com/office/drawing/2014/main" id="{2FC52F92-FC8A-4B90-9C6C-4F79FBE0EF43}"/>
              </a:ext>
            </a:extLst>
          </p:cNvPr>
          <p:cNvSpPr>
            <a:spLocks noGrp="1"/>
          </p:cNvSpPr>
          <p:nvPr>
            <p:ph type="ftr" sz="quarter" idx="11"/>
          </p:nvPr>
        </p:nvSpPr>
        <p:spPr/>
        <p:txBody>
          <a:bodyPr/>
          <a:lstStyle/>
          <a:p>
            <a:r>
              <a:rPr lang="en-US" dirty="0"/>
              <a:t>September 28th, 2023</a:t>
            </a:r>
          </a:p>
        </p:txBody>
      </p:sp>
      <p:pic>
        <p:nvPicPr>
          <p:cNvPr id="7" name="Picture 6">
            <a:extLst>
              <a:ext uri="{FF2B5EF4-FFF2-40B4-BE49-F238E27FC236}">
                <a16:creationId xmlns:a16="http://schemas.microsoft.com/office/drawing/2014/main" id="{52779DE2-C9A5-DA4B-9AC8-509386F9B788}"/>
              </a:ext>
            </a:extLst>
          </p:cNvPr>
          <p:cNvPicPr>
            <a:picLocks noChangeAspect="1"/>
          </p:cNvPicPr>
          <p:nvPr/>
        </p:nvPicPr>
        <p:blipFill>
          <a:blip r:embed="rId2"/>
          <a:stretch>
            <a:fillRect/>
          </a:stretch>
        </p:blipFill>
        <p:spPr>
          <a:xfrm>
            <a:off x="972943" y="4425377"/>
            <a:ext cx="9288171" cy="1667108"/>
          </a:xfrm>
          <a:prstGeom prst="rect">
            <a:avLst/>
          </a:prstGeom>
        </p:spPr>
      </p:pic>
    </p:spTree>
    <p:extLst>
      <p:ext uri="{BB962C8B-B14F-4D97-AF65-F5344CB8AC3E}">
        <p14:creationId xmlns:p14="http://schemas.microsoft.com/office/powerpoint/2010/main" val="37700648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70CB5-9207-48EF-A67B-13A03A708DA9}"/>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Emergencies and Disaster Guided Application Screens</a:t>
            </a:r>
            <a:endParaRPr lang="en-US" dirty="0"/>
          </a:p>
        </p:txBody>
      </p:sp>
      <p:sp>
        <p:nvSpPr>
          <p:cNvPr id="3" name="Content Placeholder 2">
            <a:extLst>
              <a:ext uri="{FF2B5EF4-FFF2-40B4-BE49-F238E27FC236}">
                <a16:creationId xmlns:a16="http://schemas.microsoft.com/office/drawing/2014/main" id="{4535DC96-034A-40AC-A706-C7809CD79C69}"/>
              </a:ext>
            </a:extLst>
          </p:cNvPr>
          <p:cNvSpPr>
            <a:spLocks noGrp="1"/>
          </p:cNvSpPr>
          <p:nvPr>
            <p:ph idx="1"/>
          </p:nvPr>
        </p:nvSpPr>
        <p:spPr>
          <a:xfrm>
            <a:off x="838200" y="1825625"/>
            <a:ext cx="10515600" cy="4351338"/>
          </a:xfrm>
        </p:spPr>
        <p:txBody>
          <a:bodyPr>
            <a:normAutofit/>
          </a:bodyPr>
          <a:lstStyle/>
          <a:p>
            <a:pPr marL="514350" indent="-514350">
              <a:buFont typeface="+mj-lt"/>
              <a:buAutoNum type="arabicPeriod"/>
            </a:pPr>
            <a:r>
              <a:rPr lang="en-US" sz="3000" dirty="0">
                <a:solidFill>
                  <a:schemeClr val="tx1"/>
                </a:solidFill>
                <a:latin typeface="Trebuchet MS" panose="020B0603020202020204" pitchFamily="34" charset="0"/>
              </a:rPr>
              <a:t>Contact Information;</a:t>
            </a:r>
          </a:p>
          <a:p>
            <a:pPr marL="514350" indent="-514350">
              <a:buFont typeface="+mj-lt"/>
              <a:buAutoNum type="arabicPeriod"/>
            </a:pPr>
            <a:r>
              <a:rPr lang="en-US" sz="3000" dirty="0">
                <a:solidFill>
                  <a:schemeClr val="tx1"/>
                </a:solidFill>
                <a:latin typeface="Trebuchet MS" panose="020B0603020202020204" pitchFamily="34" charset="0"/>
              </a:rPr>
              <a:t>Additional Contacts;</a:t>
            </a:r>
          </a:p>
          <a:p>
            <a:pPr marL="514350" indent="-514350">
              <a:buFont typeface="+mj-lt"/>
              <a:buAutoNum type="arabicPeriod"/>
            </a:pPr>
            <a:r>
              <a:rPr lang="en-US" sz="3000" dirty="0">
                <a:solidFill>
                  <a:schemeClr val="tx1"/>
                </a:solidFill>
                <a:latin typeface="Trebuchet MS" panose="020B0603020202020204" pitchFamily="34" charset="0"/>
              </a:rPr>
              <a:t>Private Information;</a:t>
            </a:r>
          </a:p>
          <a:p>
            <a:pPr marL="514350" indent="-514350">
              <a:buFont typeface="+mj-lt"/>
              <a:buAutoNum type="arabicPeriod"/>
            </a:pPr>
            <a:r>
              <a:rPr lang="en-US" sz="3000" dirty="0">
                <a:solidFill>
                  <a:schemeClr val="tx1"/>
                </a:solidFill>
                <a:latin typeface="Trebuchet MS" panose="020B0603020202020204" pitchFamily="34" charset="0"/>
              </a:rPr>
              <a:t>Veterans Information;</a:t>
            </a:r>
          </a:p>
          <a:p>
            <a:pPr marL="514350" indent="-514350">
              <a:buFont typeface="+mj-lt"/>
              <a:buAutoNum type="arabicPeriod"/>
            </a:pPr>
            <a:r>
              <a:rPr lang="en-US" sz="3000" dirty="0">
                <a:solidFill>
                  <a:schemeClr val="tx1"/>
                </a:solidFill>
                <a:latin typeface="Trebuchet MS" panose="020B0603020202020204" pitchFamily="34" charset="0"/>
              </a:rPr>
              <a:t>Concurrent Programs;</a:t>
            </a:r>
          </a:p>
          <a:p>
            <a:pPr marL="514350" indent="-514350">
              <a:buFont typeface="+mj-lt"/>
              <a:buAutoNum type="arabicPeriod"/>
            </a:pPr>
            <a:r>
              <a:rPr lang="en-US" sz="3000" dirty="0">
                <a:solidFill>
                  <a:schemeClr val="tx1"/>
                </a:solidFill>
                <a:latin typeface="Trebuchet MS" panose="020B0603020202020204" pitchFamily="34" charset="0"/>
              </a:rPr>
              <a:t>Tests; </a:t>
            </a:r>
          </a:p>
          <a:p>
            <a:pPr marL="514350" indent="-514350">
              <a:buFont typeface="+mj-lt"/>
              <a:buAutoNum type="arabicPeriod"/>
            </a:pPr>
            <a:r>
              <a:rPr lang="en-US" sz="3000" dirty="0">
                <a:solidFill>
                  <a:schemeClr val="tx1"/>
                </a:solidFill>
                <a:latin typeface="Trebuchet MS" panose="020B0603020202020204" pitchFamily="34" charset="0"/>
              </a:rPr>
              <a:t>Characteristics and Barriers;</a:t>
            </a:r>
          </a:p>
          <a:p>
            <a:pPr marL="514350" indent="-514350">
              <a:buFont typeface="+mj-lt"/>
              <a:buAutoNum type="arabicPeriod"/>
            </a:pPr>
            <a:endParaRPr lang="en-US" dirty="0">
              <a:solidFill>
                <a:schemeClr val="tx1"/>
              </a:solidFill>
              <a:latin typeface="Trebuchet MS" panose="020B0603020202020204" pitchFamily="34" charset="0"/>
            </a:endParaRPr>
          </a:p>
          <a:p>
            <a:pPr marL="514350" indent="-514350">
              <a:buFont typeface="+mj-lt"/>
              <a:buAutoNum type="arabicPeriod"/>
            </a:pPr>
            <a:endParaRPr lang="en-US" dirty="0"/>
          </a:p>
        </p:txBody>
      </p:sp>
      <p:sp>
        <p:nvSpPr>
          <p:cNvPr id="4" name="Footer Placeholder 3">
            <a:extLst>
              <a:ext uri="{FF2B5EF4-FFF2-40B4-BE49-F238E27FC236}">
                <a16:creationId xmlns:a16="http://schemas.microsoft.com/office/drawing/2014/main" id="{D531FA5F-7223-488E-A01F-256F889C267B}"/>
              </a:ext>
            </a:extLst>
          </p:cNvPr>
          <p:cNvSpPr>
            <a:spLocks noGrp="1"/>
          </p:cNvSpPr>
          <p:nvPr>
            <p:ph type="ftr" sz="quarter" idx="11"/>
          </p:nvPr>
        </p:nvSpPr>
        <p:spPr>
          <a:xfrm>
            <a:off x="640080" y="6356350"/>
            <a:ext cx="7315200" cy="365125"/>
          </a:xfrm>
        </p:spPr>
        <p:txBody>
          <a:bodyPr/>
          <a:lstStyle/>
          <a:p>
            <a:r>
              <a:rPr lang="en-US" dirty="0"/>
              <a:t>September 28th, 2023</a:t>
            </a:r>
          </a:p>
          <a:p>
            <a:endParaRPr lang="en-US" dirty="0"/>
          </a:p>
        </p:txBody>
      </p:sp>
      <p:sp>
        <p:nvSpPr>
          <p:cNvPr id="5" name="Text Placeholder 4">
            <a:extLst>
              <a:ext uri="{FF2B5EF4-FFF2-40B4-BE49-F238E27FC236}">
                <a16:creationId xmlns:a16="http://schemas.microsoft.com/office/drawing/2014/main" id="{C1D1E1B3-9860-4E9F-8A85-2E4F9C370614}"/>
              </a:ext>
            </a:extLst>
          </p:cNvPr>
          <p:cNvSpPr>
            <a:spLocks noGrp="1"/>
          </p:cNvSpPr>
          <p:nvPr>
            <p:ph sz="half" idx="4294967295"/>
          </p:nvPr>
        </p:nvSpPr>
        <p:spPr>
          <a:xfrm>
            <a:off x="7010400" y="1825625"/>
            <a:ext cx="5181600" cy="4351338"/>
          </a:xfrm>
        </p:spPr>
        <p:txBody>
          <a:bodyPr>
            <a:normAutofit/>
          </a:bodyPr>
          <a:lstStyle/>
          <a:p>
            <a:pPr marL="514350" indent="-514350">
              <a:buFont typeface="+mj-lt"/>
              <a:buAutoNum type="arabicPeriod" startAt="8"/>
            </a:pPr>
            <a:r>
              <a:rPr lang="en-US" dirty="0">
                <a:solidFill>
                  <a:schemeClr val="tx1"/>
                </a:solidFill>
                <a:latin typeface="Trebuchet MS" panose="020B0603020202020204" pitchFamily="34" charset="0"/>
              </a:rPr>
              <a:t>Education Status;</a:t>
            </a:r>
          </a:p>
          <a:p>
            <a:pPr marL="514350" indent="-514350">
              <a:buFont typeface="+mj-lt"/>
              <a:buAutoNum type="arabicPeriod" startAt="8"/>
            </a:pPr>
            <a:r>
              <a:rPr lang="en-US" dirty="0">
                <a:latin typeface="Trebuchet MS" panose="020B0603020202020204" pitchFamily="34" charset="0"/>
              </a:rPr>
              <a:t>Dislocated Worker Characteristics;</a:t>
            </a:r>
          </a:p>
          <a:p>
            <a:pPr marL="514350" indent="-514350">
              <a:buFont typeface="+mj-lt"/>
              <a:buAutoNum type="arabicPeriod" startAt="10"/>
            </a:pPr>
            <a:r>
              <a:rPr lang="en-US" sz="2800" dirty="0">
                <a:solidFill>
                  <a:schemeClr val="tx1"/>
                </a:solidFill>
                <a:latin typeface="Trebuchet MS" panose="020B0603020202020204" pitchFamily="34" charset="0"/>
              </a:rPr>
              <a:t>List Work History;</a:t>
            </a:r>
          </a:p>
          <a:p>
            <a:pPr marL="514350" indent="-514350">
              <a:buFont typeface="+mj-lt"/>
              <a:buAutoNum type="arabicPeriod" startAt="10"/>
            </a:pPr>
            <a:r>
              <a:rPr lang="en-US" sz="2800" dirty="0">
                <a:solidFill>
                  <a:schemeClr val="tx1"/>
                </a:solidFill>
                <a:latin typeface="Trebuchet MS" panose="020B0603020202020204" pitchFamily="34" charset="0"/>
              </a:rPr>
              <a:t>Public Assistance;</a:t>
            </a:r>
          </a:p>
          <a:p>
            <a:pPr marL="514350" indent="-514350">
              <a:buFont typeface="+mj-lt"/>
              <a:buAutoNum type="arabicPeriod" startAt="10"/>
            </a:pPr>
            <a:r>
              <a:rPr lang="en-US" sz="2800" dirty="0">
                <a:solidFill>
                  <a:schemeClr val="tx1"/>
                </a:solidFill>
                <a:latin typeface="Trebuchet MS" panose="020B0603020202020204" pitchFamily="34" charset="0"/>
              </a:rPr>
              <a:t>Family Characteristics;</a:t>
            </a:r>
          </a:p>
          <a:p>
            <a:pPr marL="514350" indent="-514350">
              <a:buFont typeface="+mj-lt"/>
              <a:buAutoNum type="arabicPeriod" startAt="10"/>
            </a:pPr>
            <a:r>
              <a:rPr lang="en-US" sz="2800" dirty="0">
                <a:solidFill>
                  <a:schemeClr val="tx1"/>
                </a:solidFill>
                <a:latin typeface="Trebuchet MS" panose="020B0603020202020204" pitchFamily="34" charset="0"/>
              </a:rPr>
              <a:t>WIOA Training Criteria.</a:t>
            </a:r>
          </a:p>
          <a:p>
            <a:pPr marL="514350" indent="-514350">
              <a:buFont typeface="+mj-lt"/>
              <a:buAutoNum type="arabicPeriod" startAt="8"/>
            </a:pPr>
            <a:endParaRPr lang="en-US" dirty="0">
              <a:solidFill>
                <a:schemeClr val="tx1"/>
              </a:solidFill>
              <a:latin typeface="Trebuchet MS" panose="020B0603020202020204" pitchFamily="34" charset="0"/>
            </a:endParaRPr>
          </a:p>
          <a:p>
            <a:endParaRPr lang="en-US" dirty="0"/>
          </a:p>
        </p:txBody>
      </p:sp>
    </p:spTree>
    <p:extLst>
      <p:ext uri="{BB962C8B-B14F-4D97-AF65-F5344CB8AC3E}">
        <p14:creationId xmlns:p14="http://schemas.microsoft.com/office/powerpoint/2010/main" val="27665526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48027-F50B-470E-AFF9-AD11B3434426}"/>
              </a:ext>
            </a:extLst>
          </p:cNvPr>
          <p:cNvSpPr>
            <a:spLocks noGrp="1"/>
          </p:cNvSpPr>
          <p:nvPr>
            <p:ph type="title"/>
          </p:nvPr>
        </p:nvSpPr>
        <p:spPr>
          <a:xfrm>
            <a:off x="3211010" y="610865"/>
            <a:ext cx="7944670" cy="561049"/>
          </a:xfrm>
        </p:spPr>
        <p:txBody>
          <a:bodyPr>
            <a:normAutofit fontScale="90000"/>
          </a:bodyPr>
          <a:lstStyle/>
          <a:p>
            <a:pPr algn="ctr"/>
            <a:r>
              <a:rPr lang="en-US" dirty="0">
                <a:latin typeface="Trebuchet MS" panose="020B0603020202020204" pitchFamily="34" charset="0"/>
              </a:rPr>
              <a:t>Details about Guided Application</a:t>
            </a:r>
            <a:endParaRPr lang="en-US" dirty="0"/>
          </a:p>
        </p:txBody>
      </p:sp>
      <p:sp>
        <p:nvSpPr>
          <p:cNvPr id="3" name="Content Placeholder 2">
            <a:extLst>
              <a:ext uri="{FF2B5EF4-FFF2-40B4-BE49-F238E27FC236}">
                <a16:creationId xmlns:a16="http://schemas.microsoft.com/office/drawing/2014/main" id="{195290BA-F9EA-4443-ABE2-04A776C75410}"/>
              </a:ext>
            </a:extLst>
          </p:cNvPr>
          <p:cNvSpPr>
            <a:spLocks noGrp="1"/>
          </p:cNvSpPr>
          <p:nvPr>
            <p:ph idx="1"/>
          </p:nvPr>
        </p:nvSpPr>
        <p:spPr/>
        <p:txBody>
          <a:bodyPr>
            <a:normAutofit/>
          </a:bodyPr>
          <a:lstStyle/>
          <a:p>
            <a:r>
              <a:rPr lang="en-US" dirty="0">
                <a:solidFill>
                  <a:schemeClr val="tx1"/>
                </a:solidFill>
                <a:latin typeface="Trebuchet MS" panose="020B0603020202020204" pitchFamily="34" charset="0"/>
              </a:rPr>
              <a:t>From the Emergencies and Disaster Guided Application screens only the Private Information screen (Authorized to Work in the U.S. &amp; Selective Service) and the Dislocated Worker Characteristics screen (the seven alternative eligibility questions) have eligibility criteria under the Emergencies and Disaster certification.  </a:t>
            </a:r>
          </a:p>
          <a:p>
            <a:r>
              <a:rPr lang="en-US" dirty="0">
                <a:solidFill>
                  <a:schemeClr val="tx1"/>
                </a:solidFill>
                <a:latin typeface="Trebuchet MS" panose="020B0603020202020204" pitchFamily="34" charset="0"/>
              </a:rPr>
              <a:t>All the information captured on the other screens in the guided application are tied to Federal Reporting requirements, and/or details about the client’s circumstances.   </a:t>
            </a:r>
            <a:endParaRPr lang="en-US" dirty="0">
              <a:solidFill>
                <a:schemeClr val="tx1"/>
              </a:solidFill>
            </a:endParaRPr>
          </a:p>
        </p:txBody>
      </p:sp>
      <p:sp>
        <p:nvSpPr>
          <p:cNvPr id="4" name="Footer Placeholder 3">
            <a:extLst>
              <a:ext uri="{FF2B5EF4-FFF2-40B4-BE49-F238E27FC236}">
                <a16:creationId xmlns:a16="http://schemas.microsoft.com/office/drawing/2014/main" id="{93CD894B-8D82-4D03-BF57-16C85D8F09EB}"/>
              </a:ext>
            </a:extLst>
          </p:cNvPr>
          <p:cNvSpPr>
            <a:spLocks noGrp="1"/>
          </p:cNvSpPr>
          <p:nvPr>
            <p:ph type="ftr" sz="quarter" idx="11"/>
          </p:nvPr>
        </p:nvSpPr>
        <p:spPr/>
        <p:txBody>
          <a:bodyPr/>
          <a:lstStyle/>
          <a:p>
            <a:r>
              <a:rPr lang="en-US" dirty="0"/>
              <a:t>September 28th, 2023</a:t>
            </a:r>
          </a:p>
        </p:txBody>
      </p:sp>
    </p:spTree>
    <p:extLst>
      <p:ext uri="{BB962C8B-B14F-4D97-AF65-F5344CB8AC3E}">
        <p14:creationId xmlns:p14="http://schemas.microsoft.com/office/powerpoint/2010/main" val="33680518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AB9A3-C396-44E6-9BAA-DE3770E7922C}"/>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Assessment Test Requirements</a:t>
            </a:r>
          </a:p>
        </p:txBody>
      </p:sp>
      <p:sp>
        <p:nvSpPr>
          <p:cNvPr id="3" name="Content Placeholder 2">
            <a:extLst>
              <a:ext uri="{FF2B5EF4-FFF2-40B4-BE49-F238E27FC236}">
                <a16:creationId xmlns:a16="http://schemas.microsoft.com/office/drawing/2014/main" id="{DE3489EF-B1DC-47B2-BCA6-5C26AC2245DA}"/>
              </a:ext>
            </a:extLst>
          </p:cNvPr>
          <p:cNvSpPr>
            <a:spLocks noGrp="1"/>
          </p:cNvSpPr>
          <p:nvPr>
            <p:ph idx="1"/>
          </p:nvPr>
        </p:nvSpPr>
        <p:spPr/>
        <p:txBody>
          <a:bodyPr>
            <a:normAutofit fontScale="92500" lnSpcReduction="20000"/>
          </a:bodyPr>
          <a:lstStyle/>
          <a:p>
            <a:pPr marL="576072" indent="-457200">
              <a:defRPr/>
            </a:pPr>
            <a:r>
              <a:rPr lang="en-US" altLang="en-US" sz="3000" dirty="0">
                <a:solidFill>
                  <a:schemeClr val="tx1"/>
                </a:solidFill>
                <a:latin typeface="Trebuchet MS" panose="020B0603020202020204" pitchFamily="34" charset="0"/>
              </a:rPr>
              <a:t>For a client who is being certified under the Emergencies and Disasters Alternative criteria, if the client is going into Career Services only and/or Disaster Recovery Level services only, they would </a:t>
            </a:r>
            <a:r>
              <a:rPr lang="en-US" altLang="en-US" sz="3000" b="1" u="sng" dirty="0">
                <a:solidFill>
                  <a:schemeClr val="tx1"/>
                </a:solidFill>
                <a:latin typeface="Trebuchet MS" panose="020B0603020202020204" pitchFamily="34" charset="0"/>
              </a:rPr>
              <a:t>not</a:t>
            </a:r>
            <a:r>
              <a:rPr lang="en-US" altLang="en-US" sz="3000" dirty="0">
                <a:solidFill>
                  <a:schemeClr val="tx1"/>
                </a:solidFill>
                <a:latin typeface="Trebuchet MS" panose="020B0603020202020204" pitchFamily="34" charset="0"/>
              </a:rPr>
              <a:t> be required to take assessment tests.  </a:t>
            </a:r>
          </a:p>
          <a:p>
            <a:pPr marL="576072" indent="-457200">
              <a:defRPr/>
            </a:pPr>
            <a:endParaRPr lang="en-US" altLang="en-US" sz="900" dirty="0">
              <a:solidFill>
                <a:schemeClr val="tx1"/>
              </a:solidFill>
              <a:latin typeface="Trebuchet MS" panose="020B0603020202020204" pitchFamily="34" charset="0"/>
            </a:endParaRPr>
          </a:p>
          <a:p>
            <a:pPr marL="576072" indent="-457200">
              <a:defRPr/>
            </a:pPr>
            <a:r>
              <a:rPr lang="en-US" altLang="en-US" sz="3000" dirty="0">
                <a:solidFill>
                  <a:schemeClr val="tx1"/>
                </a:solidFill>
                <a:latin typeface="Trebuchet MS" panose="020B0603020202020204" pitchFamily="34" charset="0"/>
              </a:rPr>
              <a:t>If under the Emergencies and Disasters Alternative criteria client is planning to go into WIOA funded training services, then prior to recording the training services, the internal logic within IWDS will </a:t>
            </a:r>
            <a:r>
              <a:rPr lang="en-US" altLang="en-US" sz="3000" b="1" u="sng" dirty="0">
                <a:solidFill>
                  <a:schemeClr val="tx1"/>
                </a:solidFill>
                <a:latin typeface="Trebuchet MS" panose="020B0603020202020204" pitchFamily="34" charset="0"/>
              </a:rPr>
              <a:t>require</a:t>
            </a:r>
            <a:r>
              <a:rPr lang="en-US" altLang="en-US" sz="3000" dirty="0">
                <a:solidFill>
                  <a:schemeClr val="tx1"/>
                </a:solidFill>
                <a:latin typeface="Trebuchet MS" panose="020B0603020202020204" pitchFamily="34" charset="0"/>
              </a:rPr>
              <a:t> a Math and Reading test be recorded on or prior to the date the training service will begin.  </a:t>
            </a:r>
          </a:p>
          <a:p>
            <a:pPr marL="0" indent="0">
              <a:buNone/>
              <a:defRPr/>
            </a:pPr>
            <a:r>
              <a:rPr lang="en-US" altLang="en-US" sz="2800" dirty="0">
                <a:solidFill>
                  <a:schemeClr val="tx1"/>
                </a:solidFill>
                <a:latin typeface="Trebuchet MS" panose="020B0603020202020204" pitchFamily="34" charset="0"/>
              </a:rPr>
              <a:t>	</a:t>
            </a:r>
            <a:endParaRPr lang="en-US" dirty="0"/>
          </a:p>
        </p:txBody>
      </p:sp>
      <p:sp>
        <p:nvSpPr>
          <p:cNvPr id="4" name="Footer Placeholder 3">
            <a:extLst>
              <a:ext uri="{FF2B5EF4-FFF2-40B4-BE49-F238E27FC236}">
                <a16:creationId xmlns:a16="http://schemas.microsoft.com/office/drawing/2014/main" id="{1B2C29C1-AD32-4309-BA71-D763D9C97BE2}"/>
              </a:ext>
            </a:extLst>
          </p:cNvPr>
          <p:cNvSpPr>
            <a:spLocks noGrp="1"/>
          </p:cNvSpPr>
          <p:nvPr>
            <p:ph type="ftr" sz="quarter" idx="11"/>
          </p:nvPr>
        </p:nvSpPr>
        <p:spPr/>
        <p:txBody>
          <a:bodyPr/>
          <a:lstStyle/>
          <a:p>
            <a:r>
              <a:rPr lang="en-US" dirty="0"/>
              <a:t>September 28th, 2023</a:t>
            </a:r>
          </a:p>
        </p:txBody>
      </p:sp>
    </p:spTree>
    <p:extLst>
      <p:ext uri="{BB962C8B-B14F-4D97-AF65-F5344CB8AC3E}">
        <p14:creationId xmlns:p14="http://schemas.microsoft.com/office/powerpoint/2010/main" val="26042773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45BC9-604C-4949-A59D-0003F99A9F49}"/>
              </a:ext>
            </a:extLst>
          </p:cNvPr>
          <p:cNvSpPr>
            <a:spLocks noGrp="1"/>
          </p:cNvSpPr>
          <p:nvPr>
            <p:ph type="title"/>
          </p:nvPr>
        </p:nvSpPr>
        <p:spPr/>
        <p:txBody>
          <a:bodyPr>
            <a:normAutofit fontScale="90000"/>
          </a:bodyPr>
          <a:lstStyle/>
          <a:p>
            <a:pPr algn="ctr"/>
            <a:r>
              <a:rPr lang="en-US" dirty="0"/>
              <a:t>Assessment Tests</a:t>
            </a:r>
          </a:p>
        </p:txBody>
      </p:sp>
      <p:sp>
        <p:nvSpPr>
          <p:cNvPr id="3" name="Content Placeholder 2">
            <a:extLst>
              <a:ext uri="{FF2B5EF4-FFF2-40B4-BE49-F238E27FC236}">
                <a16:creationId xmlns:a16="http://schemas.microsoft.com/office/drawing/2014/main" id="{C4DC6D7C-C5F1-4800-A628-A2E08482624D}"/>
              </a:ext>
            </a:extLst>
          </p:cNvPr>
          <p:cNvSpPr>
            <a:spLocks noGrp="1"/>
          </p:cNvSpPr>
          <p:nvPr>
            <p:ph idx="1"/>
          </p:nvPr>
        </p:nvSpPr>
        <p:spPr>
          <a:xfrm>
            <a:off x="274321" y="1889760"/>
            <a:ext cx="4419599" cy="4287203"/>
          </a:xfrm>
        </p:spPr>
        <p:txBody>
          <a:bodyPr>
            <a:normAutofit/>
          </a:bodyPr>
          <a:lstStyle/>
          <a:p>
            <a:pPr marL="118872" indent="0">
              <a:buNone/>
              <a:defRPr/>
            </a:pPr>
            <a:r>
              <a:rPr lang="en-US" altLang="en-US" dirty="0">
                <a:solidFill>
                  <a:schemeClr val="tx1"/>
                </a:solidFill>
                <a:latin typeface="Trebuchet MS" panose="020B0603020202020204" pitchFamily="34" charset="0"/>
              </a:rPr>
              <a:t>As previously mentioned, unless going into WIOA funded training services, the Emergencies and Disasters eligibility certification does not require the client to take Math and Reading Assessment tests. </a:t>
            </a:r>
          </a:p>
          <a:p>
            <a:endParaRPr lang="en-US" dirty="0"/>
          </a:p>
        </p:txBody>
      </p:sp>
      <p:sp>
        <p:nvSpPr>
          <p:cNvPr id="4" name="Footer Placeholder 3">
            <a:extLst>
              <a:ext uri="{FF2B5EF4-FFF2-40B4-BE49-F238E27FC236}">
                <a16:creationId xmlns:a16="http://schemas.microsoft.com/office/drawing/2014/main" id="{249A7ACB-1D1C-44A2-A4FB-F8AC6743B0B7}"/>
              </a:ext>
            </a:extLst>
          </p:cNvPr>
          <p:cNvSpPr>
            <a:spLocks noGrp="1"/>
          </p:cNvSpPr>
          <p:nvPr>
            <p:ph type="ftr" sz="quarter" idx="11"/>
          </p:nvPr>
        </p:nvSpPr>
        <p:spPr/>
        <p:txBody>
          <a:bodyPr/>
          <a:lstStyle/>
          <a:p>
            <a:r>
              <a:rPr lang="en-US" dirty="0"/>
              <a:t>September 28th, 2023</a:t>
            </a:r>
          </a:p>
        </p:txBody>
      </p:sp>
      <p:pic>
        <p:nvPicPr>
          <p:cNvPr id="7" name="Picture 6">
            <a:extLst>
              <a:ext uri="{FF2B5EF4-FFF2-40B4-BE49-F238E27FC236}">
                <a16:creationId xmlns:a16="http://schemas.microsoft.com/office/drawing/2014/main" id="{E815A4E4-5FB6-AB8C-8458-F52ACE50674A}"/>
              </a:ext>
            </a:extLst>
          </p:cNvPr>
          <p:cNvPicPr>
            <a:picLocks noChangeAspect="1"/>
          </p:cNvPicPr>
          <p:nvPr/>
        </p:nvPicPr>
        <p:blipFill>
          <a:blip r:embed="rId2"/>
          <a:stretch>
            <a:fillRect/>
          </a:stretch>
        </p:blipFill>
        <p:spPr>
          <a:xfrm>
            <a:off x="5127172" y="2057400"/>
            <a:ext cx="6599446" cy="3208243"/>
          </a:xfrm>
          <a:prstGeom prst="rect">
            <a:avLst/>
          </a:prstGeom>
        </p:spPr>
      </p:pic>
    </p:spTree>
    <p:extLst>
      <p:ext uri="{BB962C8B-B14F-4D97-AF65-F5344CB8AC3E}">
        <p14:creationId xmlns:p14="http://schemas.microsoft.com/office/powerpoint/2010/main" val="17210001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1BDE0-2B41-41FB-B0D4-00E3A9A49019}"/>
              </a:ext>
            </a:extLst>
          </p:cNvPr>
          <p:cNvSpPr>
            <a:spLocks noGrp="1"/>
          </p:cNvSpPr>
          <p:nvPr>
            <p:ph type="title"/>
          </p:nvPr>
        </p:nvSpPr>
        <p:spPr/>
        <p:txBody>
          <a:bodyPr>
            <a:normAutofit fontScale="90000"/>
          </a:bodyPr>
          <a:lstStyle/>
          <a:p>
            <a:r>
              <a:rPr lang="en-US" dirty="0"/>
              <a:t>Dislocated worker Characteristics </a:t>
            </a:r>
          </a:p>
        </p:txBody>
      </p:sp>
      <p:sp>
        <p:nvSpPr>
          <p:cNvPr id="3" name="Content Placeholder 2">
            <a:extLst>
              <a:ext uri="{FF2B5EF4-FFF2-40B4-BE49-F238E27FC236}">
                <a16:creationId xmlns:a16="http://schemas.microsoft.com/office/drawing/2014/main" id="{758F64B7-9A35-4CD0-A8DB-67982D3BB207}"/>
              </a:ext>
            </a:extLst>
          </p:cNvPr>
          <p:cNvSpPr>
            <a:spLocks noGrp="1"/>
          </p:cNvSpPr>
          <p:nvPr>
            <p:ph idx="1"/>
          </p:nvPr>
        </p:nvSpPr>
        <p:spPr>
          <a:xfrm>
            <a:off x="566057" y="1876097"/>
            <a:ext cx="4652329" cy="4300866"/>
          </a:xfrm>
        </p:spPr>
        <p:txBody>
          <a:bodyPr>
            <a:normAutofit/>
          </a:bodyPr>
          <a:lstStyle/>
          <a:p>
            <a:r>
              <a:rPr lang="en-US" dirty="0">
                <a:solidFill>
                  <a:schemeClr val="tx1"/>
                </a:solidFill>
                <a:latin typeface="Trebuchet MS" panose="020B0603020202020204" pitchFamily="34" charset="0"/>
              </a:rPr>
              <a:t>This is the screen that has the “Emergencies and Disasters” alternative eligibility criteria.</a:t>
            </a:r>
          </a:p>
          <a:p>
            <a:pPr marL="0" indent="0">
              <a:buNone/>
            </a:pPr>
            <a:endParaRPr lang="en-US" sz="800" dirty="0">
              <a:solidFill>
                <a:schemeClr val="tx1"/>
              </a:solidFill>
              <a:latin typeface="Trebuchet MS" panose="020B0603020202020204" pitchFamily="34" charset="0"/>
            </a:endParaRPr>
          </a:p>
          <a:p>
            <a:r>
              <a:rPr lang="en-US" dirty="0">
                <a:solidFill>
                  <a:schemeClr val="tx1"/>
                </a:solidFill>
                <a:latin typeface="Trebuchet MS" panose="020B0603020202020204" pitchFamily="34" charset="0"/>
              </a:rPr>
              <a:t>The seven questions in the bottom of the adjacent screen print are the alternative criteria as previously discussed.</a:t>
            </a:r>
          </a:p>
        </p:txBody>
      </p:sp>
      <p:sp>
        <p:nvSpPr>
          <p:cNvPr id="4" name="Footer Placeholder 3">
            <a:extLst>
              <a:ext uri="{FF2B5EF4-FFF2-40B4-BE49-F238E27FC236}">
                <a16:creationId xmlns:a16="http://schemas.microsoft.com/office/drawing/2014/main" id="{8FE2DFF4-BFE8-435B-82C5-FF71690218AC}"/>
              </a:ext>
            </a:extLst>
          </p:cNvPr>
          <p:cNvSpPr>
            <a:spLocks noGrp="1"/>
          </p:cNvSpPr>
          <p:nvPr>
            <p:ph type="ftr" sz="quarter" idx="11"/>
          </p:nvPr>
        </p:nvSpPr>
        <p:spPr/>
        <p:txBody>
          <a:bodyPr/>
          <a:lstStyle/>
          <a:p>
            <a:r>
              <a:rPr lang="en-US" dirty="0"/>
              <a:t>September 28th, 2023</a:t>
            </a:r>
          </a:p>
        </p:txBody>
      </p:sp>
      <p:pic>
        <p:nvPicPr>
          <p:cNvPr id="10" name="Picture 9">
            <a:extLst>
              <a:ext uri="{FF2B5EF4-FFF2-40B4-BE49-F238E27FC236}">
                <a16:creationId xmlns:a16="http://schemas.microsoft.com/office/drawing/2014/main" id="{A94F016E-7C16-3845-B180-AB879B364CB0}"/>
              </a:ext>
            </a:extLst>
          </p:cNvPr>
          <p:cNvPicPr>
            <a:picLocks noChangeAspect="1"/>
          </p:cNvPicPr>
          <p:nvPr/>
        </p:nvPicPr>
        <p:blipFill>
          <a:blip r:embed="rId2"/>
          <a:stretch>
            <a:fillRect/>
          </a:stretch>
        </p:blipFill>
        <p:spPr>
          <a:xfrm>
            <a:off x="5326707" y="1171914"/>
            <a:ext cx="6212149" cy="5370400"/>
          </a:xfrm>
          <a:prstGeom prst="rect">
            <a:avLst/>
          </a:prstGeom>
        </p:spPr>
      </p:pic>
    </p:spTree>
    <p:extLst>
      <p:ext uri="{BB962C8B-B14F-4D97-AF65-F5344CB8AC3E}">
        <p14:creationId xmlns:p14="http://schemas.microsoft.com/office/powerpoint/2010/main" val="3949209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D58CF-4A8A-B2ED-5A95-E075F4054A42}"/>
              </a:ext>
            </a:extLst>
          </p:cNvPr>
          <p:cNvSpPr>
            <a:spLocks noGrp="1"/>
          </p:cNvSpPr>
          <p:nvPr>
            <p:ph type="title"/>
          </p:nvPr>
        </p:nvSpPr>
        <p:spPr>
          <a:xfrm>
            <a:off x="3113314" y="610865"/>
            <a:ext cx="8240486" cy="561049"/>
          </a:xfrm>
        </p:spPr>
        <p:txBody>
          <a:bodyPr>
            <a:normAutofit fontScale="90000"/>
          </a:bodyPr>
          <a:lstStyle/>
          <a:p>
            <a:pPr algn="ctr"/>
            <a:r>
              <a:rPr lang="en-US" altLang="en-US" sz="4400" b="1" dirty="0">
                <a:latin typeface="Trebuchet MS" panose="020B0603020202020204" pitchFamily="34" charset="0"/>
              </a:rPr>
              <a:t>Emergency and Disaster Criteria</a:t>
            </a:r>
            <a:endParaRPr lang="en-US" dirty="0"/>
          </a:p>
        </p:txBody>
      </p:sp>
      <p:sp>
        <p:nvSpPr>
          <p:cNvPr id="3" name="Content Placeholder 2">
            <a:extLst>
              <a:ext uri="{FF2B5EF4-FFF2-40B4-BE49-F238E27FC236}">
                <a16:creationId xmlns:a16="http://schemas.microsoft.com/office/drawing/2014/main" id="{BD0B7EED-540A-0D3F-7E03-179309B4C6A3}"/>
              </a:ext>
            </a:extLst>
          </p:cNvPr>
          <p:cNvSpPr>
            <a:spLocks noGrp="1"/>
          </p:cNvSpPr>
          <p:nvPr>
            <p:ph idx="1"/>
          </p:nvPr>
        </p:nvSpPr>
        <p:spPr/>
        <p:txBody>
          <a:bodyPr/>
          <a:lstStyle/>
          <a:p>
            <a:r>
              <a:rPr lang="en-US" altLang="en-US" dirty="0">
                <a:solidFill>
                  <a:schemeClr val="tx1"/>
                </a:solidFill>
                <a:latin typeface="Trebuchet MS" panose="020B0603020202020204" pitchFamily="34" charset="0"/>
              </a:rPr>
              <a:t>As a reminder, any client who has been certified under any traditional Dislocated Worker (DW) title, the client will be eligible for services under the QUEST Disaster DWG. </a:t>
            </a:r>
          </a:p>
          <a:p>
            <a:pPr marL="0" indent="0">
              <a:buNone/>
            </a:pPr>
            <a:endParaRPr lang="en-US" altLang="en-US" sz="800" dirty="0">
              <a:solidFill>
                <a:schemeClr val="tx1"/>
              </a:solidFill>
              <a:latin typeface="Trebuchet MS" panose="020B0603020202020204" pitchFamily="34" charset="0"/>
            </a:endParaRPr>
          </a:p>
          <a:p>
            <a:r>
              <a:rPr lang="en-US" altLang="en-US" dirty="0">
                <a:solidFill>
                  <a:schemeClr val="tx1"/>
                </a:solidFill>
                <a:latin typeface="Trebuchet MS" panose="020B0603020202020204" pitchFamily="34" charset="0"/>
              </a:rPr>
              <a:t>You only need to use the alternative criteria that was added to IWDS for individuals who do not meet traditional DW criteria that you want to serve under your QUEST Disaster DWG.</a:t>
            </a:r>
          </a:p>
          <a:p>
            <a:endParaRPr lang="en-US" dirty="0"/>
          </a:p>
        </p:txBody>
      </p:sp>
      <p:sp>
        <p:nvSpPr>
          <p:cNvPr id="4" name="Footer Placeholder 3">
            <a:extLst>
              <a:ext uri="{FF2B5EF4-FFF2-40B4-BE49-F238E27FC236}">
                <a16:creationId xmlns:a16="http://schemas.microsoft.com/office/drawing/2014/main" id="{F9D0D260-82BF-C008-15EA-12A5917B960F}"/>
              </a:ext>
            </a:extLst>
          </p:cNvPr>
          <p:cNvSpPr>
            <a:spLocks noGrp="1"/>
          </p:cNvSpPr>
          <p:nvPr>
            <p:ph type="ftr" sz="quarter" idx="11"/>
          </p:nvPr>
        </p:nvSpPr>
        <p:spPr/>
        <p:txBody>
          <a:bodyPr/>
          <a:lstStyle/>
          <a:p>
            <a:r>
              <a:rPr lang="en-US"/>
              <a:t>September 28th, 2023</a:t>
            </a:r>
            <a:endParaRPr lang="en-US" dirty="0"/>
          </a:p>
        </p:txBody>
      </p:sp>
    </p:spTree>
    <p:extLst>
      <p:ext uri="{BB962C8B-B14F-4D97-AF65-F5344CB8AC3E}">
        <p14:creationId xmlns:p14="http://schemas.microsoft.com/office/powerpoint/2010/main" val="36015303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D1D19-6EDB-45CD-BD16-3E73DF151D4B}"/>
              </a:ext>
            </a:extLst>
          </p:cNvPr>
          <p:cNvSpPr>
            <a:spLocks noGrp="1"/>
          </p:cNvSpPr>
          <p:nvPr>
            <p:ph type="title"/>
          </p:nvPr>
        </p:nvSpPr>
        <p:spPr>
          <a:xfrm>
            <a:off x="2895600" y="610865"/>
            <a:ext cx="8290560" cy="561049"/>
          </a:xfrm>
        </p:spPr>
        <p:txBody>
          <a:bodyPr>
            <a:normAutofit fontScale="90000"/>
          </a:bodyPr>
          <a:lstStyle/>
          <a:p>
            <a:pPr algn="ctr"/>
            <a:r>
              <a:rPr lang="en-US" dirty="0">
                <a:latin typeface="Trebuchet MS" panose="020B0603020202020204" pitchFamily="34" charset="0"/>
              </a:rPr>
              <a:t>Emergencies and Disaster Criteria</a:t>
            </a:r>
          </a:p>
        </p:txBody>
      </p:sp>
      <p:sp>
        <p:nvSpPr>
          <p:cNvPr id="3" name="Content Placeholder 2">
            <a:extLst>
              <a:ext uri="{FF2B5EF4-FFF2-40B4-BE49-F238E27FC236}">
                <a16:creationId xmlns:a16="http://schemas.microsoft.com/office/drawing/2014/main" id="{EE142A48-3A9B-4E03-83AD-F0880D06A73D}"/>
              </a:ext>
            </a:extLst>
          </p:cNvPr>
          <p:cNvSpPr>
            <a:spLocks noGrp="1"/>
          </p:cNvSpPr>
          <p:nvPr>
            <p:ph idx="1"/>
          </p:nvPr>
        </p:nvSpPr>
        <p:spPr>
          <a:xfrm>
            <a:off x="838200" y="1844040"/>
            <a:ext cx="10515600" cy="4332923"/>
          </a:xfrm>
        </p:spPr>
        <p:txBody>
          <a:bodyPr>
            <a:normAutofit fontScale="55000" lnSpcReduction="20000"/>
          </a:bodyPr>
          <a:lstStyle/>
          <a:p>
            <a:pPr marL="0" marR="0" indent="0">
              <a:lnSpc>
                <a:spcPct val="107000"/>
              </a:lnSpc>
              <a:spcBef>
                <a:spcPts val="0"/>
              </a:spcBef>
              <a:spcAft>
                <a:spcPts val="800"/>
              </a:spcAft>
              <a:buNone/>
            </a:pPr>
            <a:r>
              <a:rPr lang="en-US" sz="3300" b="1"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Below are the seven (7) total alternative eligibility questions, any “Yes” response = eligible. </a:t>
            </a:r>
          </a:p>
          <a:p>
            <a:pPr marL="0" marR="0" indent="0">
              <a:lnSpc>
                <a:spcPct val="107000"/>
              </a:lnSpc>
              <a:spcBef>
                <a:spcPts val="0"/>
              </a:spcBef>
              <a:spcAft>
                <a:spcPts val="800"/>
              </a:spcAft>
              <a:buNone/>
            </a:pPr>
            <a:endParaRPr lang="en-US" sz="2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mj-lt"/>
              <a:buAutoNum type="arabicPeriod"/>
              <a:tabLst>
                <a:tab pos="457200" algn="l"/>
              </a:tabLst>
            </a:pPr>
            <a:r>
              <a:rPr lang="en-US" sz="2800" b="1"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Client has no work history?   </a:t>
            </a:r>
            <a:endParaRPr lang="en-US" sz="2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mj-lt"/>
              <a:buAutoNum type="arabicPeriod"/>
              <a:tabLst>
                <a:tab pos="457200" algn="l"/>
              </a:tabLst>
            </a:pPr>
            <a:r>
              <a:rPr lang="en-US" sz="2800" b="1"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In the last twenty-four months has client held, or is currently holding, a temporary, seasonal, or day-to-day employment job?   </a:t>
            </a:r>
            <a:endParaRPr lang="en-US" sz="2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mj-lt"/>
              <a:buAutoNum type="arabicPeriod"/>
              <a:tabLst>
                <a:tab pos="457200" algn="l"/>
              </a:tabLst>
            </a:pPr>
            <a:r>
              <a:rPr lang="en-US" sz="2800" b="1"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In the last twenty-four months has client’s employment ended more than once?   </a:t>
            </a:r>
            <a:endParaRPr lang="en-US" sz="2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mj-lt"/>
              <a:buAutoNum type="arabicPeriod"/>
              <a:tabLst>
                <a:tab pos="457200" algn="l"/>
              </a:tabLst>
            </a:pPr>
            <a:r>
              <a:rPr lang="en-US" sz="2800" b="1"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Has client been unemployed for at least 6 of the past 13 weeks; or is unemployed and has a State or locally defined employment barrier?   </a:t>
            </a:r>
            <a:endParaRPr lang="en-US" sz="2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mj-lt"/>
              <a:buAutoNum type="arabicPeriod"/>
              <a:tabLst>
                <a:tab pos="457200" algn="l"/>
              </a:tabLst>
            </a:pPr>
            <a:r>
              <a:rPr lang="en-US" sz="2800" b="1"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Is client underemployed, works or needs to work multiple jobs, or is earning less than $15/hour?   </a:t>
            </a:r>
            <a:endParaRPr lang="en-US" sz="2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mj-lt"/>
              <a:buAutoNum type="arabicPeriod"/>
              <a:tabLst>
                <a:tab pos="457200" algn="l"/>
              </a:tabLst>
            </a:pPr>
            <a:r>
              <a:rPr lang="en-US" sz="2800" b="1"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For individuals who do not meet traditional Dislocated Worker criteria, was client laid off, fired, or voluntarily left their job due to the disaster/emergency? </a:t>
            </a:r>
            <a:endParaRPr lang="en-US" sz="2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mj-lt"/>
              <a:buAutoNum type="arabicPeriod"/>
              <a:tabLst>
                <a:tab pos="457200" algn="l"/>
              </a:tabLst>
            </a:pPr>
            <a:r>
              <a:rPr lang="en-US" sz="2800" b="1"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Is client self-employed and is now significantly underemployed due to the disaster/emergency?</a:t>
            </a:r>
            <a:endParaRPr lang="en-US" sz="28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0" indent="0">
              <a:buNone/>
            </a:pPr>
            <a:r>
              <a:rPr lang="en-US" sz="3300" b="1" dirty="0">
                <a:solidFill>
                  <a:schemeClr val="tx1"/>
                </a:solidFill>
                <a:latin typeface="Trebuchet MS" panose="020B0603020202020204" pitchFamily="34" charset="0"/>
              </a:rPr>
              <a:t>Documentation to support any “Yes” response to one or more of the questions above at certification will be the clients “Work History” or an “Applicant Statement” explaining how the client met the circumstances of the question.</a:t>
            </a:r>
          </a:p>
        </p:txBody>
      </p:sp>
      <p:sp>
        <p:nvSpPr>
          <p:cNvPr id="4" name="Footer Placeholder 3">
            <a:extLst>
              <a:ext uri="{FF2B5EF4-FFF2-40B4-BE49-F238E27FC236}">
                <a16:creationId xmlns:a16="http://schemas.microsoft.com/office/drawing/2014/main" id="{6F7933C1-B548-4479-B662-AAA83B9C0B97}"/>
              </a:ext>
            </a:extLst>
          </p:cNvPr>
          <p:cNvSpPr>
            <a:spLocks noGrp="1"/>
          </p:cNvSpPr>
          <p:nvPr>
            <p:ph type="ftr" sz="quarter" idx="11"/>
          </p:nvPr>
        </p:nvSpPr>
        <p:spPr/>
        <p:txBody>
          <a:bodyPr/>
          <a:lstStyle/>
          <a:p>
            <a:r>
              <a:rPr lang="en-US" dirty="0"/>
              <a:t>September 28th, 2023</a:t>
            </a:r>
          </a:p>
        </p:txBody>
      </p:sp>
    </p:spTree>
    <p:extLst>
      <p:ext uri="{BB962C8B-B14F-4D97-AF65-F5344CB8AC3E}">
        <p14:creationId xmlns:p14="http://schemas.microsoft.com/office/powerpoint/2010/main" val="10567926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E44FA-AD37-44BC-A51B-652C72AA7841}"/>
              </a:ext>
            </a:extLst>
          </p:cNvPr>
          <p:cNvSpPr>
            <a:spLocks noGrp="1"/>
          </p:cNvSpPr>
          <p:nvPr>
            <p:ph type="title"/>
          </p:nvPr>
        </p:nvSpPr>
        <p:spPr>
          <a:xfrm>
            <a:off x="3211010" y="335281"/>
            <a:ext cx="7616143" cy="1002982"/>
          </a:xfrm>
        </p:spPr>
        <p:txBody>
          <a:bodyPr>
            <a:normAutofit fontScale="90000"/>
          </a:bodyPr>
          <a:lstStyle/>
          <a:p>
            <a:pPr algn="ctr"/>
            <a:r>
              <a:rPr lang="en-US" dirty="0">
                <a:latin typeface="Trebuchet MS" panose="020B0603020202020204" pitchFamily="34" charset="0"/>
              </a:rPr>
              <a:t>Bottom of Dislocated Worker Characteristics Screen</a:t>
            </a:r>
          </a:p>
        </p:txBody>
      </p:sp>
      <p:sp>
        <p:nvSpPr>
          <p:cNvPr id="3" name="Content Placeholder 2">
            <a:extLst>
              <a:ext uri="{FF2B5EF4-FFF2-40B4-BE49-F238E27FC236}">
                <a16:creationId xmlns:a16="http://schemas.microsoft.com/office/drawing/2014/main" id="{11579447-6785-4E39-AF0F-DE1857D7D456}"/>
              </a:ext>
            </a:extLst>
          </p:cNvPr>
          <p:cNvSpPr>
            <a:spLocks noGrp="1"/>
          </p:cNvSpPr>
          <p:nvPr>
            <p:ph idx="1"/>
          </p:nvPr>
        </p:nvSpPr>
        <p:spPr>
          <a:xfrm>
            <a:off x="489857" y="1730829"/>
            <a:ext cx="4524103" cy="4450897"/>
          </a:xfrm>
        </p:spPr>
        <p:txBody>
          <a:bodyPr>
            <a:normAutofit/>
          </a:bodyPr>
          <a:lstStyle/>
          <a:p>
            <a:pPr marL="0" indent="0">
              <a:buNone/>
            </a:pPr>
            <a:r>
              <a:rPr lang="en-US" sz="2400" dirty="0">
                <a:solidFill>
                  <a:schemeClr val="tx1"/>
                </a:solidFill>
                <a:latin typeface="Trebuchet MS" panose="020B0603020202020204" pitchFamily="34" charset="0"/>
              </a:rPr>
              <a:t>Toward the bottom of the Dislocated Worker Characteristics screen are four questions that will require responses for any client that will be receive   “Disaster Recovery Level” of Disaster Relief Employment services where a client might be required to have Physical, or Tetanus shot, or Background Check; or Drug Screening.</a:t>
            </a:r>
          </a:p>
        </p:txBody>
      </p:sp>
      <p:sp>
        <p:nvSpPr>
          <p:cNvPr id="4" name="Footer Placeholder 3">
            <a:extLst>
              <a:ext uri="{FF2B5EF4-FFF2-40B4-BE49-F238E27FC236}">
                <a16:creationId xmlns:a16="http://schemas.microsoft.com/office/drawing/2014/main" id="{C262D5AD-CBA3-4706-B0C0-04596B035AEA}"/>
              </a:ext>
            </a:extLst>
          </p:cNvPr>
          <p:cNvSpPr>
            <a:spLocks noGrp="1"/>
          </p:cNvSpPr>
          <p:nvPr>
            <p:ph type="ftr" sz="quarter" idx="11"/>
          </p:nvPr>
        </p:nvSpPr>
        <p:spPr/>
        <p:txBody>
          <a:bodyPr/>
          <a:lstStyle/>
          <a:p>
            <a:r>
              <a:rPr lang="en-US" dirty="0"/>
              <a:t>September 28th, 2023</a:t>
            </a:r>
          </a:p>
        </p:txBody>
      </p:sp>
      <p:pic>
        <p:nvPicPr>
          <p:cNvPr id="7" name="Picture 6">
            <a:extLst>
              <a:ext uri="{FF2B5EF4-FFF2-40B4-BE49-F238E27FC236}">
                <a16:creationId xmlns:a16="http://schemas.microsoft.com/office/drawing/2014/main" id="{C290DC47-ED43-EE6B-8EE6-591E58F62FA9}"/>
              </a:ext>
            </a:extLst>
          </p:cNvPr>
          <p:cNvPicPr>
            <a:picLocks noChangeAspect="1"/>
          </p:cNvPicPr>
          <p:nvPr/>
        </p:nvPicPr>
        <p:blipFill>
          <a:blip r:embed="rId3"/>
          <a:stretch>
            <a:fillRect/>
          </a:stretch>
        </p:blipFill>
        <p:spPr>
          <a:xfrm>
            <a:off x="5377542" y="1545771"/>
            <a:ext cx="6324601" cy="4810579"/>
          </a:xfrm>
          <a:prstGeom prst="rect">
            <a:avLst/>
          </a:prstGeom>
        </p:spPr>
      </p:pic>
      <p:sp>
        <p:nvSpPr>
          <p:cNvPr id="5" name="Left Arrow 4">
            <a:extLst>
              <a:ext uri="{FF2B5EF4-FFF2-40B4-BE49-F238E27FC236}">
                <a16:creationId xmlns:a16="http://schemas.microsoft.com/office/drawing/2014/main" id="{94195F33-372F-1158-CD5C-B66815FFEBE9}"/>
              </a:ext>
            </a:extLst>
          </p:cNvPr>
          <p:cNvSpPr/>
          <p:nvPr/>
        </p:nvSpPr>
        <p:spPr>
          <a:xfrm flipV="1">
            <a:off x="7701355" y="5182133"/>
            <a:ext cx="779704" cy="26019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85304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D476D-BB86-46F5-AE5D-51966E56CA8D}"/>
              </a:ext>
            </a:extLst>
          </p:cNvPr>
          <p:cNvSpPr>
            <a:spLocks noGrp="1"/>
          </p:cNvSpPr>
          <p:nvPr>
            <p:ph type="title"/>
          </p:nvPr>
        </p:nvSpPr>
        <p:spPr>
          <a:xfrm>
            <a:off x="3211010" y="457201"/>
            <a:ext cx="7616143" cy="1051560"/>
          </a:xfrm>
        </p:spPr>
        <p:txBody>
          <a:bodyPr>
            <a:normAutofit fontScale="90000"/>
          </a:bodyPr>
          <a:lstStyle/>
          <a:p>
            <a:pPr algn="ctr"/>
            <a:r>
              <a:rPr lang="en-US" dirty="0">
                <a:latin typeface="Trebuchet MS" panose="020B0603020202020204" pitchFamily="34" charset="0"/>
              </a:rPr>
              <a:t>Required and Allowed for DWG Disaster Only Questions</a:t>
            </a:r>
          </a:p>
        </p:txBody>
      </p:sp>
      <p:sp>
        <p:nvSpPr>
          <p:cNvPr id="3" name="Content Placeholder 2">
            <a:extLst>
              <a:ext uri="{FF2B5EF4-FFF2-40B4-BE49-F238E27FC236}">
                <a16:creationId xmlns:a16="http://schemas.microsoft.com/office/drawing/2014/main" id="{3436B40C-A53E-4F02-83D3-C8E97F9463B0}"/>
              </a:ext>
            </a:extLst>
          </p:cNvPr>
          <p:cNvSpPr>
            <a:spLocks noGrp="1"/>
          </p:cNvSpPr>
          <p:nvPr>
            <p:ph idx="1"/>
          </p:nvPr>
        </p:nvSpPr>
        <p:spPr>
          <a:xfrm>
            <a:off x="838200" y="1814272"/>
            <a:ext cx="11033760" cy="4362692"/>
          </a:xfrm>
        </p:spPr>
        <p:txBody>
          <a:bodyPr>
            <a:normAutofit/>
          </a:bodyPr>
          <a:lstStyle/>
          <a:p>
            <a:r>
              <a:rPr lang="en-US" altLang="en-US" sz="2400" dirty="0">
                <a:solidFill>
                  <a:schemeClr val="tx1"/>
                </a:solidFill>
                <a:latin typeface="Trebuchet MS" panose="020B0603020202020204" pitchFamily="34" charset="0"/>
              </a:rPr>
              <a:t>These questions are not needed for certification under either Emergencies and Disasters alternative eligibility criteria or under traditional Dislocated Worker eligibility.</a:t>
            </a:r>
          </a:p>
          <a:p>
            <a:r>
              <a:rPr lang="en-US" altLang="en-US" sz="2400" dirty="0">
                <a:solidFill>
                  <a:schemeClr val="tx1"/>
                </a:solidFill>
                <a:latin typeface="Trebuchet MS" panose="020B0603020202020204" pitchFamily="34" charset="0"/>
              </a:rPr>
              <a:t>The “</a:t>
            </a:r>
            <a:r>
              <a:rPr lang="en-US" altLang="en-US" sz="2400" b="1" dirty="0">
                <a:solidFill>
                  <a:schemeClr val="tx1"/>
                </a:solidFill>
                <a:latin typeface="Trebuchet MS" panose="020B0603020202020204" pitchFamily="34" charset="0"/>
              </a:rPr>
              <a:t>Required and  Allowed for DWG Disaster Only” </a:t>
            </a:r>
            <a:r>
              <a:rPr lang="en-US" altLang="en-US" sz="2400" dirty="0">
                <a:solidFill>
                  <a:schemeClr val="tx1"/>
                </a:solidFill>
                <a:latin typeface="Trebuchet MS" panose="020B0603020202020204" pitchFamily="34" charset="0"/>
              </a:rPr>
              <a:t>questions</a:t>
            </a:r>
            <a:r>
              <a:rPr lang="en-US" altLang="en-US" sz="2400" b="1" dirty="0">
                <a:solidFill>
                  <a:schemeClr val="tx1"/>
                </a:solidFill>
                <a:latin typeface="Trebuchet MS" panose="020B0603020202020204" pitchFamily="34" charset="0"/>
              </a:rPr>
              <a:t> </a:t>
            </a:r>
            <a:r>
              <a:rPr lang="en-US" altLang="en-US" sz="2400" dirty="0">
                <a:solidFill>
                  <a:schemeClr val="tx1"/>
                </a:solidFill>
                <a:latin typeface="Trebuchet MS" panose="020B0603020202020204" pitchFamily="34" charset="0"/>
              </a:rPr>
              <a:t>must be completed for any client that will be enrolled in “Disaster Recovery Level” services, which include Disaster Relief Employment, Disaster Relief Safety Training, and Disaster Relief Employment Supportive Services.   </a:t>
            </a:r>
            <a:endParaRPr lang="en-US" sz="2400" dirty="0">
              <a:solidFill>
                <a:schemeClr val="tx1"/>
              </a:solidFill>
              <a:latin typeface="Trebuchet MS" panose="020B0603020202020204" pitchFamily="34" charset="0"/>
            </a:endParaRPr>
          </a:p>
        </p:txBody>
      </p:sp>
      <p:sp>
        <p:nvSpPr>
          <p:cNvPr id="4" name="Footer Placeholder 3">
            <a:extLst>
              <a:ext uri="{FF2B5EF4-FFF2-40B4-BE49-F238E27FC236}">
                <a16:creationId xmlns:a16="http://schemas.microsoft.com/office/drawing/2014/main" id="{6CB1E1A5-1E02-4762-BA90-F0F0A9CC05D3}"/>
              </a:ext>
            </a:extLst>
          </p:cNvPr>
          <p:cNvSpPr>
            <a:spLocks noGrp="1"/>
          </p:cNvSpPr>
          <p:nvPr>
            <p:ph type="ftr" sz="quarter" idx="11"/>
          </p:nvPr>
        </p:nvSpPr>
        <p:spPr/>
        <p:txBody>
          <a:bodyPr/>
          <a:lstStyle/>
          <a:p>
            <a:r>
              <a:rPr lang="en-US" dirty="0"/>
              <a:t>September 28th, 2023</a:t>
            </a:r>
          </a:p>
        </p:txBody>
      </p:sp>
      <p:pic>
        <p:nvPicPr>
          <p:cNvPr id="6" name="Picture 5">
            <a:extLst>
              <a:ext uri="{FF2B5EF4-FFF2-40B4-BE49-F238E27FC236}">
                <a16:creationId xmlns:a16="http://schemas.microsoft.com/office/drawing/2014/main" id="{1FD826DF-0D5D-46F9-A55F-48A992C895AC}"/>
              </a:ext>
            </a:extLst>
          </p:cNvPr>
          <p:cNvPicPr>
            <a:picLocks noChangeAspect="1"/>
          </p:cNvPicPr>
          <p:nvPr/>
        </p:nvPicPr>
        <p:blipFill>
          <a:blip r:embed="rId2"/>
          <a:stretch>
            <a:fillRect/>
          </a:stretch>
        </p:blipFill>
        <p:spPr>
          <a:xfrm>
            <a:off x="2739443" y="4410497"/>
            <a:ext cx="8087710" cy="1856160"/>
          </a:xfrm>
          <a:prstGeom prst="rect">
            <a:avLst/>
          </a:prstGeom>
        </p:spPr>
      </p:pic>
    </p:spTree>
    <p:extLst>
      <p:ext uri="{BB962C8B-B14F-4D97-AF65-F5344CB8AC3E}">
        <p14:creationId xmlns:p14="http://schemas.microsoft.com/office/powerpoint/2010/main" val="37059532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59D98-3668-4446-A031-E96CBB9679F0}"/>
              </a:ext>
            </a:extLst>
          </p:cNvPr>
          <p:cNvSpPr>
            <a:spLocks noGrp="1"/>
          </p:cNvSpPr>
          <p:nvPr>
            <p:ph type="title"/>
          </p:nvPr>
        </p:nvSpPr>
        <p:spPr>
          <a:xfrm>
            <a:off x="3211010" y="396241"/>
            <a:ext cx="7616143" cy="1066800"/>
          </a:xfrm>
        </p:spPr>
        <p:txBody>
          <a:bodyPr>
            <a:normAutofit fontScale="90000"/>
          </a:bodyPr>
          <a:lstStyle/>
          <a:p>
            <a:pPr algn="ctr"/>
            <a:r>
              <a:rPr lang="en-US" dirty="0">
                <a:latin typeface="Trebuchet MS" panose="020B0603020202020204" pitchFamily="34" charset="0"/>
              </a:rPr>
              <a:t>Required and Allowed for DWG Disaster Only Questions</a:t>
            </a:r>
            <a:endParaRPr lang="en-US" dirty="0"/>
          </a:p>
        </p:txBody>
      </p:sp>
      <p:sp>
        <p:nvSpPr>
          <p:cNvPr id="3" name="Content Placeholder 2">
            <a:extLst>
              <a:ext uri="{FF2B5EF4-FFF2-40B4-BE49-F238E27FC236}">
                <a16:creationId xmlns:a16="http://schemas.microsoft.com/office/drawing/2014/main" id="{A2633C06-708F-49F8-9781-CF4994D707E2}"/>
              </a:ext>
            </a:extLst>
          </p:cNvPr>
          <p:cNvSpPr>
            <a:spLocks noGrp="1"/>
          </p:cNvSpPr>
          <p:nvPr>
            <p:ph idx="1"/>
          </p:nvPr>
        </p:nvSpPr>
        <p:spPr/>
        <p:txBody>
          <a:bodyPr/>
          <a:lstStyle/>
          <a:p>
            <a:r>
              <a:rPr lang="en-US" altLang="en-US" sz="2800" dirty="0">
                <a:solidFill>
                  <a:schemeClr val="tx1"/>
                </a:solidFill>
                <a:latin typeface="Trebuchet MS" panose="020B0603020202020204" pitchFamily="34" charset="0"/>
              </a:rPr>
              <a:t>“Received Physical” is tied to any planned Disaster Relief Employment.</a:t>
            </a:r>
          </a:p>
          <a:p>
            <a:r>
              <a:rPr lang="en-US" altLang="en-US" sz="2800" dirty="0">
                <a:solidFill>
                  <a:schemeClr val="tx1"/>
                </a:solidFill>
                <a:latin typeface="Trebuchet MS" panose="020B0603020202020204" pitchFamily="34" charset="0"/>
              </a:rPr>
              <a:t>This question only needs to have a response if the client is going into any “Disaster Recovery Level” services, such as Disaster Relief Employment.  </a:t>
            </a:r>
          </a:p>
          <a:p>
            <a:endParaRPr lang="en-US" dirty="0"/>
          </a:p>
        </p:txBody>
      </p:sp>
      <p:sp>
        <p:nvSpPr>
          <p:cNvPr id="4" name="Footer Placeholder 3">
            <a:extLst>
              <a:ext uri="{FF2B5EF4-FFF2-40B4-BE49-F238E27FC236}">
                <a16:creationId xmlns:a16="http://schemas.microsoft.com/office/drawing/2014/main" id="{65A43CC3-DC1D-42D4-A2E5-EA6449AC61FD}"/>
              </a:ext>
            </a:extLst>
          </p:cNvPr>
          <p:cNvSpPr>
            <a:spLocks noGrp="1"/>
          </p:cNvSpPr>
          <p:nvPr>
            <p:ph type="ftr" sz="quarter" idx="11"/>
          </p:nvPr>
        </p:nvSpPr>
        <p:spPr/>
        <p:txBody>
          <a:bodyPr/>
          <a:lstStyle/>
          <a:p>
            <a:r>
              <a:rPr lang="en-US" dirty="0"/>
              <a:t>September 28th, 2023</a:t>
            </a:r>
          </a:p>
        </p:txBody>
      </p:sp>
      <p:pic>
        <p:nvPicPr>
          <p:cNvPr id="6" name="Picture 5">
            <a:extLst>
              <a:ext uri="{FF2B5EF4-FFF2-40B4-BE49-F238E27FC236}">
                <a16:creationId xmlns:a16="http://schemas.microsoft.com/office/drawing/2014/main" id="{42A6277C-FB34-4F5C-9784-C7D800E2DE1C}"/>
              </a:ext>
            </a:extLst>
          </p:cNvPr>
          <p:cNvPicPr>
            <a:picLocks noChangeAspect="1"/>
          </p:cNvPicPr>
          <p:nvPr/>
        </p:nvPicPr>
        <p:blipFill>
          <a:blip r:embed="rId2"/>
          <a:stretch>
            <a:fillRect/>
          </a:stretch>
        </p:blipFill>
        <p:spPr>
          <a:xfrm>
            <a:off x="3514134" y="4356571"/>
            <a:ext cx="6327884" cy="1576552"/>
          </a:xfrm>
          <a:prstGeom prst="rect">
            <a:avLst/>
          </a:prstGeom>
        </p:spPr>
      </p:pic>
    </p:spTree>
    <p:extLst>
      <p:ext uri="{BB962C8B-B14F-4D97-AF65-F5344CB8AC3E}">
        <p14:creationId xmlns:p14="http://schemas.microsoft.com/office/powerpoint/2010/main" val="17277567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02A60-76A0-44E5-B1F3-69E3D98EAFFB}"/>
              </a:ext>
            </a:extLst>
          </p:cNvPr>
          <p:cNvSpPr>
            <a:spLocks noGrp="1"/>
          </p:cNvSpPr>
          <p:nvPr>
            <p:ph type="title"/>
          </p:nvPr>
        </p:nvSpPr>
        <p:spPr>
          <a:xfrm>
            <a:off x="3211010" y="365761"/>
            <a:ext cx="7616143" cy="1051560"/>
          </a:xfrm>
        </p:spPr>
        <p:txBody>
          <a:bodyPr>
            <a:normAutofit fontScale="90000"/>
          </a:bodyPr>
          <a:lstStyle/>
          <a:p>
            <a:pPr algn="ctr"/>
            <a:r>
              <a:rPr lang="en-US" dirty="0">
                <a:latin typeface="Trebuchet MS" panose="020B0603020202020204" pitchFamily="34" charset="0"/>
              </a:rPr>
              <a:t>Required and Allowed for DWG Disaster Only Questions</a:t>
            </a:r>
            <a:endParaRPr lang="en-US" dirty="0"/>
          </a:p>
        </p:txBody>
      </p:sp>
      <p:sp>
        <p:nvSpPr>
          <p:cNvPr id="3" name="Content Placeholder 2">
            <a:extLst>
              <a:ext uri="{FF2B5EF4-FFF2-40B4-BE49-F238E27FC236}">
                <a16:creationId xmlns:a16="http://schemas.microsoft.com/office/drawing/2014/main" id="{AA81F924-E7CE-4249-86A5-2B0ECE8B43CF}"/>
              </a:ext>
            </a:extLst>
          </p:cNvPr>
          <p:cNvSpPr>
            <a:spLocks noGrp="1"/>
          </p:cNvSpPr>
          <p:nvPr>
            <p:ph idx="1"/>
          </p:nvPr>
        </p:nvSpPr>
        <p:spPr/>
        <p:txBody>
          <a:bodyPr/>
          <a:lstStyle/>
          <a:p>
            <a:r>
              <a:rPr lang="en-US" altLang="en-US" sz="2800" dirty="0">
                <a:solidFill>
                  <a:schemeClr val="tx1"/>
                </a:solidFill>
                <a:latin typeface="Trebuchet MS" panose="020B0603020202020204" pitchFamily="34" charset="0"/>
              </a:rPr>
              <a:t>“Received Tetanus Shot” is tied to any planned Disaster Relief Employment.</a:t>
            </a:r>
          </a:p>
          <a:p>
            <a:r>
              <a:rPr lang="en-US" altLang="en-US" sz="2800" dirty="0">
                <a:solidFill>
                  <a:schemeClr val="tx1"/>
                </a:solidFill>
                <a:latin typeface="Trebuchet MS" panose="020B0603020202020204" pitchFamily="34" charset="0"/>
              </a:rPr>
              <a:t>This question only needs to have a response if the client is going into any “Disaster Recovery Level” services, such as Disaster Relief Employment.  </a:t>
            </a:r>
          </a:p>
          <a:p>
            <a:endParaRPr lang="en-US" dirty="0"/>
          </a:p>
        </p:txBody>
      </p:sp>
      <p:sp>
        <p:nvSpPr>
          <p:cNvPr id="4" name="Footer Placeholder 3">
            <a:extLst>
              <a:ext uri="{FF2B5EF4-FFF2-40B4-BE49-F238E27FC236}">
                <a16:creationId xmlns:a16="http://schemas.microsoft.com/office/drawing/2014/main" id="{B8F19784-BE7A-4C18-B269-FA22F9600D20}"/>
              </a:ext>
            </a:extLst>
          </p:cNvPr>
          <p:cNvSpPr>
            <a:spLocks noGrp="1"/>
          </p:cNvSpPr>
          <p:nvPr>
            <p:ph type="ftr" sz="quarter" idx="11"/>
          </p:nvPr>
        </p:nvSpPr>
        <p:spPr/>
        <p:txBody>
          <a:bodyPr/>
          <a:lstStyle/>
          <a:p>
            <a:r>
              <a:rPr lang="en-US" dirty="0"/>
              <a:t>September 28th, 2023</a:t>
            </a:r>
          </a:p>
        </p:txBody>
      </p:sp>
      <p:pic>
        <p:nvPicPr>
          <p:cNvPr id="6" name="Picture 5">
            <a:extLst>
              <a:ext uri="{FF2B5EF4-FFF2-40B4-BE49-F238E27FC236}">
                <a16:creationId xmlns:a16="http://schemas.microsoft.com/office/drawing/2014/main" id="{C0568DEA-AE6E-4FA7-9E84-A1BBFD6E4A77}"/>
              </a:ext>
            </a:extLst>
          </p:cNvPr>
          <p:cNvPicPr>
            <a:picLocks noChangeAspect="1"/>
          </p:cNvPicPr>
          <p:nvPr/>
        </p:nvPicPr>
        <p:blipFill>
          <a:blip r:embed="rId2"/>
          <a:stretch>
            <a:fillRect/>
          </a:stretch>
        </p:blipFill>
        <p:spPr>
          <a:xfrm>
            <a:off x="3584028" y="4529137"/>
            <a:ext cx="6048375" cy="1552575"/>
          </a:xfrm>
          <a:prstGeom prst="rect">
            <a:avLst/>
          </a:prstGeom>
        </p:spPr>
      </p:pic>
    </p:spTree>
    <p:extLst>
      <p:ext uri="{BB962C8B-B14F-4D97-AF65-F5344CB8AC3E}">
        <p14:creationId xmlns:p14="http://schemas.microsoft.com/office/powerpoint/2010/main" val="11754208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7A8E1-52A7-46A9-9E17-4E494EB9DC69}"/>
              </a:ext>
            </a:extLst>
          </p:cNvPr>
          <p:cNvSpPr>
            <a:spLocks noGrp="1"/>
          </p:cNvSpPr>
          <p:nvPr>
            <p:ph type="title"/>
          </p:nvPr>
        </p:nvSpPr>
        <p:spPr>
          <a:xfrm>
            <a:off x="3211010" y="472441"/>
            <a:ext cx="7616143" cy="1051560"/>
          </a:xfrm>
        </p:spPr>
        <p:txBody>
          <a:bodyPr>
            <a:normAutofit fontScale="90000"/>
          </a:bodyPr>
          <a:lstStyle/>
          <a:p>
            <a:pPr algn="ctr"/>
            <a:r>
              <a:rPr lang="en-US" dirty="0">
                <a:latin typeface="Trebuchet MS" panose="020B0603020202020204" pitchFamily="34" charset="0"/>
              </a:rPr>
              <a:t>Required and Allowed for DWG Disaster Only Questions</a:t>
            </a:r>
            <a:endParaRPr lang="en-US" dirty="0"/>
          </a:p>
        </p:txBody>
      </p:sp>
      <p:sp>
        <p:nvSpPr>
          <p:cNvPr id="3" name="Content Placeholder 2">
            <a:extLst>
              <a:ext uri="{FF2B5EF4-FFF2-40B4-BE49-F238E27FC236}">
                <a16:creationId xmlns:a16="http://schemas.microsoft.com/office/drawing/2014/main" id="{E1A72F04-9EAD-491C-A293-D8E3D75300A3}"/>
              </a:ext>
            </a:extLst>
          </p:cNvPr>
          <p:cNvSpPr>
            <a:spLocks noGrp="1"/>
          </p:cNvSpPr>
          <p:nvPr>
            <p:ph idx="1"/>
          </p:nvPr>
        </p:nvSpPr>
        <p:spPr/>
        <p:txBody>
          <a:bodyPr/>
          <a:lstStyle/>
          <a:p>
            <a:r>
              <a:rPr lang="en-US" altLang="en-US" sz="2800" dirty="0">
                <a:solidFill>
                  <a:schemeClr val="tx1"/>
                </a:solidFill>
                <a:latin typeface="Trebuchet MS" panose="020B0603020202020204" pitchFamily="34" charset="0"/>
              </a:rPr>
              <a:t>“Received Background Check” is tied to any planned Disaster Relief Employment.</a:t>
            </a:r>
          </a:p>
          <a:p>
            <a:r>
              <a:rPr lang="en-US" altLang="en-US" sz="2800" dirty="0">
                <a:solidFill>
                  <a:schemeClr val="tx1"/>
                </a:solidFill>
                <a:latin typeface="Trebuchet MS" panose="020B0603020202020204" pitchFamily="34" charset="0"/>
              </a:rPr>
              <a:t>This question only needs to have a response if the client is going into any “Disaster Recovery Level” services, such as Disaster Relief Employment.  </a:t>
            </a:r>
          </a:p>
          <a:p>
            <a:endParaRPr lang="en-US" dirty="0"/>
          </a:p>
        </p:txBody>
      </p:sp>
      <p:sp>
        <p:nvSpPr>
          <p:cNvPr id="4" name="Footer Placeholder 3">
            <a:extLst>
              <a:ext uri="{FF2B5EF4-FFF2-40B4-BE49-F238E27FC236}">
                <a16:creationId xmlns:a16="http://schemas.microsoft.com/office/drawing/2014/main" id="{668DD53A-9387-4BF1-90AC-BB9A964AB067}"/>
              </a:ext>
            </a:extLst>
          </p:cNvPr>
          <p:cNvSpPr>
            <a:spLocks noGrp="1"/>
          </p:cNvSpPr>
          <p:nvPr>
            <p:ph type="ftr" sz="quarter" idx="11"/>
          </p:nvPr>
        </p:nvSpPr>
        <p:spPr/>
        <p:txBody>
          <a:bodyPr/>
          <a:lstStyle/>
          <a:p>
            <a:r>
              <a:rPr lang="en-US" dirty="0"/>
              <a:t>September 28th, 2023</a:t>
            </a:r>
          </a:p>
        </p:txBody>
      </p:sp>
      <p:pic>
        <p:nvPicPr>
          <p:cNvPr id="6" name="Picture 5">
            <a:extLst>
              <a:ext uri="{FF2B5EF4-FFF2-40B4-BE49-F238E27FC236}">
                <a16:creationId xmlns:a16="http://schemas.microsoft.com/office/drawing/2014/main" id="{D72FE1FE-2800-474B-BFD5-7400C16B332F}"/>
              </a:ext>
            </a:extLst>
          </p:cNvPr>
          <p:cNvPicPr>
            <a:picLocks noChangeAspect="1"/>
          </p:cNvPicPr>
          <p:nvPr/>
        </p:nvPicPr>
        <p:blipFill>
          <a:blip r:embed="rId2"/>
          <a:stretch>
            <a:fillRect/>
          </a:stretch>
        </p:blipFill>
        <p:spPr>
          <a:xfrm>
            <a:off x="3100387" y="4353582"/>
            <a:ext cx="5991225" cy="1619250"/>
          </a:xfrm>
          <a:prstGeom prst="rect">
            <a:avLst/>
          </a:prstGeom>
        </p:spPr>
      </p:pic>
    </p:spTree>
    <p:extLst>
      <p:ext uri="{BB962C8B-B14F-4D97-AF65-F5344CB8AC3E}">
        <p14:creationId xmlns:p14="http://schemas.microsoft.com/office/powerpoint/2010/main" val="8466162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F09FB-6A86-41C0-A603-4CEED46FA719}"/>
              </a:ext>
            </a:extLst>
          </p:cNvPr>
          <p:cNvSpPr>
            <a:spLocks noGrp="1"/>
          </p:cNvSpPr>
          <p:nvPr>
            <p:ph type="title"/>
          </p:nvPr>
        </p:nvSpPr>
        <p:spPr>
          <a:xfrm>
            <a:off x="3211010" y="396241"/>
            <a:ext cx="7616143" cy="1127760"/>
          </a:xfrm>
        </p:spPr>
        <p:txBody>
          <a:bodyPr>
            <a:normAutofit fontScale="90000"/>
          </a:bodyPr>
          <a:lstStyle/>
          <a:p>
            <a:pPr algn="ctr"/>
            <a:r>
              <a:rPr lang="en-US" dirty="0">
                <a:latin typeface="Trebuchet MS" panose="020B0603020202020204" pitchFamily="34" charset="0"/>
              </a:rPr>
              <a:t>Required and Allowed for DWG Disaster Only Questions</a:t>
            </a:r>
            <a:endParaRPr lang="en-US" dirty="0"/>
          </a:p>
        </p:txBody>
      </p:sp>
      <p:sp>
        <p:nvSpPr>
          <p:cNvPr id="3" name="Content Placeholder 2">
            <a:extLst>
              <a:ext uri="{FF2B5EF4-FFF2-40B4-BE49-F238E27FC236}">
                <a16:creationId xmlns:a16="http://schemas.microsoft.com/office/drawing/2014/main" id="{536CF8E8-D1BA-43BE-BD7A-DE580D239A5F}"/>
              </a:ext>
            </a:extLst>
          </p:cNvPr>
          <p:cNvSpPr>
            <a:spLocks noGrp="1"/>
          </p:cNvSpPr>
          <p:nvPr>
            <p:ph idx="1"/>
          </p:nvPr>
        </p:nvSpPr>
        <p:spPr>
          <a:xfrm>
            <a:off x="838200" y="1708151"/>
            <a:ext cx="10515600" cy="4468812"/>
          </a:xfrm>
        </p:spPr>
        <p:txBody>
          <a:bodyPr/>
          <a:lstStyle/>
          <a:p>
            <a:r>
              <a:rPr lang="en-US" altLang="en-US" sz="2800" dirty="0">
                <a:solidFill>
                  <a:schemeClr val="tx1"/>
                </a:solidFill>
                <a:latin typeface="Trebuchet MS" panose="020B0603020202020204" pitchFamily="34" charset="0"/>
              </a:rPr>
              <a:t>“Received Drug Screening” is tied to any planned Disaster Relief Employment.</a:t>
            </a:r>
          </a:p>
          <a:p>
            <a:r>
              <a:rPr lang="en-US" altLang="en-US" sz="2800" dirty="0">
                <a:solidFill>
                  <a:schemeClr val="tx1"/>
                </a:solidFill>
                <a:latin typeface="Trebuchet MS" panose="020B0603020202020204" pitchFamily="34" charset="0"/>
              </a:rPr>
              <a:t>This question only needs to have a response if the client is going into any “Disaster Recovery Level” services, such as Disaster Relief Employment.  </a:t>
            </a:r>
          </a:p>
          <a:p>
            <a:endParaRPr lang="en-US" dirty="0"/>
          </a:p>
        </p:txBody>
      </p:sp>
      <p:sp>
        <p:nvSpPr>
          <p:cNvPr id="4" name="Footer Placeholder 3">
            <a:extLst>
              <a:ext uri="{FF2B5EF4-FFF2-40B4-BE49-F238E27FC236}">
                <a16:creationId xmlns:a16="http://schemas.microsoft.com/office/drawing/2014/main" id="{71918B8F-AA4C-4878-B19B-236B3272AD28}"/>
              </a:ext>
            </a:extLst>
          </p:cNvPr>
          <p:cNvSpPr>
            <a:spLocks noGrp="1"/>
          </p:cNvSpPr>
          <p:nvPr>
            <p:ph type="ftr" sz="quarter" idx="11"/>
          </p:nvPr>
        </p:nvSpPr>
        <p:spPr/>
        <p:txBody>
          <a:bodyPr/>
          <a:lstStyle/>
          <a:p>
            <a:r>
              <a:rPr lang="en-US" dirty="0"/>
              <a:t>September 28th, 2023</a:t>
            </a:r>
          </a:p>
        </p:txBody>
      </p:sp>
      <p:pic>
        <p:nvPicPr>
          <p:cNvPr id="6" name="Picture 5">
            <a:extLst>
              <a:ext uri="{FF2B5EF4-FFF2-40B4-BE49-F238E27FC236}">
                <a16:creationId xmlns:a16="http://schemas.microsoft.com/office/drawing/2014/main" id="{27A4FD13-9DC4-4ABF-B7C6-F079C1B97C28}"/>
              </a:ext>
            </a:extLst>
          </p:cNvPr>
          <p:cNvPicPr>
            <a:picLocks noChangeAspect="1"/>
          </p:cNvPicPr>
          <p:nvPr/>
        </p:nvPicPr>
        <p:blipFill>
          <a:blip r:embed="rId2"/>
          <a:stretch>
            <a:fillRect/>
          </a:stretch>
        </p:blipFill>
        <p:spPr>
          <a:xfrm>
            <a:off x="3740533" y="4235449"/>
            <a:ext cx="5972175" cy="1828800"/>
          </a:xfrm>
          <a:prstGeom prst="rect">
            <a:avLst/>
          </a:prstGeom>
        </p:spPr>
      </p:pic>
    </p:spTree>
    <p:extLst>
      <p:ext uri="{BB962C8B-B14F-4D97-AF65-F5344CB8AC3E}">
        <p14:creationId xmlns:p14="http://schemas.microsoft.com/office/powerpoint/2010/main" val="2978055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B6C33-EA48-4F58-AF36-6658E88DFF60}"/>
              </a:ext>
            </a:extLst>
          </p:cNvPr>
          <p:cNvSpPr>
            <a:spLocks noGrp="1"/>
          </p:cNvSpPr>
          <p:nvPr>
            <p:ph type="title"/>
          </p:nvPr>
        </p:nvSpPr>
        <p:spPr>
          <a:xfrm>
            <a:off x="3211010" y="610865"/>
            <a:ext cx="7616143" cy="958855"/>
          </a:xfrm>
        </p:spPr>
        <p:txBody>
          <a:bodyPr>
            <a:normAutofit fontScale="90000"/>
          </a:bodyPr>
          <a:lstStyle/>
          <a:p>
            <a:pPr algn="ctr"/>
            <a:r>
              <a:rPr lang="en-US" dirty="0">
                <a:latin typeface="Trebuchet MS" panose="020B0603020202020204" pitchFamily="34" charset="0"/>
              </a:rPr>
              <a:t>Required and Allowed for DWG Disaster Only Questions</a:t>
            </a:r>
            <a:endParaRPr lang="en-US" dirty="0"/>
          </a:p>
        </p:txBody>
      </p:sp>
      <p:sp>
        <p:nvSpPr>
          <p:cNvPr id="3" name="Content Placeholder 2">
            <a:extLst>
              <a:ext uri="{FF2B5EF4-FFF2-40B4-BE49-F238E27FC236}">
                <a16:creationId xmlns:a16="http://schemas.microsoft.com/office/drawing/2014/main" id="{C7AE19B7-6413-4F05-87C0-C2E6E212BA1E}"/>
              </a:ext>
            </a:extLst>
          </p:cNvPr>
          <p:cNvSpPr>
            <a:spLocks noGrp="1"/>
          </p:cNvSpPr>
          <p:nvPr>
            <p:ph idx="1"/>
          </p:nvPr>
        </p:nvSpPr>
        <p:spPr>
          <a:xfrm>
            <a:off x="838200" y="1874520"/>
            <a:ext cx="10515600" cy="4302443"/>
          </a:xfrm>
        </p:spPr>
        <p:txBody>
          <a:bodyPr>
            <a:normAutofit/>
          </a:bodyPr>
          <a:lstStyle/>
          <a:p>
            <a:r>
              <a:rPr lang="en-US" altLang="en-US" sz="2400" dirty="0">
                <a:solidFill>
                  <a:schemeClr val="tx1"/>
                </a:solidFill>
                <a:latin typeface="Trebuchet MS" panose="020B0603020202020204" pitchFamily="34" charset="0"/>
              </a:rPr>
              <a:t>As mentioned previously, these questions are not needed for certification under either Emergencies and Disasters alternative eligibility criteria or under traditional Dislocated Worker eligibility.</a:t>
            </a:r>
          </a:p>
          <a:p>
            <a:r>
              <a:rPr lang="en-US" altLang="en-US" sz="2400" dirty="0">
                <a:solidFill>
                  <a:schemeClr val="tx1"/>
                </a:solidFill>
                <a:latin typeface="Trebuchet MS" panose="020B0603020202020204" pitchFamily="34" charset="0"/>
              </a:rPr>
              <a:t>Even </a:t>
            </a:r>
            <a:r>
              <a:rPr lang="en-US" altLang="en-US" sz="2400" b="1" u="sng" dirty="0">
                <a:solidFill>
                  <a:schemeClr val="tx1"/>
                </a:solidFill>
                <a:latin typeface="Trebuchet MS" panose="020B0603020202020204" pitchFamily="34" charset="0"/>
              </a:rPr>
              <a:t>after certification</a:t>
            </a:r>
            <a:r>
              <a:rPr lang="en-US" altLang="en-US" sz="2400" dirty="0">
                <a:solidFill>
                  <a:schemeClr val="tx1"/>
                </a:solidFill>
                <a:latin typeface="Trebuchet MS" panose="020B0603020202020204" pitchFamily="34" charset="0"/>
              </a:rPr>
              <a:t>, those four question could be populated and will be required if you attempt to enroll the client in any “Disaster Recovery Level” services: </a:t>
            </a:r>
            <a:endParaRPr lang="en-US" sz="2400"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13041302-7CFF-49AF-9B2A-3E0397D38360}"/>
              </a:ext>
            </a:extLst>
          </p:cNvPr>
          <p:cNvSpPr>
            <a:spLocks noGrp="1"/>
          </p:cNvSpPr>
          <p:nvPr>
            <p:ph type="ftr" sz="quarter" idx="11"/>
          </p:nvPr>
        </p:nvSpPr>
        <p:spPr/>
        <p:txBody>
          <a:bodyPr/>
          <a:lstStyle/>
          <a:p>
            <a:r>
              <a:rPr lang="en-US" dirty="0"/>
              <a:t>September 28th, 2023</a:t>
            </a:r>
          </a:p>
        </p:txBody>
      </p:sp>
      <p:pic>
        <p:nvPicPr>
          <p:cNvPr id="5" name="Picture 4">
            <a:extLst>
              <a:ext uri="{FF2B5EF4-FFF2-40B4-BE49-F238E27FC236}">
                <a16:creationId xmlns:a16="http://schemas.microsoft.com/office/drawing/2014/main" id="{E729BD8A-C2EC-44B8-A849-E9BF0DE6BC16}"/>
              </a:ext>
            </a:extLst>
          </p:cNvPr>
          <p:cNvPicPr>
            <a:picLocks noChangeAspect="1"/>
          </p:cNvPicPr>
          <p:nvPr/>
        </p:nvPicPr>
        <p:blipFill>
          <a:blip r:embed="rId2"/>
          <a:stretch>
            <a:fillRect/>
          </a:stretch>
        </p:blipFill>
        <p:spPr>
          <a:xfrm>
            <a:off x="2215431" y="4320803"/>
            <a:ext cx="8087710" cy="1856160"/>
          </a:xfrm>
          <a:prstGeom prst="rect">
            <a:avLst/>
          </a:prstGeom>
        </p:spPr>
      </p:pic>
    </p:spTree>
    <p:extLst>
      <p:ext uri="{BB962C8B-B14F-4D97-AF65-F5344CB8AC3E}">
        <p14:creationId xmlns:p14="http://schemas.microsoft.com/office/powerpoint/2010/main" val="10283361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27251-5372-4A2F-9DA8-25407D573EE6}"/>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List Work History</a:t>
            </a:r>
          </a:p>
        </p:txBody>
      </p:sp>
      <p:sp>
        <p:nvSpPr>
          <p:cNvPr id="3" name="Content Placeholder 2">
            <a:extLst>
              <a:ext uri="{FF2B5EF4-FFF2-40B4-BE49-F238E27FC236}">
                <a16:creationId xmlns:a16="http://schemas.microsoft.com/office/drawing/2014/main" id="{9CF11BEF-6CA2-49D0-8D3A-1B33E5DE4424}"/>
              </a:ext>
            </a:extLst>
          </p:cNvPr>
          <p:cNvSpPr>
            <a:spLocks noGrp="1"/>
          </p:cNvSpPr>
          <p:nvPr>
            <p:ph idx="1"/>
          </p:nvPr>
        </p:nvSpPr>
        <p:spPr>
          <a:xfrm>
            <a:off x="674914" y="1639614"/>
            <a:ext cx="4969141" cy="4537349"/>
          </a:xfrm>
        </p:spPr>
        <p:txBody>
          <a:bodyPr>
            <a:normAutofit/>
          </a:bodyPr>
          <a:lstStyle/>
          <a:p>
            <a:pPr marL="0" indent="0">
              <a:buNone/>
            </a:pPr>
            <a:r>
              <a:rPr lang="en-US" dirty="0">
                <a:solidFill>
                  <a:schemeClr val="tx1"/>
                </a:solidFill>
                <a:latin typeface="Trebuchet MS" panose="020B0603020202020204" pitchFamily="34" charset="0"/>
              </a:rPr>
              <a:t>Under the Emergencies and Disasters alternative eligibility criteria, there is no need to record a Dislocation job, as the eligibility is based on the responses to those seven (7) questions that will on the updated “Dislocated Worker Characteristics” screen discussed previously in this presentation.   </a:t>
            </a:r>
          </a:p>
        </p:txBody>
      </p:sp>
      <p:sp>
        <p:nvSpPr>
          <p:cNvPr id="4" name="Footer Placeholder 3">
            <a:extLst>
              <a:ext uri="{FF2B5EF4-FFF2-40B4-BE49-F238E27FC236}">
                <a16:creationId xmlns:a16="http://schemas.microsoft.com/office/drawing/2014/main" id="{CA269246-54B2-48D4-B8E4-4AFD00FEE581}"/>
              </a:ext>
            </a:extLst>
          </p:cNvPr>
          <p:cNvSpPr>
            <a:spLocks noGrp="1"/>
          </p:cNvSpPr>
          <p:nvPr>
            <p:ph type="ftr" sz="quarter" idx="11"/>
          </p:nvPr>
        </p:nvSpPr>
        <p:spPr/>
        <p:txBody>
          <a:bodyPr/>
          <a:lstStyle/>
          <a:p>
            <a:r>
              <a:rPr lang="en-US" dirty="0"/>
              <a:t>September 28th, 2023</a:t>
            </a:r>
          </a:p>
        </p:txBody>
      </p:sp>
      <p:pic>
        <p:nvPicPr>
          <p:cNvPr id="8" name="Picture 7">
            <a:extLst>
              <a:ext uri="{FF2B5EF4-FFF2-40B4-BE49-F238E27FC236}">
                <a16:creationId xmlns:a16="http://schemas.microsoft.com/office/drawing/2014/main" id="{85930268-B98C-50D2-EDBB-C4D5B07C8ACF}"/>
              </a:ext>
            </a:extLst>
          </p:cNvPr>
          <p:cNvPicPr>
            <a:picLocks noChangeAspect="1"/>
          </p:cNvPicPr>
          <p:nvPr/>
        </p:nvPicPr>
        <p:blipFill>
          <a:blip r:embed="rId2"/>
          <a:stretch>
            <a:fillRect/>
          </a:stretch>
        </p:blipFill>
        <p:spPr>
          <a:xfrm>
            <a:off x="5812971" y="1460227"/>
            <a:ext cx="5998029" cy="4450716"/>
          </a:xfrm>
          <a:prstGeom prst="rect">
            <a:avLst/>
          </a:prstGeom>
        </p:spPr>
      </p:pic>
    </p:spTree>
    <p:extLst>
      <p:ext uri="{BB962C8B-B14F-4D97-AF65-F5344CB8AC3E}">
        <p14:creationId xmlns:p14="http://schemas.microsoft.com/office/powerpoint/2010/main" val="33529850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2DF98-D249-4D57-A0DA-51BC63D345E1}"/>
              </a:ext>
            </a:extLst>
          </p:cNvPr>
          <p:cNvSpPr>
            <a:spLocks noGrp="1"/>
          </p:cNvSpPr>
          <p:nvPr>
            <p:ph type="title"/>
          </p:nvPr>
        </p:nvSpPr>
        <p:spPr/>
        <p:txBody>
          <a:bodyPr>
            <a:normAutofit fontScale="90000"/>
          </a:bodyPr>
          <a:lstStyle/>
          <a:p>
            <a:pPr algn="ctr"/>
            <a:r>
              <a:rPr lang="en-US" dirty="0"/>
              <a:t>Details about List History Screen</a:t>
            </a:r>
          </a:p>
        </p:txBody>
      </p:sp>
      <p:sp>
        <p:nvSpPr>
          <p:cNvPr id="3" name="Content Placeholder 2">
            <a:extLst>
              <a:ext uri="{FF2B5EF4-FFF2-40B4-BE49-F238E27FC236}">
                <a16:creationId xmlns:a16="http://schemas.microsoft.com/office/drawing/2014/main" id="{072F7750-4315-4035-A659-AD0CB8F5303C}"/>
              </a:ext>
            </a:extLst>
          </p:cNvPr>
          <p:cNvSpPr>
            <a:spLocks noGrp="1"/>
          </p:cNvSpPr>
          <p:nvPr>
            <p:ph idx="1"/>
          </p:nvPr>
        </p:nvSpPr>
        <p:spPr/>
        <p:txBody>
          <a:bodyPr/>
          <a:lstStyle/>
          <a:p>
            <a:r>
              <a:rPr lang="en-US" dirty="0">
                <a:solidFill>
                  <a:schemeClr val="tx1"/>
                </a:solidFill>
                <a:latin typeface="Trebuchet MS" panose="020B0603020202020204" pitchFamily="34" charset="0"/>
              </a:rPr>
              <a:t>From the previous screen, if the client has a Dislocation job, then they should meet traditional Dislocated Worker eligibility and the alternative Emergencies and Disasters criteria </a:t>
            </a:r>
            <a:r>
              <a:rPr lang="en-US" b="1" u="sng" dirty="0">
                <a:solidFill>
                  <a:schemeClr val="tx1"/>
                </a:solidFill>
                <a:latin typeface="Trebuchet MS" panose="020B0603020202020204" pitchFamily="34" charset="0"/>
              </a:rPr>
              <a:t>should not</a:t>
            </a:r>
            <a:r>
              <a:rPr lang="en-US" dirty="0">
                <a:solidFill>
                  <a:schemeClr val="tx1"/>
                </a:solidFill>
                <a:latin typeface="Trebuchet MS" panose="020B0603020202020204" pitchFamily="34" charset="0"/>
              </a:rPr>
              <a:t> be used. </a:t>
            </a:r>
          </a:p>
          <a:p>
            <a:r>
              <a:rPr lang="en-US" dirty="0">
                <a:solidFill>
                  <a:schemeClr val="tx1"/>
                </a:solidFill>
                <a:latin typeface="Trebuchet MS" panose="020B0603020202020204" pitchFamily="34" charset="0"/>
              </a:rPr>
              <a:t>If you are not sure if an individual would meet traditional Dislocated Worker eligibility criteria, please feel free to reach out to James (Jim) Potts at </a:t>
            </a:r>
            <a:r>
              <a:rPr lang="en-US" dirty="0">
                <a:solidFill>
                  <a:schemeClr val="tx1"/>
                </a:solidFill>
                <a:latin typeface="Trebuchet MS" panose="020B0603020202020204" pitchFamily="34" charset="0"/>
                <a:hlinkClick r:id="rId2"/>
              </a:rPr>
              <a:t>james.potts@illinois.gov</a:t>
            </a:r>
            <a:r>
              <a:rPr lang="en-US" dirty="0">
                <a:solidFill>
                  <a:schemeClr val="tx1"/>
                </a:solidFill>
                <a:latin typeface="Trebuchet MS" panose="020B0603020202020204" pitchFamily="34" charset="0"/>
              </a:rPr>
              <a:t> </a:t>
            </a:r>
          </a:p>
          <a:p>
            <a:endParaRPr lang="en-US" dirty="0">
              <a:solidFill>
                <a:schemeClr val="tx1"/>
              </a:solidFill>
              <a:latin typeface="Trebuchet MS" panose="020B0603020202020204" pitchFamily="34" charset="0"/>
            </a:endParaRPr>
          </a:p>
        </p:txBody>
      </p:sp>
      <p:sp>
        <p:nvSpPr>
          <p:cNvPr id="4" name="Footer Placeholder 3">
            <a:extLst>
              <a:ext uri="{FF2B5EF4-FFF2-40B4-BE49-F238E27FC236}">
                <a16:creationId xmlns:a16="http://schemas.microsoft.com/office/drawing/2014/main" id="{5121D504-B56D-4F6C-B15E-95BA756D7DD6}"/>
              </a:ext>
            </a:extLst>
          </p:cNvPr>
          <p:cNvSpPr>
            <a:spLocks noGrp="1"/>
          </p:cNvSpPr>
          <p:nvPr>
            <p:ph type="ftr" sz="quarter" idx="11"/>
          </p:nvPr>
        </p:nvSpPr>
        <p:spPr/>
        <p:txBody>
          <a:bodyPr/>
          <a:lstStyle/>
          <a:p>
            <a:r>
              <a:rPr lang="en-US" dirty="0"/>
              <a:t>September 28th, 2023</a:t>
            </a:r>
          </a:p>
        </p:txBody>
      </p:sp>
    </p:spTree>
    <p:extLst>
      <p:ext uri="{BB962C8B-B14F-4D97-AF65-F5344CB8AC3E}">
        <p14:creationId xmlns:p14="http://schemas.microsoft.com/office/powerpoint/2010/main" val="2458772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37BCC-73BC-4E2A-89BE-4B5BB857055F}"/>
              </a:ext>
            </a:extLst>
          </p:cNvPr>
          <p:cNvSpPr>
            <a:spLocks noGrp="1"/>
          </p:cNvSpPr>
          <p:nvPr>
            <p:ph type="title"/>
          </p:nvPr>
        </p:nvSpPr>
        <p:spPr>
          <a:xfrm>
            <a:off x="2590800" y="610865"/>
            <a:ext cx="8953500" cy="932185"/>
          </a:xfrm>
        </p:spPr>
        <p:txBody>
          <a:bodyPr>
            <a:normAutofit fontScale="90000"/>
          </a:bodyPr>
          <a:lstStyle/>
          <a:p>
            <a:pPr algn="ctr"/>
            <a:r>
              <a:rPr lang="en-US" altLang="en-US" sz="4400" b="1" dirty="0">
                <a:latin typeface="Trebuchet MS" panose="020B0603020202020204" pitchFamily="34" charset="0"/>
              </a:rPr>
              <a:t>Emergency and Disaster Participants</a:t>
            </a:r>
            <a:r>
              <a:rPr lang="en-US" dirty="0">
                <a:latin typeface="Trebuchet MS" panose="020B0603020202020204" pitchFamily="34" charset="0"/>
              </a:rPr>
              <a:t> </a:t>
            </a:r>
          </a:p>
        </p:txBody>
      </p:sp>
      <p:sp>
        <p:nvSpPr>
          <p:cNvPr id="3" name="Content Placeholder 2">
            <a:extLst>
              <a:ext uri="{FF2B5EF4-FFF2-40B4-BE49-F238E27FC236}">
                <a16:creationId xmlns:a16="http://schemas.microsoft.com/office/drawing/2014/main" id="{EFC9C036-04B1-43D4-BF9E-014448C0C01D}"/>
              </a:ext>
            </a:extLst>
          </p:cNvPr>
          <p:cNvSpPr>
            <a:spLocks noGrp="1"/>
          </p:cNvSpPr>
          <p:nvPr>
            <p:ph idx="1"/>
          </p:nvPr>
        </p:nvSpPr>
        <p:spPr>
          <a:xfrm>
            <a:off x="838200" y="1676400"/>
            <a:ext cx="10515600" cy="4500563"/>
          </a:xfrm>
        </p:spPr>
        <p:txBody>
          <a:bodyPr>
            <a:normAutofit lnSpcReduction="10000"/>
          </a:bodyPr>
          <a:lstStyle/>
          <a:p>
            <a:pPr marL="0" indent="0">
              <a:buFont typeface="Arial" panose="020B0604020202020204" pitchFamily="34" charset="0"/>
              <a:buNone/>
              <a:defRPr/>
            </a:pPr>
            <a:r>
              <a:rPr lang="en-US" sz="2800" dirty="0">
                <a:solidFill>
                  <a:schemeClr val="tx1"/>
                </a:solidFill>
                <a:latin typeface="Trebuchet MS" panose="020B0603020202020204" pitchFamily="34" charset="0"/>
              </a:rPr>
              <a:t>Eligible Emergency and Disaster participants must be one of the following:</a:t>
            </a:r>
          </a:p>
          <a:p>
            <a:pPr marL="342900" marR="0" lvl="0" indent="-342900" algn="just">
              <a:spcBef>
                <a:spcPts val="0"/>
              </a:spcBef>
              <a:spcAft>
                <a:spcPts val="400"/>
              </a:spcAft>
              <a:buSzPts val="1100"/>
              <a:buFont typeface="Times New Roman" panose="02020603050405020304" pitchFamily="18" charset="0"/>
              <a:buAutoNum type="arabicPeriod"/>
              <a:tabLst>
                <a:tab pos="762635" algn="l"/>
              </a:tabLst>
            </a:pPr>
            <a:r>
              <a:rPr lang="en-US" sz="2400" spc="-5" dirty="0">
                <a:solidFill>
                  <a:srgbClr val="000000"/>
                </a:solidFill>
                <a:effectLst/>
                <a:latin typeface="Trebuchet MS" panose="020B0603020202020204" pitchFamily="34" charset="0"/>
                <a:ea typeface="Times New Roman" panose="02020603050405020304" pitchFamily="18" charset="0"/>
                <a:cs typeface="Calibri" panose="020F0502020204030204" pitchFamily="34" charset="0"/>
              </a:rPr>
              <a:t>A dislocated</a:t>
            </a:r>
            <a:r>
              <a:rPr lang="en-US" sz="2400" spc="-10" dirty="0">
                <a:solidFill>
                  <a:srgbClr val="000000"/>
                </a:solidFill>
                <a:effectLst/>
                <a:latin typeface="Trebuchet MS" panose="020B0603020202020204" pitchFamily="34" charset="0"/>
                <a:ea typeface="Times New Roman" panose="02020603050405020304" pitchFamily="18" charset="0"/>
                <a:cs typeface="Calibri" panose="020F0502020204030204" pitchFamily="34" charset="0"/>
              </a:rPr>
              <a:t> </a:t>
            </a:r>
            <a:r>
              <a:rPr lang="en-US" sz="2400" spc="-5" dirty="0">
                <a:solidFill>
                  <a:srgbClr val="000000"/>
                </a:solidFill>
                <a:effectLst/>
                <a:latin typeface="Trebuchet MS" panose="020B0603020202020204" pitchFamily="34" charset="0"/>
                <a:ea typeface="Times New Roman" panose="02020603050405020304" pitchFamily="18" charset="0"/>
                <a:cs typeface="Calibri" panose="020F0502020204030204" pitchFamily="34" charset="0"/>
              </a:rPr>
              <a:t>worker as defined in WIOA Section 3(15); </a:t>
            </a:r>
            <a:endParaRPr lang="en-US" sz="2400" spc="-5" dirty="0">
              <a:effectLst/>
              <a:latin typeface="Trebuchet MS" panose="020B0603020202020204" pitchFamily="34" charset="0"/>
              <a:ea typeface="Times New Roman" panose="02020603050405020304" pitchFamily="18" charset="0"/>
              <a:cs typeface="Calibri" panose="020F0502020204030204" pitchFamily="34" charset="0"/>
            </a:endParaRPr>
          </a:p>
          <a:p>
            <a:pPr marL="342900" marR="0" lvl="0" indent="-342900" algn="just">
              <a:spcBef>
                <a:spcPts val="0"/>
              </a:spcBef>
              <a:spcAft>
                <a:spcPts val="400"/>
              </a:spcAft>
              <a:buSzPts val="1100"/>
              <a:buFont typeface="Times New Roman" panose="02020603050405020304" pitchFamily="18" charset="0"/>
              <a:buAutoNum type="arabicPeriod"/>
              <a:tabLst>
                <a:tab pos="762635" algn="l"/>
              </a:tabLst>
            </a:pPr>
            <a:r>
              <a:rPr lang="en-US" sz="2400" spc="-5" dirty="0">
                <a:solidFill>
                  <a:srgbClr val="000000"/>
                </a:solidFill>
                <a:effectLst/>
                <a:latin typeface="Trebuchet MS" panose="020B0603020202020204" pitchFamily="34" charset="0"/>
                <a:ea typeface="Times New Roman" panose="02020603050405020304" pitchFamily="18" charset="0"/>
                <a:cs typeface="Calibri" panose="020F0502020204030204" pitchFamily="34" charset="0"/>
              </a:rPr>
              <a:t>A long-term unemployed</a:t>
            </a:r>
            <a:r>
              <a:rPr lang="en-US" sz="2400" spc="-5" baseline="30000" dirty="0">
                <a:solidFill>
                  <a:srgbClr val="000000"/>
                </a:solidFill>
                <a:effectLst/>
                <a:latin typeface="Trebuchet MS" panose="020B0603020202020204" pitchFamily="34" charset="0"/>
                <a:ea typeface="Times New Roman" panose="02020603050405020304" pitchFamily="18" charset="0"/>
                <a:cs typeface="Calibri" panose="020F0502020204030204" pitchFamily="34" charset="0"/>
              </a:rPr>
              <a:t>1</a:t>
            </a:r>
            <a:r>
              <a:rPr lang="en-US" sz="2400" spc="-5" dirty="0">
                <a:solidFill>
                  <a:srgbClr val="000000"/>
                </a:solidFill>
                <a:effectLst/>
                <a:latin typeface="Trebuchet MS" panose="020B0603020202020204" pitchFamily="34" charset="0"/>
                <a:ea typeface="Times New Roman" panose="02020603050405020304" pitchFamily="18" charset="0"/>
                <a:cs typeface="Calibri" panose="020F0502020204030204" pitchFamily="34" charset="0"/>
              </a:rPr>
              <a:t> individual, defined by the State for Disaster Recovery grant-specified disasters or emergencies as an individual who:  1.) has no work history; has not worked for an extended period of at least six weeks (including incarcerated individuals); or has an intermittent, erratic, or day-to-day employment work history (e.g., multiple terminations, employment gap, temporary/seasonal/day labor employment, justice-involved history, etc.); 2.) is unemployed and has an employment barrier</a:t>
            </a:r>
            <a:r>
              <a:rPr lang="en-US" sz="2400" spc="-5" baseline="30000" dirty="0">
                <a:solidFill>
                  <a:srgbClr val="000000"/>
                </a:solidFill>
                <a:effectLst/>
                <a:latin typeface="Trebuchet MS" panose="020B0603020202020204" pitchFamily="34" charset="0"/>
                <a:ea typeface="Times New Roman" panose="02020603050405020304" pitchFamily="18" charset="0"/>
                <a:cs typeface="Calibri" panose="020F0502020204030204" pitchFamily="34" charset="0"/>
              </a:rPr>
              <a:t>2</a:t>
            </a:r>
            <a:r>
              <a:rPr lang="en-US" sz="2400" spc="-5" dirty="0">
                <a:solidFill>
                  <a:srgbClr val="000000"/>
                </a:solidFill>
                <a:effectLst/>
                <a:latin typeface="Trebuchet MS" panose="020B0603020202020204" pitchFamily="34" charset="0"/>
                <a:ea typeface="Times New Roman" panose="02020603050405020304" pitchFamily="18" charset="0"/>
                <a:cs typeface="Calibri" panose="020F0502020204030204" pitchFamily="34" charset="0"/>
              </a:rPr>
              <a:t> as defined by the State or the local Board; or 3.) is underemployed</a:t>
            </a:r>
            <a:r>
              <a:rPr lang="en-US" sz="2400" spc="-5" baseline="30000" dirty="0">
                <a:solidFill>
                  <a:srgbClr val="000000"/>
                </a:solidFill>
                <a:effectLst/>
                <a:latin typeface="Trebuchet MS" panose="020B0603020202020204" pitchFamily="34" charset="0"/>
                <a:ea typeface="Times New Roman" panose="02020603050405020304" pitchFamily="18" charset="0"/>
                <a:cs typeface="Calibri" panose="020F0502020204030204" pitchFamily="34" charset="0"/>
              </a:rPr>
              <a:t>3</a:t>
            </a:r>
            <a:r>
              <a:rPr lang="en-US" sz="2400" spc="-5" dirty="0">
                <a:solidFill>
                  <a:srgbClr val="000000"/>
                </a:solidFill>
                <a:effectLst/>
                <a:latin typeface="Trebuchet MS" panose="020B0603020202020204" pitchFamily="34" charset="0"/>
                <a:ea typeface="Times New Roman" panose="02020603050405020304" pitchFamily="18" charset="0"/>
                <a:cs typeface="Calibri" panose="020F0502020204030204" pitchFamily="34" charset="0"/>
              </a:rPr>
              <a:t>, including working or needing to work multiple jobs or earning less than $15/hour;</a:t>
            </a:r>
            <a:endParaRPr lang="en-US" sz="2400" dirty="0">
              <a:latin typeface="Trebuchet MS" panose="020B0603020202020204" pitchFamily="34" charset="0"/>
            </a:endParaRPr>
          </a:p>
        </p:txBody>
      </p:sp>
      <p:sp>
        <p:nvSpPr>
          <p:cNvPr id="4" name="Footer Placeholder 3">
            <a:extLst>
              <a:ext uri="{FF2B5EF4-FFF2-40B4-BE49-F238E27FC236}">
                <a16:creationId xmlns:a16="http://schemas.microsoft.com/office/drawing/2014/main" id="{0B08FFC0-C21B-4B07-AFD7-90DE0316A6C9}"/>
              </a:ext>
            </a:extLst>
          </p:cNvPr>
          <p:cNvSpPr>
            <a:spLocks noGrp="1"/>
          </p:cNvSpPr>
          <p:nvPr>
            <p:ph type="ftr" sz="quarter" idx="11"/>
          </p:nvPr>
        </p:nvSpPr>
        <p:spPr/>
        <p:txBody>
          <a:bodyPr/>
          <a:lstStyle/>
          <a:p>
            <a:r>
              <a:rPr lang="en-US" dirty="0"/>
              <a:t>September 28th, 2023</a:t>
            </a:r>
          </a:p>
        </p:txBody>
      </p:sp>
    </p:spTree>
    <p:extLst>
      <p:ext uri="{BB962C8B-B14F-4D97-AF65-F5344CB8AC3E}">
        <p14:creationId xmlns:p14="http://schemas.microsoft.com/office/powerpoint/2010/main" val="40169321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0D91F-9139-4E92-95D2-C709388F5916}"/>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WIOA Training Criteria Screen</a:t>
            </a:r>
          </a:p>
        </p:txBody>
      </p:sp>
      <p:sp>
        <p:nvSpPr>
          <p:cNvPr id="3" name="Content Placeholder 2">
            <a:extLst>
              <a:ext uri="{FF2B5EF4-FFF2-40B4-BE49-F238E27FC236}">
                <a16:creationId xmlns:a16="http://schemas.microsoft.com/office/drawing/2014/main" id="{C0769DD9-D615-447B-A056-9439B8C28AFA}"/>
              </a:ext>
            </a:extLst>
          </p:cNvPr>
          <p:cNvSpPr>
            <a:spLocks noGrp="1"/>
          </p:cNvSpPr>
          <p:nvPr>
            <p:ph idx="1"/>
          </p:nvPr>
        </p:nvSpPr>
        <p:spPr>
          <a:xfrm>
            <a:off x="838200" y="1813034"/>
            <a:ext cx="4556760" cy="4363929"/>
          </a:xfrm>
        </p:spPr>
        <p:txBody>
          <a:bodyPr>
            <a:normAutofit fontScale="85000" lnSpcReduction="20000"/>
          </a:bodyPr>
          <a:lstStyle/>
          <a:p>
            <a:r>
              <a:rPr lang="en-US" dirty="0">
                <a:solidFill>
                  <a:schemeClr val="tx1"/>
                </a:solidFill>
                <a:latin typeface="Trebuchet MS" panose="020B0603020202020204" pitchFamily="34" charset="0"/>
              </a:rPr>
              <a:t>At the beginning of the guided application in this PowerPoint both Career and Training Services were checked; for the Training Services the only extra screen is the WIOA Training Criteria screen.</a:t>
            </a:r>
          </a:p>
          <a:p>
            <a:r>
              <a:rPr lang="en-US" dirty="0">
                <a:solidFill>
                  <a:schemeClr val="tx1"/>
                </a:solidFill>
                <a:latin typeface="Trebuchet MS" panose="020B0603020202020204" pitchFamily="34" charset="0"/>
              </a:rPr>
              <a:t>All the same IWDS logic for the answers to these questions are the same for traditional Adult and/or Dislocated Worker certification up to the “Training Services” level is needed.  </a:t>
            </a:r>
          </a:p>
        </p:txBody>
      </p:sp>
      <p:sp>
        <p:nvSpPr>
          <p:cNvPr id="4" name="Footer Placeholder 3">
            <a:extLst>
              <a:ext uri="{FF2B5EF4-FFF2-40B4-BE49-F238E27FC236}">
                <a16:creationId xmlns:a16="http://schemas.microsoft.com/office/drawing/2014/main" id="{02B4EB64-5379-4FC4-AB69-5805AC32B4E3}"/>
              </a:ext>
            </a:extLst>
          </p:cNvPr>
          <p:cNvSpPr>
            <a:spLocks noGrp="1"/>
          </p:cNvSpPr>
          <p:nvPr>
            <p:ph type="ftr" sz="quarter" idx="11"/>
          </p:nvPr>
        </p:nvSpPr>
        <p:spPr/>
        <p:txBody>
          <a:bodyPr/>
          <a:lstStyle/>
          <a:p>
            <a:r>
              <a:rPr lang="en-US" dirty="0"/>
              <a:t>September 28th, 2023</a:t>
            </a:r>
          </a:p>
        </p:txBody>
      </p:sp>
      <p:pic>
        <p:nvPicPr>
          <p:cNvPr id="7" name="Picture 6">
            <a:extLst>
              <a:ext uri="{FF2B5EF4-FFF2-40B4-BE49-F238E27FC236}">
                <a16:creationId xmlns:a16="http://schemas.microsoft.com/office/drawing/2014/main" id="{D2093C05-E53E-C776-5191-A1BC938C2DEF}"/>
              </a:ext>
            </a:extLst>
          </p:cNvPr>
          <p:cNvPicPr>
            <a:picLocks noChangeAspect="1"/>
          </p:cNvPicPr>
          <p:nvPr/>
        </p:nvPicPr>
        <p:blipFill>
          <a:blip r:embed="rId2"/>
          <a:stretch>
            <a:fillRect/>
          </a:stretch>
        </p:blipFill>
        <p:spPr>
          <a:xfrm>
            <a:off x="5394960" y="1351301"/>
            <a:ext cx="6230983" cy="4606121"/>
          </a:xfrm>
          <a:prstGeom prst="rect">
            <a:avLst/>
          </a:prstGeom>
        </p:spPr>
      </p:pic>
    </p:spTree>
    <p:extLst>
      <p:ext uri="{BB962C8B-B14F-4D97-AF65-F5344CB8AC3E}">
        <p14:creationId xmlns:p14="http://schemas.microsoft.com/office/powerpoint/2010/main" val="3224042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A31A6-EF2D-47E9-8B5A-054DF4597CD3}"/>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WIOA Training Criteria Screen</a:t>
            </a:r>
            <a:endParaRPr lang="en-US" dirty="0"/>
          </a:p>
        </p:txBody>
      </p:sp>
      <p:sp>
        <p:nvSpPr>
          <p:cNvPr id="3" name="Content Placeholder 2">
            <a:extLst>
              <a:ext uri="{FF2B5EF4-FFF2-40B4-BE49-F238E27FC236}">
                <a16:creationId xmlns:a16="http://schemas.microsoft.com/office/drawing/2014/main" id="{315F2351-4C46-46E0-A495-07C3B9E82078}"/>
              </a:ext>
            </a:extLst>
          </p:cNvPr>
          <p:cNvSpPr>
            <a:spLocks noGrp="1"/>
          </p:cNvSpPr>
          <p:nvPr>
            <p:ph idx="1"/>
          </p:nvPr>
        </p:nvSpPr>
        <p:spPr/>
        <p:txBody>
          <a:bodyPr/>
          <a:lstStyle/>
          <a:p>
            <a:pPr marL="0" indent="0">
              <a:buNone/>
            </a:pPr>
            <a:r>
              <a:rPr lang="en-US" dirty="0">
                <a:solidFill>
                  <a:schemeClr val="tx1"/>
                </a:solidFill>
                <a:latin typeface="Trebuchet MS" panose="020B0603020202020204" pitchFamily="34" charset="0"/>
              </a:rPr>
              <a:t>For this “example” client, the WIOA Training Criteria was completed as shown below:</a:t>
            </a:r>
          </a:p>
        </p:txBody>
      </p:sp>
      <p:sp>
        <p:nvSpPr>
          <p:cNvPr id="4" name="Footer Placeholder 3">
            <a:extLst>
              <a:ext uri="{FF2B5EF4-FFF2-40B4-BE49-F238E27FC236}">
                <a16:creationId xmlns:a16="http://schemas.microsoft.com/office/drawing/2014/main" id="{0299E51A-3C2D-4D5D-B3F3-A8ACC351F2AE}"/>
              </a:ext>
            </a:extLst>
          </p:cNvPr>
          <p:cNvSpPr>
            <a:spLocks noGrp="1"/>
          </p:cNvSpPr>
          <p:nvPr>
            <p:ph type="ftr" sz="quarter" idx="11"/>
          </p:nvPr>
        </p:nvSpPr>
        <p:spPr/>
        <p:txBody>
          <a:bodyPr/>
          <a:lstStyle/>
          <a:p>
            <a:r>
              <a:rPr lang="en-US" dirty="0"/>
              <a:t>September 28th, 2023</a:t>
            </a:r>
          </a:p>
        </p:txBody>
      </p:sp>
      <p:pic>
        <p:nvPicPr>
          <p:cNvPr id="7" name="Picture 6">
            <a:extLst>
              <a:ext uri="{FF2B5EF4-FFF2-40B4-BE49-F238E27FC236}">
                <a16:creationId xmlns:a16="http://schemas.microsoft.com/office/drawing/2014/main" id="{ED14442E-10A9-50B1-9151-6C985DC51BB3}"/>
              </a:ext>
            </a:extLst>
          </p:cNvPr>
          <p:cNvPicPr>
            <a:picLocks noChangeAspect="1"/>
          </p:cNvPicPr>
          <p:nvPr/>
        </p:nvPicPr>
        <p:blipFill>
          <a:blip r:embed="rId2"/>
          <a:stretch>
            <a:fillRect/>
          </a:stretch>
        </p:blipFill>
        <p:spPr>
          <a:xfrm>
            <a:off x="2819125" y="3233057"/>
            <a:ext cx="6852706" cy="2841447"/>
          </a:xfrm>
          <a:prstGeom prst="rect">
            <a:avLst/>
          </a:prstGeom>
        </p:spPr>
      </p:pic>
    </p:spTree>
    <p:extLst>
      <p:ext uri="{BB962C8B-B14F-4D97-AF65-F5344CB8AC3E}">
        <p14:creationId xmlns:p14="http://schemas.microsoft.com/office/powerpoint/2010/main" val="22175733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83C25-B688-4304-BF8B-888DD1437154}"/>
              </a:ext>
            </a:extLst>
          </p:cNvPr>
          <p:cNvSpPr>
            <a:spLocks noGrp="1"/>
          </p:cNvSpPr>
          <p:nvPr>
            <p:ph type="title"/>
          </p:nvPr>
        </p:nvSpPr>
        <p:spPr>
          <a:xfrm>
            <a:off x="2849880" y="610865"/>
            <a:ext cx="8397240" cy="867415"/>
          </a:xfrm>
        </p:spPr>
        <p:txBody>
          <a:bodyPr>
            <a:normAutofit fontScale="90000"/>
          </a:bodyPr>
          <a:lstStyle/>
          <a:p>
            <a:pPr algn="ctr"/>
            <a:r>
              <a:rPr lang="en-US" dirty="0">
                <a:latin typeface="Trebuchet MS" panose="020B0603020202020204" pitchFamily="34" charset="0"/>
              </a:rPr>
              <a:t>Emergencies and Disaster Criteria</a:t>
            </a:r>
            <a:endParaRPr lang="en-US" dirty="0"/>
          </a:p>
        </p:txBody>
      </p:sp>
      <p:sp>
        <p:nvSpPr>
          <p:cNvPr id="3" name="Content Placeholder 2">
            <a:extLst>
              <a:ext uri="{FF2B5EF4-FFF2-40B4-BE49-F238E27FC236}">
                <a16:creationId xmlns:a16="http://schemas.microsoft.com/office/drawing/2014/main" id="{CED39F47-3BCC-4E9F-99E2-0F61890FB071}"/>
              </a:ext>
            </a:extLst>
          </p:cNvPr>
          <p:cNvSpPr>
            <a:spLocks noGrp="1"/>
          </p:cNvSpPr>
          <p:nvPr>
            <p:ph idx="1"/>
          </p:nvPr>
        </p:nvSpPr>
        <p:spPr/>
        <p:txBody>
          <a:bodyPr>
            <a:normAutofit/>
          </a:bodyPr>
          <a:lstStyle/>
          <a:p>
            <a:pPr marL="0" indent="0">
              <a:buNone/>
            </a:pPr>
            <a:r>
              <a:rPr lang="en-US" dirty="0">
                <a:solidFill>
                  <a:schemeClr val="tx1"/>
                </a:solidFill>
                <a:latin typeface="Trebuchet MS" panose="020B0603020202020204" pitchFamily="34" charset="0"/>
              </a:rPr>
              <a:t>As mentioned previously, only the Private Information screen (Authorized to Work in the U.S. &amp; Selective Service) and the Dislocated Worker Characteristics screen (the seven alternative eligibility questions) have eligibility criteria under the Emergencies and Disasters alternative criteria; the information captured on the other screens in the guided application are tied to Federal Reporting requirements, and/or basic details about the client’s circumstances.   </a:t>
            </a:r>
            <a:endParaRPr lang="en-US" dirty="0">
              <a:solidFill>
                <a:schemeClr val="tx1"/>
              </a:solidFill>
            </a:endParaRPr>
          </a:p>
          <a:p>
            <a:endParaRPr lang="en-US"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0F498E15-0594-46BE-8E9D-624CD8D9C264}"/>
              </a:ext>
            </a:extLst>
          </p:cNvPr>
          <p:cNvSpPr>
            <a:spLocks noGrp="1"/>
          </p:cNvSpPr>
          <p:nvPr>
            <p:ph type="ftr" sz="quarter" idx="11"/>
          </p:nvPr>
        </p:nvSpPr>
        <p:spPr/>
        <p:txBody>
          <a:bodyPr/>
          <a:lstStyle/>
          <a:p>
            <a:r>
              <a:rPr lang="en-US" dirty="0"/>
              <a:t>September 28th, 2023</a:t>
            </a:r>
          </a:p>
        </p:txBody>
      </p:sp>
    </p:spTree>
    <p:extLst>
      <p:ext uri="{BB962C8B-B14F-4D97-AF65-F5344CB8AC3E}">
        <p14:creationId xmlns:p14="http://schemas.microsoft.com/office/powerpoint/2010/main" val="35496214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CB973-EC68-4D50-B834-C501D8FEE0A1}"/>
              </a:ext>
            </a:extLst>
          </p:cNvPr>
          <p:cNvSpPr>
            <a:spLocks noGrp="1"/>
          </p:cNvSpPr>
          <p:nvPr>
            <p:ph type="title"/>
          </p:nvPr>
        </p:nvSpPr>
        <p:spPr>
          <a:xfrm>
            <a:off x="3211010" y="610865"/>
            <a:ext cx="8142790" cy="928375"/>
          </a:xfrm>
        </p:spPr>
        <p:txBody>
          <a:bodyPr>
            <a:normAutofit fontScale="90000"/>
          </a:bodyPr>
          <a:lstStyle/>
          <a:p>
            <a:pPr algn="ctr"/>
            <a:r>
              <a:rPr lang="en-US" dirty="0">
                <a:latin typeface="Trebuchet MS" panose="020B0603020202020204" pitchFamily="34" charset="0"/>
              </a:rPr>
              <a:t>Eligibility Determination Screen</a:t>
            </a:r>
          </a:p>
        </p:txBody>
      </p:sp>
      <p:sp>
        <p:nvSpPr>
          <p:cNvPr id="4" name="Footer Placeholder 3">
            <a:extLst>
              <a:ext uri="{FF2B5EF4-FFF2-40B4-BE49-F238E27FC236}">
                <a16:creationId xmlns:a16="http://schemas.microsoft.com/office/drawing/2014/main" id="{13750F31-1B3E-4607-91BD-BD3C8CDE3E40}"/>
              </a:ext>
            </a:extLst>
          </p:cNvPr>
          <p:cNvSpPr>
            <a:spLocks noGrp="1"/>
          </p:cNvSpPr>
          <p:nvPr>
            <p:ph type="ftr" sz="quarter" idx="11"/>
          </p:nvPr>
        </p:nvSpPr>
        <p:spPr/>
        <p:txBody>
          <a:bodyPr/>
          <a:lstStyle/>
          <a:p>
            <a:r>
              <a:rPr lang="en-US" dirty="0"/>
              <a:t>September 28th, 2023</a:t>
            </a:r>
          </a:p>
        </p:txBody>
      </p:sp>
      <p:pic>
        <p:nvPicPr>
          <p:cNvPr id="8" name="Content Placeholder 7">
            <a:extLst>
              <a:ext uri="{FF2B5EF4-FFF2-40B4-BE49-F238E27FC236}">
                <a16:creationId xmlns:a16="http://schemas.microsoft.com/office/drawing/2014/main" id="{D4A4F5A3-6D0A-CB35-561C-B5DFA28093A9}"/>
              </a:ext>
            </a:extLst>
          </p:cNvPr>
          <p:cNvPicPr>
            <a:picLocks noGrp="1" noChangeAspect="1"/>
          </p:cNvPicPr>
          <p:nvPr>
            <p:ph idx="1"/>
          </p:nvPr>
        </p:nvPicPr>
        <p:blipFill>
          <a:blip r:embed="rId2"/>
          <a:stretch>
            <a:fillRect/>
          </a:stretch>
        </p:blipFill>
        <p:spPr>
          <a:xfrm>
            <a:off x="1732888" y="1905082"/>
            <a:ext cx="9488224" cy="4020111"/>
          </a:xfrm>
        </p:spPr>
      </p:pic>
    </p:spTree>
    <p:extLst>
      <p:ext uri="{BB962C8B-B14F-4D97-AF65-F5344CB8AC3E}">
        <p14:creationId xmlns:p14="http://schemas.microsoft.com/office/powerpoint/2010/main" val="25125276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7F99B-C374-4B69-A6AD-8BC5E082FAFA}"/>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Application Date Details</a:t>
            </a:r>
          </a:p>
        </p:txBody>
      </p:sp>
      <p:sp>
        <p:nvSpPr>
          <p:cNvPr id="3" name="Content Placeholder 2">
            <a:extLst>
              <a:ext uri="{FF2B5EF4-FFF2-40B4-BE49-F238E27FC236}">
                <a16:creationId xmlns:a16="http://schemas.microsoft.com/office/drawing/2014/main" id="{75239485-BE10-43F6-B1C5-CEFCA1A11BB5}"/>
              </a:ext>
            </a:extLst>
          </p:cNvPr>
          <p:cNvSpPr>
            <a:spLocks noGrp="1"/>
          </p:cNvSpPr>
          <p:nvPr>
            <p:ph idx="1"/>
          </p:nvPr>
        </p:nvSpPr>
        <p:spPr>
          <a:xfrm>
            <a:off x="838200" y="2118167"/>
            <a:ext cx="5257800" cy="4058796"/>
          </a:xfrm>
        </p:spPr>
        <p:txBody>
          <a:bodyPr/>
          <a:lstStyle/>
          <a:p>
            <a:r>
              <a:rPr lang="en-US" altLang="en-US" dirty="0">
                <a:solidFill>
                  <a:schemeClr val="tx1"/>
                </a:solidFill>
                <a:latin typeface="Trebuchet MS" panose="020B0603020202020204" pitchFamily="34" charset="0"/>
              </a:rPr>
              <a:t>The Application date can be on or after any date from the original application contact date. </a:t>
            </a:r>
          </a:p>
          <a:p>
            <a:r>
              <a:rPr lang="en-US" altLang="en-US" sz="2800" dirty="0">
                <a:solidFill>
                  <a:schemeClr val="tx1"/>
                </a:solidFill>
                <a:latin typeface="Trebuchet MS" panose="020B0603020202020204" pitchFamily="34" charset="0"/>
              </a:rPr>
              <a:t>For this client, application date must be any date on or after 10/01/2022.</a:t>
            </a:r>
            <a:endParaRPr lang="en-US" altLang="en-US"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461B4C92-F0B4-4654-82B2-A46BB4EE978B}"/>
              </a:ext>
            </a:extLst>
          </p:cNvPr>
          <p:cNvSpPr>
            <a:spLocks noGrp="1"/>
          </p:cNvSpPr>
          <p:nvPr>
            <p:ph type="ftr" sz="quarter" idx="11"/>
          </p:nvPr>
        </p:nvSpPr>
        <p:spPr/>
        <p:txBody>
          <a:bodyPr/>
          <a:lstStyle/>
          <a:p>
            <a:r>
              <a:rPr lang="en-US" dirty="0"/>
              <a:t>September 28th, 2023</a:t>
            </a:r>
          </a:p>
        </p:txBody>
      </p:sp>
      <p:pic>
        <p:nvPicPr>
          <p:cNvPr id="7" name="Picture 6">
            <a:extLst>
              <a:ext uri="{FF2B5EF4-FFF2-40B4-BE49-F238E27FC236}">
                <a16:creationId xmlns:a16="http://schemas.microsoft.com/office/drawing/2014/main" id="{05D06FC2-2675-1CFD-8B56-D2187338EF52}"/>
              </a:ext>
            </a:extLst>
          </p:cNvPr>
          <p:cNvPicPr>
            <a:picLocks noChangeAspect="1"/>
          </p:cNvPicPr>
          <p:nvPr/>
        </p:nvPicPr>
        <p:blipFill>
          <a:blip r:embed="rId2"/>
          <a:stretch>
            <a:fillRect/>
          </a:stretch>
        </p:blipFill>
        <p:spPr>
          <a:xfrm>
            <a:off x="5943601" y="1514417"/>
            <a:ext cx="5638800" cy="4797086"/>
          </a:xfrm>
          <a:prstGeom prst="rect">
            <a:avLst/>
          </a:prstGeom>
        </p:spPr>
      </p:pic>
      <p:sp>
        <p:nvSpPr>
          <p:cNvPr id="8" name="Left Arrow 4">
            <a:extLst>
              <a:ext uri="{FF2B5EF4-FFF2-40B4-BE49-F238E27FC236}">
                <a16:creationId xmlns:a16="http://schemas.microsoft.com/office/drawing/2014/main" id="{C384D99F-D88C-4227-030B-BA97751A66F6}"/>
              </a:ext>
            </a:extLst>
          </p:cNvPr>
          <p:cNvSpPr/>
          <p:nvPr/>
        </p:nvSpPr>
        <p:spPr>
          <a:xfrm>
            <a:off x="8763001" y="4343007"/>
            <a:ext cx="779704" cy="22463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154813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83420-D4C3-4708-9ADE-8800581D9560}"/>
              </a:ext>
            </a:extLst>
          </p:cNvPr>
          <p:cNvSpPr>
            <a:spLocks noGrp="1"/>
          </p:cNvSpPr>
          <p:nvPr>
            <p:ph type="title"/>
          </p:nvPr>
        </p:nvSpPr>
        <p:spPr>
          <a:xfrm>
            <a:off x="2910840" y="610865"/>
            <a:ext cx="8778240" cy="561049"/>
          </a:xfrm>
        </p:spPr>
        <p:txBody>
          <a:bodyPr>
            <a:normAutofit fontScale="90000"/>
          </a:bodyPr>
          <a:lstStyle/>
          <a:p>
            <a:r>
              <a:rPr lang="en-US" dirty="0">
                <a:latin typeface="Trebuchet MS" panose="020B0603020202020204" pitchFamily="34" charset="0"/>
              </a:rPr>
              <a:t>Application Date and Eligibility Date</a:t>
            </a:r>
          </a:p>
        </p:txBody>
      </p:sp>
      <p:sp>
        <p:nvSpPr>
          <p:cNvPr id="3" name="Content Placeholder 2">
            <a:extLst>
              <a:ext uri="{FF2B5EF4-FFF2-40B4-BE49-F238E27FC236}">
                <a16:creationId xmlns:a16="http://schemas.microsoft.com/office/drawing/2014/main" id="{426E10FD-DDB9-4468-9501-3BFB65561510}"/>
              </a:ext>
            </a:extLst>
          </p:cNvPr>
          <p:cNvSpPr>
            <a:spLocks noGrp="1"/>
          </p:cNvSpPr>
          <p:nvPr>
            <p:ph idx="1"/>
          </p:nvPr>
        </p:nvSpPr>
        <p:spPr>
          <a:xfrm>
            <a:off x="838200" y="2118167"/>
            <a:ext cx="4632960" cy="4058796"/>
          </a:xfrm>
        </p:spPr>
        <p:txBody>
          <a:bodyPr>
            <a:normAutofit lnSpcReduction="10000"/>
          </a:bodyPr>
          <a:lstStyle/>
          <a:p>
            <a:r>
              <a:rPr lang="en-US" altLang="en-US" sz="2800" dirty="0">
                <a:solidFill>
                  <a:schemeClr val="tx1"/>
                </a:solidFill>
                <a:latin typeface="Trebuchet MS" panose="020B0603020202020204" pitchFamily="34" charset="0"/>
              </a:rPr>
              <a:t>Your application date and eligibility determination date are not required to be on the same date.</a:t>
            </a:r>
          </a:p>
          <a:p>
            <a:r>
              <a:rPr lang="en-US" altLang="en-US" sz="2800" dirty="0">
                <a:solidFill>
                  <a:schemeClr val="tx1"/>
                </a:solidFill>
                <a:latin typeface="Trebuchet MS" panose="020B0603020202020204" pitchFamily="34" charset="0"/>
              </a:rPr>
              <a:t>For most WIOA titles, internal IWDS logic requires eligibility determination date must be within 30 days of the application date.</a:t>
            </a:r>
          </a:p>
          <a:p>
            <a:endParaRPr lang="en-US" dirty="0"/>
          </a:p>
        </p:txBody>
      </p:sp>
      <p:sp>
        <p:nvSpPr>
          <p:cNvPr id="4" name="Footer Placeholder 3">
            <a:extLst>
              <a:ext uri="{FF2B5EF4-FFF2-40B4-BE49-F238E27FC236}">
                <a16:creationId xmlns:a16="http://schemas.microsoft.com/office/drawing/2014/main" id="{E856BD8F-8E8F-47A2-8DA9-56DFED4E3CC0}"/>
              </a:ext>
            </a:extLst>
          </p:cNvPr>
          <p:cNvSpPr>
            <a:spLocks noGrp="1"/>
          </p:cNvSpPr>
          <p:nvPr>
            <p:ph type="ftr" sz="quarter" idx="11"/>
          </p:nvPr>
        </p:nvSpPr>
        <p:spPr/>
        <p:txBody>
          <a:bodyPr/>
          <a:lstStyle/>
          <a:p>
            <a:r>
              <a:rPr lang="en-US" dirty="0"/>
              <a:t>September 28th, 2023</a:t>
            </a:r>
          </a:p>
        </p:txBody>
      </p:sp>
      <p:pic>
        <p:nvPicPr>
          <p:cNvPr id="7" name="Picture 6">
            <a:extLst>
              <a:ext uri="{FF2B5EF4-FFF2-40B4-BE49-F238E27FC236}">
                <a16:creationId xmlns:a16="http://schemas.microsoft.com/office/drawing/2014/main" id="{5B843C4A-B79D-29E2-B68A-162AF7ABD59F}"/>
              </a:ext>
            </a:extLst>
          </p:cNvPr>
          <p:cNvPicPr>
            <a:picLocks noChangeAspect="1"/>
          </p:cNvPicPr>
          <p:nvPr/>
        </p:nvPicPr>
        <p:blipFill>
          <a:blip r:embed="rId2"/>
          <a:stretch>
            <a:fillRect/>
          </a:stretch>
        </p:blipFill>
        <p:spPr>
          <a:xfrm>
            <a:off x="5453744" y="1351301"/>
            <a:ext cx="5900056" cy="4581413"/>
          </a:xfrm>
          <a:prstGeom prst="rect">
            <a:avLst/>
          </a:prstGeom>
        </p:spPr>
      </p:pic>
    </p:spTree>
    <p:extLst>
      <p:ext uri="{BB962C8B-B14F-4D97-AF65-F5344CB8AC3E}">
        <p14:creationId xmlns:p14="http://schemas.microsoft.com/office/powerpoint/2010/main" val="9284441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38315-B30C-4893-B23C-9C5482AF2E45}"/>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Eligibility Determination </a:t>
            </a:r>
          </a:p>
        </p:txBody>
      </p:sp>
      <p:sp>
        <p:nvSpPr>
          <p:cNvPr id="3" name="Content Placeholder 2">
            <a:extLst>
              <a:ext uri="{FF2B5EF4-FFF2-40B4-BE49-F238E27FC236}">
                <a16:creationId xmlns:a16="http://schemas.microsoft.com/office/drawing/2014/main" id="{7EC587AD-90C9-4939-992D-50B56D9DD1B9}"/>
              </a:ext>
            </a:extLst>
          </p:cNvPr>
          <p:cNvSpPr>
            <a:spLocks noGrp="1"/>
          </p:cNvSpPr>
          <p:nvPr>
            <p:ph idx="1"/>
          </p:nvPr>
        </p:nvSpPr>
        <p:spPr/>
        <p:txBody>
          <a:bodyPr/>
          <a:lstStyle/>
          <a:p>
            <a:r>
              <a:rPr lang="en-US" altLang="en-US" sz="2800" dirty="0">
                <a:solidFill>
                  <a:schemeClr val="tx1"/>
                </a:solidFill>
                <a:latin typeface="Trebuchet MS" panose="020B0603020202020204" pitchFamily="34" charset="0"/>
              </a:rPr>
              <a:t>When we click on “Determine Eligibility” IWDS logic will take the responses we put in the application and display which titles the client might be eligible under WIOA. </a:t>
            </a:r>
          </a:p>
          <a:p>
            <a:r>
              <a:rPr lang="en-US" altLang="en-US" sz="2800" dirty="0">
                <a:solidFill>
                  <a:schemeClr val="tx1"/>
                </a:solidFill>
                <a:latin typeface="Trebuchet MS" panose="020B0603020202020204" pitchFamily="34" charset="0"/>
              </a:rPr>
              <a:t>Keep in mind, a client might be eligible under several WIOA titles, but your 1N QUEST Disaster DWG can only be utilized for individuals who either meet </a:t>
            </a:r>
            <a:r>
              <a:rPr lang="en-US" altLang="en-US" sz="2800" b="1" dirty="0">
                <a:solidFill>
                  <a:schemeClr val="tx1"/>
                </a:solidFill>
                <a:latin typeface="Trebuchet MS" panose="020B0603020202020204" pitchFamily="34" charset="0"/>
              </a:rPr>
              <a:t>any traditional WIOA Dislocated Worker Eligibility </a:t>
            </a:r>
            <a:r>
              <a:rPr lang="en-US" altLang="en-US" sz="2800" dirty="0">
                <a:solidFill>
                  <a:schemeClr val="tx1"/>
                </a:solidFill>
                <a:latin typeface="Trebuchet MS" panose="020B0603020202020204" pitchFamily="34" charset="0"/>
              </a:rPr>
              <a:t>or 1N </a:t>
            </a:r>
            <a:r>
              <a:rPr lang="en-US" altLang="en-US" sz="2800" b="1" dirty="0">
                <a:solidFill>
                  <a:schemeClr val="tx1"/>
                </a:solidFill>
                <a:latin typeface="Trebuchet MS" panose="020B0603020202020204" pitchFamily="34" charset="0"/>
              </a:rPr>
              <a:t>Emergencies and Disasters </a:t>
            </a:r>
            <a:r>
              <a:rPr lang="en-US" altLang="en-US" sz="2800" dirty="0">
                <a:solidFill>
                  <a:schemeClr val="tx1"/>
                </a:solidFill>
                <a:latin typeface="Trebuchet MS" panose="020B0603020202020204" pitchFamily="34" charset="0"/>
              </a:rPr>
              <a:t>Eligibility.  </a:t>
            </a:r>
          </a:p>
          <a:p>
            <a:endParaRPr lang="en-US" dirty="0"/>
          </a:p>
        </p:txBody>
      </p:sp>
      <p:sp>
        <p:nvSpPr>
          <p:cNvPr id="4" name="Footer Placeholder 3">
            <a:extLst>
              <a:ext uri="{FF2B5EF4-FFF2-40B4-BE49-F238E27FC236}">
                <a16:creationId xmlns:a16="http://schemas.microsoft.com/office/drawing/2014/main" id="{CC6677F6-3AF0-4EC3-AC15-6CBEA95B6A3F}"/>
              </a:ext>
            </a:extLst>
          </p:cNvPr>
          <p:cNvSpPr>
            <a:spLocks noGrp="1"/>
          </p:cNvSpPr>
          <p:nvPr>
            <p:ph type="ftr" sz="quarter" idx="11"/>
          </p:nvPr>
        </p:nvSpPr>
        <p:spPr/>
        <p:txBody>
          <a:bodyPr/>
          <a:lstStyle/>
          <a:p>
            <a:r>
              <a:rPr lang="en-US" dirty="0"/>
              <a:t>September 28th, 2023</a:t>
            </a:r>
          </a:p>
        </p:txBody>
      </p:sp>
    </p:spTree>
    <p:extLst>
      <p:ext uri="{BB962C8B-B14F-4D97-AF65-F5344CB8AC3E}">
        <p14:creationId xmlns:p14="http://schemas.microsoft.com/office/powerpoint/2010/main" val="106766037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40FDE-1A95-4A3C-B9C5-DFE999A818A8}"/>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Eligibility Determination </a:t>
            </a:r>
          </a:p>
        </p:txBody>
      </p:sp>
      <p:sp>
        <p:nvSpPr>
          <p:cNvPr id="3" name="Content Placeholder 2">
            <a:extLst>
              <a:ext uri="{FF2B5EF4-FFF2-40B4-BE49-F238E27FC236}">
                <a16:creationId xmlns:a16="http://schemas.microsoft.com/office/drawing/2014/main" id="{DB34895F-8F02-4E34-8052-0BDF4E08CE08}"/>
              </a:ext>
            </a:extLst>
          </p:cNvPr>
          <p:cNvSpPr>
            <a:spLocks noGrp="1"/>
          </p:cNvSpPr>
          <p:nvPr>
            <p:ph idx="1"/>
          </p:nvPr>
        </p:nvSpPr>
        <p:spPr>
          <a:xfrm>
            <a:off x="838200" y="2118167"/>
            <a:ext cx="4569372" cy="4058796"/>
          </a:xfrm>
        </p:spPr>
        <p:txBody>
          <a:bodyPr/>
          <a:lstStyle/>
          <a:p>
            <a:pPr marL="0" indent="0">
              <a:buNone/>
            </a:pPr>
            <a:r>
              <a:rPr lang="en-US" dirty="0">
                <a:solidFill>
                  <a:schemeClr val="tx1"/>
                </a:solidFill>
                <a:latin typeface="Trebuchet MS" panose="020B0603020202020204" pitchFamily="34" charset="0"/>
              </a:rPr>
              <a:t>Based on the information recorded in the completed guided application, this client is eligible under the Adult title and the alternative Emergencies and Disaster Career and Training Services.</a:t>
            </a:r>
          </a:p>
        </p:txBody>
      </p:sp>
      <p:sp>
        <p:nvSpPr>
          <p:cNvPr id="4" name="Footer Placeholder 3">
            <a:extLst>
              <a:ext uri="{FF2B5EF4-FFF2-40B4-BE49-F238E27FC236}">
                <a16:creationId xmlns:a16="http://schemas.microsoft.com/office/drawing/2014/main" id="{D3F94446-E647-424F-BCA1-D83E022721B0}"/>
              </a:ext>
            </a:extLst>
          </p:cNvPr>
          <p:cNvSpPr>
            <a:spLocks noGrp="1"/>
          </p:cNvSpPr>
          <p:nvPr>
            <p:ph type="ftr" sz="quarter" idx="11"/>
          </p:nvPr>
        </p:nvSpPr>
        <p:spPr/>
        <p:txBody>
          <a:bodyPr/>
          <a:lstStyle/>
          <a:p>
            <a:r>
              <a:rPr lang="en-US" dirty="0"/>
              <a:t>September 28th, 2023</a:t>
            </a:r>
          </a:p>
        </p:txBody>
      </p:sp>
      <p:pic>
        <p:nvPicPr>
          <p:cNvPr id="6" name="Picture 5">
            <a:extLst>
              <a:ext uri="{FF2B5EF4-FFF2-40B4-BE49-F238E27FC236}">
                <a16:creationId xmlns:a16="http://schemas.microsoft.com/office/drawing/2014/main" id="{7A6BB9CE-B302-1DD8-E25A-5F064845CC81}"/>
              </a:ext>
            </a:extLst>
          </p:cNvPr>
          <p:cNvPicPr>
            <a:picLocks noChangeAspect="1"/>
          </p:cNvPicPr>
          <p:nvPr/>
        </p:nvPicPr>
        <p:blipFill>
          <a:blip r:embed="rId2"/>
          <a:stretch>
            <a:fillRect/>
          </a:stretch>
        </p:blipFill>
        <p:spPr>
          <a:xfrm>
            <a:off x="5551714" y="1850571"/>
            <a:ext cx="6106885" cy="4279143"/>
          </a:xfrm>
          <a:prstGeom prst="rect">
            <a:avLst/>
          </a:prstGeom>
        </p:spPr>
      </p:pic>
    </p:spTree>
    <p:extLst>
      <p:ext uri="{BB962C8B-B14F-4D97-AF65-F5344CB8AC3E}">
        <p14:creationId xmlns:p14="http://schemas.microsoft.com/office/powerpoint/2010/main" val="17318316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A7DF-8FFF-43E9-9552-A693066ACF83}"/>
              </a:ext>
            </a:extLst>
          </p:cNvPr>
          <p:cNvSpPr>
            <a:spLocks noGrp="1"/>
          </p:cNvSpPr>
          <p:nvPr>
            <p:ph type="title"/>
          </p:nvPr>
        </p:nvSpPr>
        <p:spPr>
          <a:xfrm>
            <a:off x="3461658" y="681037"/>
            <a:ext cx="8499814" cy="914399"/>
          </a:xfrm>
        </p:spPr>
        <p:txBody>
          <a:bodyPr>
            <a:normAutofit fontScale="90000"/>
          </a:bodyPr>
          <a:lstStyle/>
          <a:p>
            <a:pPr algn="ctr"/>
            <a:r>
              <a:rPr lang="en-US" dirty="0">
                <a:latin typeface="Trebuchet MS" panose="020B0603020202020204" pitchFamily="34" charset="0"/>
              </a:rPr>
              <a:t>Eligibility Certification</a:t>
            </a:r>
            <a:br>
              <a:rPr lang="en-US" dirty="0">
                <a:latin typeface="Trebuchet MS" panose="020B0603020202020204" pitchFamily="34" charset="0"/>
              </a:rPr>
            </a:br>
            <a:r>
              <a:rPr lang="en-US" dirty="0">
                <a:latin typeface="Trebuchet MS" panose="020B0603020202020204" pitchFamily="34" charset="0"/>
              </a:rPr>
              <a:t> </a:t>
            </a:r>
          </a:p>
        </p:txBody>
      </p:sp>
      <p:sp>
        <p:nvSpPr>
          <p:cNvPr id="3" name="Content Placeholder 2">
            <a:extLst>
              <a:ext uri="{FF2B5EF4-FFF2-40B4-BE49-F238E27FC236}">
                <a16:creationId xmlns:a16="http://schemas.microsoft.com/office/drawing/2014/main" id="{D5E8091B-ED0E-4320-9F2B-7CBD3B190D41}"/>
              </a:ext>
            </a:extLst>
          </p:cNvPr>
          <p:cNvSpPr>
            <a:spLocks noGrp="1"/>
          </p:cNvSpPr>
          <p:nvPr>
            <p:ph idx="1"/>
          </p:nvPr>
        </p:nvSpPr>
        <p:spPr/>
        <p:txBody>
          <a:bodyPr/>
          <a:lstStyle/>
          <a:p>
            <a:r>
              <a:rPr lang="en-US" altLang="en-US" sz="2800" dirty="0">
                <a:solidFill>
                  <a:schemeClr val="tx1"/>
                </a:solidFill>
                <a:latin typeface="Trebuchet MS" panose="020B0603020202020204" pitchFamily="34" charset="0"/>
              </a:rPr>
              <a:t>For this client, we are not interested in certifying under the Adult title.</a:t>
            </a:r>
          </a:p>
          <a:p>
            <a:r>
              <a:rPr lang="en-US" altLang="en-US" sz="2800" dirty="0">
                <a:solidFill>
                  <a:schemeClr val="tx1"/>
                </a:solidFill>
                <a:latin typeface="Trebuchet MS" panose="020B0603020202020204" pitchFamily="34" charset="0"/>
              </a:rPr>
              <a:t>This client </a:t>
            </a:r>
            <a:r>
              <a:rPr lang="en-US" altLang="en-US" sz="2800" b="1" dirty="0">
                <a:solidFill>
                  <a:schemeClr val="tx1"/>
                </a:solidFill>
                <a:latin typeface="Trebuchet MS" panose="020B0603020202020204" pitchFamily="34" charset="0"/>
              </a:rPr>
              <a:t>does not meet</a:t>
            </a:r>
            <a:r>
              <a:rPr lang="en-US" altLang="en-US" sz="2800" dirty="0">
                <a:solidFill>
                  <a:schemeClr val="tx1"/>
                </a:solidFill>
                <a:latin typeface="Trebuchet MS" panose="020B0603020202020204" pitchFamily="34" charset="0"/>
              </a:rPr>
              <a:t> any traditional WIOA Dislocated Worker title eligibility, so we would want to </a:t>
            </a:r>
            <a:r>
              <a:rPr lang="en-US" altLang="en-US" sz="2800" b="1" dirty="0">
                <a:solidFill>
                  <a:schemeClr val="tx1"/>
                </a:solidFill>
                <a:latin typeface="Trebuchet MS" panose="020B0603020202020204" pitchFamily="34" charset="0"/>
              </a:rPr>
              <a:t>certify</a:t>
            </a:r>
            <a:r>
              <a:rPr lang="en-US" altLang="en-US" sz="2800" dirty="0">
                <a:solidFill>
                  <a:schemeClr val="tx1"/>
                </a:solidFill>
                <a:latin typeface="Trebuchet MS" panose="020B0603020202020204" pitchFamily="34" charset="0"/>
              </a:rPr>
              <a:t> under the </a:t>
            </a:r>
            <a:r>
              <a:rPr lang="en-US" altLang="en-US" sz="2800" b="1" dirty="0">
                <a:solidFill>
                  <a:schemeClr val="tx1"/>
                </a:solidFill>
                <a:latin typeface="Trebuchet MS" panose="020B0603020202020204" pitchFamily="34" charset="0"/>
              </a:rPr>
              <a:t>1N Emergency and Disaster criteria</a:t>
            </a:r>
            <a:r>
              <a:rPr lang="en-US" altLang="en-US" sz="2800" dirty="0">
                <a:solidFill>
                  <a:schemeClr val="tx1"/>
                </a:solidFill>
                <a:latin typeface="Trebuchet MS" panose="020B0603020202020204" pitchFamily="34" charset="0"/>
              </a:rPr>
              <a:t>.</a:t>
            </a:r>
          </a:p>
          <a:p>
            <a:r>
              <a:rPr lang="en-US" altLang="en-US" dirty="0">
                <a:solidFill>
                  <a:schemeClr val="tx1"/>
                </a:solidFill>
                <a:latin typeface="Trebuchet MS" panose="020B0603020202020204" pitchFamily="34" charset="0"/>
              </a:rPr>
              <a:t>The1N National Dislocated Worker - Emergency and Disaster criteria would be what we would certify this client under if we are wanting to serve the client under the QUEST Grant.   </a:t>
            </a:r>
            <a:endParaRPr lang="en-US" altLang="en-US" sz="2800"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C4EC54E7-5A9E-4ED7-8027-D5371CC67FC4}"/>
              </a:ext>
            </a:extLst>
          </p:cNvPr>
          <p:cNvSpPr>
            <a:spLocks noGrp="1"/>
          </p:cNvSpPr>
          <p:nvPr>
            <p:ph type="ftr" sz="quarter" idx="11"/>
          </p:nvPr>
        </p:nvSpPr>
        <p:spPr/>
        <p:txBody>
          <a:bodyPr/>
          <a:lstStyle/>
          <a:p>
            <a:r>
              <a:rPr lang="en-US" dirty="0"/>
              <a:t>September 28th, 2023</a:t>
            </a:r>
          </a:p>
        </p:txBody>
      </p:sp>
    </p:spTree>
    <p:extLst>
      <p:ext uri="{BB962C8B-B14F-4D97-AF65-F5344CB8AC3E}">
        <p14:creationId xmlns:p14="http://schemas.microsoft.com/office/powerpoint/2010/main" val="32279372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CDB51-2D67-56D3-37B3-DE8E644C8F6A}"/>
              </a:ext>
            </a:extLst>
          </p:cNvPr>
          <p:cNvSpPr>
            <a:spLocks noGrp="1"/>
          </p:cNvSpPr>
          <p:nvPr>
            <p:ph type="title"/>
          </p:nvPr>
        </p:nvSpPr>
        <p:spPr>
          <a:xfrm>
            <a:off x="2815389" y="610865"/>
            <a:ext cx="8662737" cy="561049"/>
          </a:xfrm>
        </p:spPr>
        <p:txBody>
          <a:bodyPr>
            <a:noAutofit/>
          </a:bodyPr>
          <a:lstStyle/>
          <a:p>
            <a:pPr algn="ctr"/>
            <a:r>
              <a:rPr lang="en-US" sz="3600" dirty="0">
                <a:latin typeface="Trebuchet MS" panose="020B0603020202020204" pitchFamily="34" charset="0"/>
              </a:rPr>
              <a:t>Alternative DWG Criteria Certification</a:t>
            </a:r>
          </a:p>
        </p:txBody>
      </p:sp>
      <p:sp>
        <p:nvSpPr>
          <p:cNvPr id="3" name="Content Placeholder 2">
            <a:extLst>
              <a:ext uri="{FF2B5EF4-FFF2-40B4-BE49-F238E27FC236}">
                <a16:creationId xmlns:a16="http://schemas.microsoft.com/office/drawing/2014/main" id="{15AEAD42-B309-4584-3C6E-E8AB5882F008}"/>
              </a:ext>
            </a:extLst>
          </p:cNvPr>
          <p:cNvSpPr>
            <a:spLocks noGrp="1"/>
          </p:cNvSpPr>
          <p:nvPr>
            <p:ph idx="1"/>
          </p:nvPr>
        </p:nvSpPr>
        <p:spPr>
          <a:xfrm>
            <a:off x="533400" y="1905000"/>
            <a:ext cx="4049486" cy="4342135"/>
          </a:xfrm>
        </p:spPr>
        <p:txBody>
          <a:bodyPr>
            <a:normAutofit fontScale="92500" lnSpcReduction="10000"/>
          </a:bodyPr>
          <a:lstStyle/>
          <a:p>
            <a:pPr marL="0" indent="0">
              <a:buNone/>
            </a:pPr>
            <a:r>
              <a:rPr lang="en-US" dirty="0">
                <a:solidFill>
                  <a:schemeClr val="tx1"/>
                </a:solidFill>
                <a:latin typeface="Trebuchet MS" panose="020B0603020202020204" pitchFamily="34" charset="0"/>
              </a:rPr>
              <a:t>In this situation, since this client did not meet any traditional dislocated worker criteria, and we are going to serve the client under the  QUEST Disaster DWG, so we will certify under National Dislocated Worker Grant 1N – DWG Emergencies and Disasters Career Services.  </a:t>
            </a:r>
          </a:p>
        </p:txBody>
      </p:sp>
      <p:sp>
        <p:nvSpPr>
          <p:cNvPr id="4" name="Footer Placeholder 3">
            <a:extLst>
              <a:ext uri="{FF2B5EF4-FFF2-40B4-BE49-F238E27FC236}">
                <a16:creationId xmlns:a16="http://schemas.microsoft.com/office/drawing/2014/main" id="{FCEDF088-A933-94D9-1552-E35806823A35}"/>
              </a:ext>
            </a:extLst>
          </p:cNvPr>
          <p:cNvSpPr>
            <a:spLocks noGrp="1"/>
          </p:cNvSpPr>
          <p:nvPr>
            <p:ph type="ftr" sz="quarter" idx="11"/>
          </p:nvPr>
        </p:nvSpPr>
        <p:spPr/>
        <p:txBody>
          <a:bodyPr/>
          <a:lstStyle/>
          <a:p>
            <a:r>
              <a:rPr lang="en-US"/>
              <a:t>September 28th, 2023</a:t>
            </a:r>
            <a:endParaRPr lang="en-US" dirty="0"/>
          </a:p>
        </p:txBody>
      </p:sp>
      <p:pic>
        <p:nvPicPr>
          <p:cNvPr id="6" name="Picture 5">
            <a:extLst>
              <a:ext uri="{FF2B5EF4-FFF2-40B4-BE49-F238E27FC236}">
                <a16:creationId xmlns:a16="http://schemas.microsoft.com/office/drawing/2014/main" id="{7499F79A-9BF7-172F-6492-11B2D83D4AFC}"/>
              </a:ext>
            </a:extLst>
          </p:cNvPr>
          <p:cNvPicPr>
            <a:picLocks noChangeAspect="1"/>
          </p:cNvPicPr>
          <p:nvPr/>
        </p:nvPicPr>
        <p:blipFill>
          <a:blip r:embed="rId2"/>
          <a:stretch>
            <a:fillRect/>
          </a:stretch>
        </p:blipFill>
        <p:spPr>
          <a:xfrm>
            <a:off x="4746172" y="1351301"/>
            <a:ext cx="7130142" cy="5005049"/>
          </a:xfrm>
          <a:prstGeom prst="rect">
            <a:avLst/>
          </a:prstGeom>
        </p:spPr>
      </p:pic>
      <p:sp>
        <p:nvSpPr>
          <p:cNvPr id="7" name="Left Arrow 4">
            <a:extLst>
              <a:ext uri="{FF2B5EF4-FFF2-40B4-BE49-F238E27FC236}">
                <a16:creationId xmlns:a16="http://schemas.microsoft.com/office/drawing/2014/main" id="{C5F91FF6-85DA-C518-4FC2-801BB64762B3}"/>
              </a:ext>
            </a:extLst>
          </p:cNvPr>
          <p:cNvSpPr/>
          <p:nvPr/>
        </p:nvSpPr>
        <p:spPr>
          <a:xfrm rot="10800000">
            <a:off x="4256314" y="4767549"/>
            <a:ext cx="489858" cy="22463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712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A86C0-CA16-49BE-B3FE-08405EE1C492}"/>
              </a:ext>
            </a:extLst>
          </p:cNvPr>
          <p:cNvSpPr>
            <a:spLocks noGrp="1"/>
          </p:cNvSpPr>
          <p:nvPr>
            <p:ph type="title"/>
          </p:nvPr>
        </p:nvSpPr>
        <p:spPr>
          <a:xfrm>
            <a:off x="2800350" y="610865"/>
            <a:ext cx="9182100" cy="760735"/>
          </a:xfrm>
        </p:spPr>
        <p:txBody>
          <a:bodyPr>
            <a:normAutofit fontScale="90000"/>
          </a:bodyPr>
          <a:lstStyle/>
          <a:p>
            <a:r>
              <a:rPr lang="en-US" altLang="en-US" sz="4400" b="1" dirty="0">
                <a:latin typeface="Trebuchet MS" panose="020B0603020202020204" pitchFamily="34" charset="0"/>
              </a:rPr>
              <a:t>Emergency and Disaster Participants</a:t>
            </a:r>
            <a:r>
              <a:rPr lang="en-US" dirty="0">
                <a:latin typeface="Trebuchet MS" panose="020B0603020202020204" pitchFamily="34" charset="0"/>
              </a:rPr>
              <a:t> </a:t>
            </a:r>
          </a:p>
        </p:txBody>
      </p:sp>
      <p:sp>
        <p:nvSpPr>
          <p:cNvPr id="3" name="Content Placeholder 2">
            <a:extLst>
              <a:ext uri="{FF2B5EF4-FFF2-40B4-BE49-F238E27FC236}">
                <a16:creationId xmlns:a16="http://schemas.microsoft.com/office/drawing/2014/main" id="{AAC59ADB-8861-474C-BBFC-0E467F47AC2C}"/>
              </a:ext>
            </a:extLst>
          </p:cNvPr>
          <p:cNvSpPr>
            <a:spLocks noGrp="1"/>
          </p:cNvSpPr>
          <p:nvPr>
            <p:ph idx="1"/>
          </p:nvPr>
        </p:nvSpPr>
        <p:spPr>
          <a:xfrm>
            <a:off x="402771" y="1589315"/>
            <a:ext cx="11277599" cy="4855028"/>
          </a:xfrm>
        </p:spPr>
        <p:txBody>
          <a:bodyPr>
            <a:normAutofit fontScale="92500" lnSpcReduction="10000"/>
          </a:bodyPr>
          <a:lstStyle/>
          <a:p>
            <a:pPr marL="0" indent="0">
              <a:buNone/>
            </a:pPr>
            <a:r>
              <a:rPr lang="en-US" sz="2800" spc="-5" dirty="0">
                <a:solidFill>
                  <a:schemeClr val="tx1"/>
                </a:solidFill>
                <a:latin typeface="Trebuchet MS" panose="020B0603020202020204" pitchFamily="34" charset="0"/>
                <a:ea typeface="Times New Roman" panose="02020603050405020304" pitchFamily="18" charset="0"/>
                <a:cs typeface="Calibri" panose="020F0502020204030204" pitchFamily="34" charset="0"/>
              </a:rPr>
              <a:t>(Continued from previous slide)</a:t>
            </a:r>
          </a:p>
          <a:p>
            <a:pPr marL="457200" indent="-457200" algn="just">
              <a:spcBef>
                <a:spcPts val="0"/>
              </a:spcBef>
              <a:buSzPts val="1100"/>
              <a:buFont typeface="+mj-lt"/>
              <a:buAutoNum type="arabicPeriod" startAt="3"/>
              <a:tabLst>
                <a:tab pos="762635" algn="l"/>
              </a:tabLst>
            </a:pPr>
            <a:r>
              <a:rPr lang="en-US" sz="2000" spc="-5" dirty="0">
                <a:solidFill>
                  <a:srgbClr val="000000"/>
                </a:solidFill>
                <a:effectLst/>
                <a:latin typeface="Trebuchet MS" panose="020B0603020202020204" pitchFamily="34" charset="0"/>
                <a:ea typeface="Times New Roman" panose="02020603050405020304" pitchFamily="18" charset="0"/>
                <a:cs typeface="Calibri" panose="020F0502020204030204" pitchFamily="34" charset="0"/>
              </a:rPr>
              <a:t>An individual temporarily or permanently laid off as a consequence of the grant-specified disaster or emergency (e.g., flood, tornado, severe storm, fire, COVID-19, etc.), including individuals who were fired or voluntarily left their job (quit, resigned) due to the disaster/emergency;  </a:t>
            </a:r>
            <a:endParaRPr lang="en-US" sz="2000" spc="-5" dirty="0">
              <a:effectLst/>
              <a:latin typeface="Trebuchet MS" panose="020B0603020202020204" pitchFamily="34" charset="0"/>
              <a:ea typeface="Times New Roman" panose="02020603050405020304" pitchFamily="18" charset="0"/>
              <a:cs typeface="Calibri" panose="020F0502020204030204" pitchFamily="34" charset="0"/>
            </a:endParaRPr>
          </a:p>
          <a:p>
            <a:pPr marL="457200" marR="365760" lvl="1" indent="0" algn="just">
              <a:spcBef>
                <a:spcPts val="0"/>
              </a:spcBef>
              <a:spcAft>
                <a:spcPts val="400"/>
              </a:spcAft>
              <a:buNone/>
              <a:tabLst>
                <a:tab pos="762635" algn="l"/>
              </a:tabLst>
            </a:pPr>
            <a:r>
              <a:rPr lang="en-US" sz="2000" dirty="0">
                <a:solidFill>
                  <a:srgbClr val="000000"/>
                </a:solidFill>
                <a:effectLst/>
                <a:latin typeface="Trebuchet MS" panose="020B0603020202020204" pitchFamily="34" charset="0"/>
                <a:ea typeface="Times New Roman" panose="02020603050405020304" pitchFamily="18" charset="0"/>
                <a:cs typeface="Calibri" panose="020F0502020204030204" pitchFamily="34" charset="0"/>
              </a:rPr>
              <a:t>Examples of layoffs resulting from the  COVID-19 disaster/emergency include, but are not limited to, individuals who: contracted or were exposed to COVID and stayed home to quarantine/isolate or to care for a COVID-impacted individual or a child schooling at home; were in an at-risk health category; lacked access to adequate daycare; no longer felt safe in their job/career, in their work environment, or during their work commute due to COVID; experienced a change in work hours or shifts due to reduced schedule of business operations; were impacted by compliance with Federal/State/local COVID requirements (e.g., required vaccinations, quarantine/isolation, testing, masking, etc.).</a:t>
            </a:r>
            <a:endParaRPr lang="en-US" sz="20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457200" indent="-457200">
              <a:buFont typeface="+mj-lt"/>
              <a:buAutoNum type="arabicPeriod" startAt="3"/>
            </a:pPr>
            <a:r>
              <a:rPr lang="en-US" sz="2000" dirty="0">
                <a:solidFill>
                  <a:srgbClr val="000000"/>
                </a:solidFill>
                <a:effectLst/>
                <a:latin typeface="Trebuchet MS" panose="020B0603020202020204" pitchFamily="34" charset="0"/>
                <a:ea typeface="Times New Roman" panose="02020603050405020304" pitchFamily="18" charset="0"/>
              </a:rPr>
              <a:t>A self-employed individual who became unemployed due to the grant-specified disaster/emergency, or a self-employed individual who became significantly underemployed due to the grant-specified disaster/emergency as evidenced by a substantial change in the need or demand for, or the ability to deliver their product or service; were unable to find or retain adequate staffing, suppliers, or vendors resulting in significant impact to operations; or experienced a substantial change in their costs or pricing because of the grant-specified disaster/emergency</a:t>
            </a:r>
            <a:endParaRPr lang="en-US" altLang="en-US" sz="2000" dirty="0">
              <a:solidFill>
                <a:schemeClr val="tx1"/>
              </a:solidFill>
              <a:latin typeface="Trebuchet MS" panose="020B0603020202020204" pitchFamily="34" charset="0"/>
              <a:cs typeface="Traditional Arabic" panose="02020603050405020304" pitchFamily="18" charset="-78"/>
            </a:endParaRPr>
          </a:p>
          <a:p>
            <a:pPr marL="514350" indent="-514350">
              <a:buFont typeface="+mj-lt"/>
              <a:buAutoNum type="arabicPeriod" startAt="3"/>
            </a:pPr>
            <a:endParaRPr lang="en-US" sz="2800" spc="-5" dirty="0">
              <a:latin typeface="Trebuchet MS" panose="020B0603020202020204" pitchFamily="34" charset="0"/>
              <a:ea typeface="Times New Roman" panose="02020603050405020304" pitchFamily="18" charset="0"/>
              <a:cs typeface="Calibri" panose="020F0502020204030204" pitchFamily="34" charset="0"/>
            </a:endParaRPr>
          </a:p>
          <a:p>
            <a:endParaRPr lang="en-US" dirty="0"/>
          </a:p>
        </p:txBody>
      </p:sp>
      <p:sp>
        <p:nvSpPr>
          <p:cNvPr id="4" name="Footer Placeholder 3">
            <a:extLst>
              <a:ext uri="{FF2B5EF4-FFF2-40B4-BE49-F238E27FC236}">
                <a16:creationId xmlns:a16="http://schemas.microsoft.com/office/drawing/2014/main" id="{FE178184-8938-42B7-B758-A77C52D8881A}"/>
              </a:ext>
            </a:extLst>
          </p:cNvPr>
          <p:cNvSpPr>
            <a:spLocks noGrp="1"/>
          </p:cNvSpPr>
          <p:nvPr>
            <p:ph type="ftr" sz="quarter" idx="11"/>
          </p:nvPr>
        </p:nvSpPr>
        <p:spPr/>
        <p:txBody>
          <a:bodyPr/>
          <a:lstStyle/>
          <a:p>
            <a:r>
              <a:rPr lang="en-US" dirty="0"/>
              <a:t>September 28th, 2023</a:t>
            </a:r>
          </a:p>
        </p:txBody>
      </p:sp>
    </p:spTree>
    <p:extLst>
      <p:ext uri="{BB962C8B-B14F-4D97-AF65-F5344CB8AC3E}">
        <p14:creationId xmlns:p14="http://schemas.microsoft.com/office/powerpoint/2010/main" val="316066576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56B32-3D16-C8FD-8126-54DB91F9789C}"/>
              </a:ext>
            </a:extLst>
          </p:cNvPr>
          <p:cNvSpPr>
            <a:spLocks noGrp="1"/>
          </p:cNvSpPr>
          <p:nvPr>
            <p:ph type="title"/>
          </p:nvPr>
        </p:nvSpPr>
        <p:spPr>
          <a:xfrm>
            <a:off x="2839454" y="610865"/>
            <a:ext cx="8746958" cy="561049"/>
          </a:xfrm>
        </p:spPr>
        <p:txBody>
          <a:bodyPr>
            <a:noAutofit/>
          </a:bodyPr>
          <a:lstStyle/>
          <a:p>
            <a:pPr algn="ctr"/>
            <a:r>
              <a:rPr lang="en-US" sz="3600" dirty="0">
                <a:latin typeface="Trebuchet MS" panose="020B0603020202020204" pitchFamily="34" charset="0"/>
              </a:rPr>
              <a:t>Alternative DWG Criteria Certification</a:t>
            </a:r>
          </a:p>
        </p:txBody>
      </p:sp>
      <p:sp>
        <p:nvSpPr>
          <p:cNvPr id="3" name="Content Placeholder 2">
            <a:extLst>
              <a:ext uri="{FF2B5EF4-FFF2-40B4-BE49-F238E27FC236}">
                <a16:creationId xmlns:a16="http://schemas.microsoft.com/office/drawing/2014/main" id="{DE063542-6E3A-7402-722D-605724A585D1}"/>
              </a:ext>
            </a:extLst>
          </p:cNvPr>
          <p:cNvSpPr>
            <a:spLocks noGrp="1"/>
          </p:cNvSpPr>
          <p:nvPr>
            <p:ph idx="1"/>
          </p:nvPr>
        </p:nvSpPr>
        <p:spPr>
          <a:xfrm>
            <a:off x="838200" y="2118167"/>
            <a:ext cx="3810000" cy="4058796"/>
          </a:xfrm>
        </p:spPr>
        <p:txBody>
          <a:bodyPr>
            <a:normAutofit lnSpcReduction="10000"/>
          </a:bodyPr>
          <a:lstStyle/>
          <a:p>
            <a:r>
              <a:rPr lang="en-US" dirty="0">
                <a:solidFill>
                  <a:schemeClr val="tx1"/>
                </a:solidFill>
                <a:latin typeface="Trebuchet MS" panose="020B0603020202020204" pitchFamily="34" charset="0"/>
              </a:rPr>
              <a:t>All clients must support Authorized to Work in the U.S. and if born male, on or after 1/1/1960 must be compliant with Selective Service.</a:t>
            </a:r>
          </a:p>
          <a:p>
            <a:r>
              <a:rPr lang="en-US" dirty="0">
                <a:solidFill>
                  <a:schemeClr val="tx1"/>
                </a:solidFill>
                <a:latin typeface="Trebuchet MS" panose="020B0603020202020204" pitchFamily="34" charset="0"/>
              </a:rPr>
              <a:t>Then documentation to support the alternative criteria.</a:t>
            </a:r>
          </a:p>
        </p:txBody>
      </p:sp>
      <p:sp>
        <p:nvSpPr>
          <p:cNvPr id="4" name="Footer Placeholder 3">
            <a:extLst>
              <a:ext uri="{FF2B5EF4-FFF2-40B4-BE49-F238E27FC236}">
                <a16:creationId xmlns:a16="http://schemas.microsoft.com/office/drawing/2014/main" id="{8601EA91-7B29-8E88-A28A-D991B4590062}"/>
              </a:ext>
            </a:extLst>
          </p:cNvPr>
          <p:cNvSpPr>
            <a:spLocks noGrp="1"/>
          </p:cNvSpPr>
          <p:nvPr>
            <p:ph type="ftr" sz="quarter" idx="11"/>
          </p:nvPr>
        </p:nvSpPr>
        <p:spPr/>
        <p:txBody>
          <a:bodyPr/>
          <a:lstStyle/>
          <a:p>
            <a:r>
              <a:rPr lang="en-US"/>
              <a:t>September 28th, 2023</a:t>
            </a:r>
            <a:endParaRPr lang="en-US" dirty="0"/>
          </a:p>
        </p:txBody>
      </p:sp>
      <p:pic>
        <p:nvPicPr>
          <p:cNvPr id="8" name="Picture 7">
            <a:extLst>
              <a:ext uri="{FF2B5EF4-FFF2-40B4-BE49-F238E27FC236}">
                <a16:creationId xmlns:a16="http://schemas.microsoft.com/office/drawing/2014/main" id="{1B9C11EC-EBAC-2D63-C930-8D09520191A4}"/>
              </a:ext>
            </a:extLst>
          </p:cNvPr>
          <p:cNvPicPr>
            <a:picLocks noChangeAspect="1"/>
          </p:cNvPicPr>
          <p:nvPr/>
        </p:nvPicPr>
        <p:blipFill>
          <a:blip r:embed="rId2"/>
          <a:stretch>
            <a:fillRect/>
          </a:stretch>
        </p:blipFill>
        <p:spPr>
          <a:xfrm>
            <a:off x="4893370" y="1687286"/>
            <a:ext cx="6928516" cy="4332514"/>
          </a:xfrm>
          <a:prstGeom prst="rect">
            <a:avLst/>
          </a:prstGeom>
        </p:spPr>
      </p:pic>
    </p:spTree>
    <p:extLst>
      <p:ext uri="{BB962C8B-B14F-4D97-AF65-F5344CB8AC3E}">
        <p14:creationId xmlns:p14="http://schemas.microsoft.com/office/powerpoint/2010/main" val="166608202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3AABB-B809-AE1E-223D-4D7D2191906C}"/>
              </a:ext>
            </a:extLst>
          </p:cNvPr>
          <p:cNvSpPr>
            <a:spLocks noGrp="1"/>
          </p:cNvSpPr>
          <p:nvPr>
            <p:ph type="title"/>
          </p:nvPr>
        </p:nvSpPr>
        <p:spPr>
          <a:xfrm>
            <a:off x="3211010" y="610865"/>
            <a:ext cx="7616143" cy="782506"/>
          </a:xfrm>
        </p:spPr>
        <p:txBody>
          <a:bodyPr>
            <a:normAutofit fontScale="90000"/>
          </a:bodyPr>
          <a:lstStyle/>
          <a:p>
            <a:pPr algn="ctr"/>
            <a:r>
              <a:rPr lang="en-US" dirty="0">
                <a:latin typeface="Trebuchet MS" panose="020B0603020202020204" pitchFamily="34" charset="0"/>
              </a:rPr>
              <a:t>Documentation Supporting Alternative Criteria</a:t>
            </a:r>
          </a:p>
        </p:txBody>
      </p:sp>
      <p:sp>
        <p:nvSpPr>
          <p:cNvPr id="3" name="Content Placeholder 2">
            <a:extLst>
              <a:ext uri="{FF2B5EF4-FFF2-40B4-BE49-F238E27FC236}">
                <a16:creationId xmlns:a16="http://schemas.microsoft.com/office/drawing/2014/main" id="{A6599BAB-0F7C-F283-47E9-D6A1325A15B5}"/>
              </a:ext>
            </a:extLst>
          </p:cNvPr>
          <p:cNvSpPr>
            <a:spLocks noGrp="1"/>
          </p:cNvSpPr>
          <p:nvPr>
            <p:ph idx="1"/>
          </p:nvPr>
        </p:nvSpPr>
        <p:spPr/>
        <p:txBody>
          <a:bodyPr>
            <a:normAutofit fontScale="92500" lnSpcReduction="20000"/>
          </a:bodyPr>
          <a:lstStyle/>
          <a:p>
            <a:pPr marL="0" indent="0">
              <a:buNone/>
            </a:pPr>
            <a:r>
              <a:rPr lang="en-US" dirty="0">
                <a:solidFill>
                  <a:schemeClr val="tx1"/>
                </a:solidFill>
                <a:latin typeface="Trebuchet MS" panose="020B0603020202020204" pitchFamily="34" charset="0"/>
              </a:rPr>
              <a:t>Last year there was a lot of questions about the documentation to support the alternative eligibility for the DWG Emergencies and Disasters criteria:</a:t>
            </a:r>
          </a:p>
          <a:p>
            <a:pPr lvl="1"/>
            <a:r>
              <a:rPr lang="en-US" dirty="0">
                <a:solidFill>
                  <a:schemeClr val="tx1"/>
                </a:solidFill>
                <a:latin typeface="Trebuchet MS" panose="020B0603020202020204" pitchFamily="34" charset="0"/>
              </a:rPr>
              <a:t>Key to understand for any “Yes” to the seven (7) different alternative eligibility question, there needs to be an independent documentation explaining how the client met the specific criteria.  </a:t>
            </a:r>
          </a:p>
          <a:p>
            <a:pPr lvl="1"/>
            <a:r>
              <a:rPr lang="en-US" dirty="0">
                <a:solidFill>
                  <a:schemeClr val="tx1"/>
                </a:solidFill>
                <a:latin typeface="Trebuchet MS" panose="020B0603020202020204" pitchFamily="34" charset="0"/>
              </a:rPr>
              <a:t>We recommend having the client choose only one (1) of the seven (7) different criteria, and it should be the one that is easiest to support.</a:t>
            </a:r>
          </a:p>
          <a:p>
            <a:pPr lvl="1"/>
            <a:r>
              <a:rPr lang="en-US" dirty="0">
                <a:solidFill>
                  <a:schemeClr val="tx1"/>
                </a:solidFill>
                <a:latin typeface="Trebuchet MS" panose="020B0603020202020204" pitchFamily="34" charset="0"/>
              </a:rPr>
              <a:t>Another point from last year, if multiples questions are answered with a “Yes” response, then the particular question should not contradict one of the other “Yes” responses.</a:t>
            </a:r>
          </a:p>
          <a:p>
            <a:pPr lvl="2"/>
            <a:r>
              <a:rPr lang="en-US" dirty="0">
                <a:solidFill>
                  <a:schemeClr val="tx1"/>
                </a:solidFill>
                <a:latin typeface="Trebuchet MS" panose="020B0603020202020204" pitchFamily="34" charset="0"/>
              </a:rPr>
              <a:t>As an example, last year we had instances where a record had “No Work History” checked “Yes” and then also had another “Yes” to the question about “In the last 24 months, employment ended more than once”.   </a:t>
            </a:r>
          </a:p>
        </p:txBody>
      </p:sp>
      <p:sp>
        <p:nvSpPr>
          <p:cNvPr id="4" name="Footer Placeholder 3">
            <a:extLst>
              <a:ext uri="{FF2B5EF4-FFF2-40B4-BE49-F238E27FC236}">
                <a16:creationId xmlns:a16="http://schemas.microsoft.com/office/drawing/2014/main" id="{6BCC9A9A-A50C-92DC-1D43-51A117A9F003}"/>
              </a:ext>
            </a:extLst>
          </p:cNvPr>
          <p:cNvSpPr>
            <a:spLocks noGrp="1"/>
          </p:cNvSpPr>
          <p:nvPr>
            <p:ph type="ftr" sz="quarter" idx="11"/>
          </p:nvPr>
        </p:nvSpPr>
        <p:spPr/>
        <p:txBody>
          <a:bodyPr/>
          <a:lstStyle/>
          <a:p>
            <a:r>
              <a:rPr lang="en-US"/>
              <a:t>September 28th, 2023</a:t>
            </a:r>
            <a:endParaRPr lang="en-US" dirty="0"/>
          </a:p>
        </p:txBody>
      </p:sp>
    </p:spTree>
    <p:extLst>
      <p:ext uri="{BB962C8B-B14F-4D97-AF65-F5344CB8AC3E}">
        <p14:creationId xmlns:p14="http://schemas.microsoft.com/office/powerpoint/2010/main" val="48693200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C8BAD-729C-3C46-8B50-E53938C3B843}"/>
              </a:ext>
            </a:extLst>
          </p:cNvPr>
          <p:cNvSpPr>
            <a:spLocks noGrp="1"/>
          </p:cNvSpPr>
          <p:nvPr>
            <p:ph type="title"/>
          </p:nvPr>
        </p:nvSpPr>
        <p:spPr>
          <a:xfrm>
            <a:off x="2851484" y="610865"/>
            <a:ext cx="8530390" cy="561049"/>
          </a:xfrm>
        </p:spPr>
        <p:txBody>
          <a:bodyPr>
            <a:noAutofit/>
          </a:bodyPr>
          <a:lstStyle/>
          <a:p>
            <a:pPr algn="ctr"/>
            <a:r>
              <a:rPr lang="en-US" sz="3600" dirty="0">
                <a:latin typeface="Trebuchet MS" panose="020B0603020202020204" pitchFamily="34" charset="0"/>
              </a:rPr>
              <a:t>Alternative DWG Criteria Certification</a:t>
            </a:r>
          </a:p>
        </p:txBody>
      </p:sp>
      <p:sp>
        <p:nvSpPr>
          <p:cNvPr id="3" name="Content Placeholder 2">
            <a:extLst>
              <a:ext uri="{FF2B5EF4-FFF2-40B4-BE49-F238E27FC236}">
                <a16:creationId xmlns:a16="http://schemas.microsoft.com/office/drawing/2014/main" id="{A8C8F1D7-0F1F-03F3-58DD-5DC2A625851D}"/>
              </a:ext>
            </a:extLst>
          </p:cNvPr>
          <p:cNvSpPr>
            <a:spLocks noGrp="1"/>
          </p:cNvSpPr>
          <p:nvPr>
            <p:ph idx="1"/>
          </p:nvPr>
        </p:nvSpPr>
        <p:spPr>
          <a:xfrm>
            <a:off x="555171" y="1785257"/>
            <a:ext cx="3624943" cy="4391706"/>
          </a:xfrm>
        </p:spPr>
        <p:txBody>
          <a:bodyPr>
            <a:normAutofit/>
          </a:bodyPr>
          <a:lstStyle/>
          <a:p>
            <a:pPr marL="0" indent="0">
              <a:buNone/>
            </a:pPr>
            <a:r>
              <a:rPr lang="en-US" dirty="0">
                <a:solidFill>
                  <a:schemeClr val="tx1"/>
                </a:solidFill>
                <a:latin typeface="Trebuchet MS" panose="020B0603020202020204" pitchFamily="34" charset="0"/>
              </a:rPr>
              <a:t>Often for these alternative criteria, the documentation might be a combination of both work history and the applicant statement to tie the criteria together</a:t>
            </a:r>
            <a:r>
              <a:rPr lang="en-US" dirty="0">
                <a:solidFill>
                  <a:schemeClr val="tx1"/>
                </a:solidFill>
              </a:rPr>
              <a:t>, even though only one choice could be selected.</a:t>
            </a:r>
          </a:p>
        </p:txBody>
      </p:sp>
      <p:sp>
        <p:nvSpPr>
          <p:cNvPr id="4" name="Footer Placeholder 3">
            <a:extLst>
              <a:ext uri="{FF2B5EF4-FFF2-40B4-BE49-F238E27FC236}">
                <a16:creationId xmlns:a16="http://schemas.microsoft.com/office/drawing/2014/main" id="{FA067FB4-AA75-3016-E7A5-F40586A2043E}"/>
              </a:ext>
            </a:extLst>
          </p:cNvPr>
          <p:cNvSpPr>
            <a:spLocks noGrp="1"/>
          </p:cNvSpPr>
          <p:nvPr>
            <p:ph type="ftr" sz="quarter" idx="11"/>
          </p:nvPr>
        </p:nvSpPr>
        <p:spPr/>
        <p:txBody>
          <a:bodyPr/>
          <a:lstStyle/>
          <a:p>
            <a:r>
              <a:rPr lang="en-US"/>
              <a:t>September 28th, 2023</a:t>
            </a:r>
            <a:endParaRPr lang="en-US" dirty="0"/>
          </a:p>
        </p:txBody>
      </p:sp>
      <p:pic>
        <p:nvPicPr>
          <p:cNvPr id="6" name="Picture 5">
            <a:extLst>
              <a:ext uri="{FF2B5EF4-FFF2-40B4-BE49-F238E27FC236}">
                <a16:creationId xmlns:a16="http://schemas.microsoft.com/office/drawing/2014/main" id="{4086B2CA-5633-2084-01B4-93D71849DE50}"/>
              </a:ext>
            </a:extLst>
          </p:cNvPr>
          <p:cNvPicPr>
            <a:picLocks noChangeAspect="1"/>
          </p:cNvPicPr>
          <p:nvPr/>
        </p:nvPicPr>
        <p:blipFill>
          <a:blip r:embed="rId2"/>
          <a:stretch>
            <a:fillRect/>
          </a:stretch>
        </p:blipFill>
        <p:spPr>
          <a:xfrm>
            <a:off x="4419600" y="1545771"/>
            <a:ext cx="6830808" cy="4810579"/>
          </a:xfrm>
          <a:prstGeom prst="rect">
            <a:avLst/>
          </a:prstGeom>
        </p:spPr>
      </p:pic>
    </p:spTree>
    <p:extLst>
      <p:ext uri="{BB962C8B-B14F-4D97-AF65-F5344CB8AC3E}">
        <p14:creationId xmlns:p14="http://schemas.microsoft.com/office/powerpoint/2010/main" val="27898980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0B527-B803-EC4A-5077-DED2DC1F7512}"/>
              </a:ext>
            </a:extLst>
          </p:cNvPr>
          <p:cNvSpPr>
            <a:spLocks noGrp="1"/>
          </p:cNvSpPr>
          <p:nvPr>
            <p:ph type="title"/>
          </p:nvPr>
        </p:nvSpPr>
        <p:spPr>
          <a:xfrm>
            <a:off x="2767264" y="610865"/>
            <a:ext cx="8586536" cy="561049"/>
          </a:xfrm>
        </p:spPr>
        <p:txBody>
          <a:bodyPr>
            <a:noAutofit/>
          </a:bodyPr>
          <a:lstStyle/>
          <a:p>
            <a:pPr algn="ctr"/>
            <a:r>
              <a:rPr lang="en-US" sz="3600" dirty="0">
                <a:latin typeface="Trebuchet MS" panose="020B0603020202020204" pitchFamily="34" charset="0"/>
              </a:rPr>
              <a:t>Alternative DWG Criteria Certification</a:t>
            </a:r>
          </a:p>
        </p:txBody>
      </p:sp>
      <p:sp>
        <p:nvSpPr>
          <p:cNvPr id="4" name="Footer Placeholder 3">
            <a:extLst>
              <a:ext uri="{FF2B5EF4-FFF2-40B4-BE49-F238E27FC236}">
                <a16:creationId xmlns:a16="http://schemas.microsoft.com/office/drawing/2014/main" id="{AE43C444-07FD-2A4A-8F33-C1CF96FEE631}"/>
              </a:ext>
            </a:extLst>
          </p:cNvPr>
          <p:cNvSpPr>
            <a:spLocks noGrp="1"/>
          </p:cNvSpPr>
          <p:nvPr>
            <p:ph type="ftr" sz="quarter" idx="11"/>
          </p:nvPr>
        </p:nvSpPr>
        <p:spPr/>
        <p:txBody>
          <a:bodyPr/>
          <a:lstStyle/>
          <a:p>
            <a:r>
              <a:rPr lang="en-US"/>
              <a:t>September 28th, 2023</a:t>
            </a:r>
            <a:endParaRPr lang="en-US" dirty="0"/>
          </a:p>
        </p:txBody>
      </p:sp>
      <p:pic>
        <p:nvPicPr>
          <p:cNvPr id="9" name="Content Placeholder 8">
            <a:extLst>
              <a:ext uri="{FF2B5EF4-FFF2-40B4-BE49-F238E27FC236}">
                <a16:creationId xmlns:a16="http://schemas.microsoft.com/office/drawing/2014/main" id="{8D3FAF6A-0FDA-DE3A-C2E8-6ED3957209E1}"/>
              </a:ext>
            </a:extLst>
          </p:cNvPr>
          <p:cNvPicPr>
            <a:picLocks noGrp="1" noChangeAspect="1"/>
          </p:cNvPicPr>
          <p:nvPr>
            <p:ph idx="1"/>
          </p:nvPr>
        </p:nvPicPr>
        <p:blipFill>
          <a:blip r:embed="rId2"/>
          <a:stretch>
            <a:fillRect/>
          </a:stretch>
        </p:blipFill>
        <p:spPr>
          <a:xfrm>
            <a:off x="2129590" y="1684338"/>
            <a:ext cx="8734926" cy="4492625"/>
          </a:xfrm>
          <a:prstGeom prst="rect">
            <a:avLst/>
          </a:prstGeom>
        </p:spPr>
      </p:pic>
    </p:spTree>
    <p:extLst>
      <p:ext uri="{BB962C8B-B14F-4D97-AF65-F5344CB8AC3E}">
        <p14:creationId xmlns:p14="http://schemas.microsoft.com/office/powerpoint/2010/main" val="393481390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D7C4C-68F0-0654-46D9-0AC2B9358ED1}"/>
              </a:ext>
            </a:extLst>
          </p:cNvPr>
          <p:cNvSpPr>
            <a:spLocks noGrp="1"/>
          </p:cNvSpPr>
          <p:nvPr>
            <p:ph type="title"/>
          </p:nvPr>
        </p:nvSpPr>
        <p:spPr>
          <a:xfrm>
            <a:off x="2851484" y="610865"/>
            <a:ext cx="8566484" cy="561049"/>
          </a:xfrm>
        </p:spPr>
        <p:txBody>
          <a:bodyPr>
            <a:noAutofit/>
          </a:bodyPr>
          <a:lstStyle/>
          <a:p>
            <a:pPr algn="ctr"/>
            <a:r>
              <a:rPr lang="en-US" sz="3600" dirty="0">
                <a:latin typeface="Trebuchet MS" panose="020B0603020202020204" pitchFamily="34" charset="0"/>
              </a:rPr>
              <a:t>Alternative DWG Criteria Certification</a:t>
            </a:r>
          </a:p>
        </p:txBody>
      </p:sp>
      <p:pic>
        <p:nvPicPr>
          <p:cNvPr id="6" name="Content Placeholder 5">
            <a:extLst>
              <a:ext uri="{FF2B5EF4-FFF2-40B4-BE49-F238E27FC236}">
                <a16:creationId xmlns:a16="http://schemas.microsoft.com/office/drawing/2014/main" id="{64F75D7A-6026-E1F0-5EC4-C4F2888DF5A7}"/>
              </a:ext>
            </a:extLst>
          </p:cNvPr>
          <p:cNvPicPr>
            <a:picLocks noGrp="1" noChangeAspect="1"/>
          </p:cNvPicPr>
          <p:nvPr>
            <p:ph idx="1"/>
          </p:nvPr>
        </p:nvPicPr>
        <p:blipFill>
          <a:blip r:embed="rId2"/>
          <a:stretch>
            <a:fillRect/>
          </a:stretch>
        </p:blipFill>
        <p:spPr>
          <a:xfrm>
            <a:off x="1423336" y="1982326"/>
            <a:ext cx="4929338" cy="4160401"/>
          </a:xfrm>
        </p:spPr>
      </p:pic>
      <p:sp>
        <p:nvSpPr>
          <p:cNvPr id="4" name="Footer Placeholder 3">
            <a:extLst>
              <a:ext uri="{FF2B5EF4-FFF2-40B4-BE49-F238E27FC236}">
                <a16:creationId xmlns:a16="http://schemas.microsoft.com/office/drawing/2014/main" id="{58CFABD2-75A0-62F7-D483-B0B68ED2B7B4}"/>
              </a:ext>
            </a:extLst>
          </p:cNvPr>
          <p:cNvSpPr>
            <a:spLocks noGrp="1"/>
          </p:cNvSpPr>
          <p:nvPr>
            <p:ph type="ftr" sz="quarter" idx="11"/>
          </p:nvPr>
        </p:nvSpPr>
        <p:spPr/>
        <p:txBody>
          <a:bodyPr/>
          <a:lstStyle/>
          <a:p>
            <a:r>
              <a:rPr lang="en-US"/>
              <a:t>September 28th, 2023</a:t>
            </a:r>
            <a:endParaRPr lang="en-US" dirty="0"/>
          </a:p>
        </p:txBody>
      </p:sp>
      <p:pic>
        <p:nvPicPr>
          <p:cNvPr id="8" name="Picture 7">
            <a:extLst>
              <a:ext uri="{FF2B5EF4-FFF2-40B4-BE49-F238E27FC236}">
                <a16:creationId xmlns:a16="http://schemas.microsoft.com/office/drawing/2014/main" id="{7E60698D-A101-A8E4-C258-C885B7FD337E}"/>
              </a:ext>
            </a:extLst>
          </p:cNvPr>
          <p:cNvPicPr>
            <a:picLocks noChangeAspect="1"/>
          </p:cNvPicPr>
          <p:nvPr/>
        </p:nvPicPr>
        <p:blipFill>
          <a:blip r:embed="rId3"/>
          <a:stretch>
            <a:fillRect/>
          </a:stretch>
        </p:blipFill>
        <p:spPr>
          <a:xfrm>
            <a:off x="6602571" y="1877919"/>
            <a:ext cx="4929339" cy="4369216"/>
          </a:xfrm>
          <a:prstGeom prst="rect">
            <a:avLst/>
          </a:prstGeom>
        </p:spPr>
      </p:pic>
    </p:spTree>
    <p:extLst>
      <p:ext uri="{BB962C8B-B14F-4D97-AF65-F5344CB8AC3E}">
        <p14:creationId xmlns:p14="http://schemas.microsoft.com/office/powerpoint/2010/main" val="128054495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B2E2D-212D-1C9A-6573-17F7D6A0F3E6}"/>
              </a:ext>
            </a:extLst>
          </p:cNvPr>
          <p:cNvSpPr>
            <a:spLocks noGrp="1"/>
          </p:cNvSpPr>
          <p:nvPr>
            <p:ph type="title"/>
          </p:nvPr>
        </p:nvSpPr>
        <p:spPr>
          <a:xfrm>
            <a:off x="2959768" y="610865"/>
            <a:ext cx="8470232" cy="561049"/>
          </a:xfrm>
        </p:spPr>
        <p:txBody>
          <a:bodyPr>
            <a:noAutofit/>
          </a:bodyPr>
          <a:lstStyle/>
          <a:p>
            <a:pPr algn="ctr"/>
            <a:r>
              <a:rPr lang="en-US" sz="3600" dirty="0">
                <a:latin typeface="Trebuchet MS" panose="020B0603020202020204" pitchFamily="34" charset="0"/>
              </a:rPr>
              <a:t>Enrollment in Services </a:t>
            </a:r>
          </a:p>
        </p:txBody>
      </p:sp>
      <p:pic>
        <p:nvPicPr>
          <p:cNvPr id="6" name="Content Placeholder 5">
            <a:extLst>
              <a:ext uri="{FF2B5EF4-FFF2-40B4-BE49-F238E27FC236}">
                <a16:creationId xmlns:a16="http://schemas.microsoft.com/office/drawing/2014/main" id="{6F478040-3B65-6A9C-7B8F-32753593A04B}"/>
              </a:ext>
            </a:extLst>
          </p:cNvPr>
          <p:cNvPicPr>
            <a:picLocks noGrp="1" noChangeAspect="1"/>
          </p:cNvPicPr>
          <p:nvPr>
            <p:ph idx="1"/>
          </p:nvPr>
        </p:nvPicPr>
        <p:blipFill>
          <a:blip r:embed="rId2"/>
          <a:stretch>
            <a:fillRect/>
          </a:stretch>
        </p:blipFill>
        <p:spPr>
          <a:xfrm>
            <a:off x="1784689" y="2117725"/>
            <a:ext cx="8622621" cy="4059238"/>
          </a:xfrm>
        </p:spPr>
      </p:pic>
      <p:sp>
        <p:nvSpPr>
          <p:cNvPr id="4" name="Footer Placeholder 3">
            <a:extLst>
              <a:ext uri="{FF2B5EF4-FFF2-40B4-BE49-F238E27FC236}">
                <a16:creationId xmlns:a16="http://schemas.microsoft.com/office/drawing/2014/main" id="{27363208-1C9C-BBD1-1643-575935870014}"/>
              </a:ext>
            </a:extLst>
          </p:cNvPr>
          <p:cNvSpPr>
            <a:spLocks noGrp="1"/>
          </p:cNvSpPr>
          <p:nvPr>
            <p:ph type="ftr" sz="quarter" idx="11"/>
          </p:nvPr>
        </p:nvSpPr>
        <p:spPr/>
        <p:txBody>
          <a:bodyPr/>
          <a:lstStyle/>
          <a:p>
            <a:r>
              <a:rPr lang="en-US"/>
              <a:t>September 28th, 2023</a:t>
            </a:r>
            <a:endParaRPr lang="en-US" dirty="0"/>
          </a:p>
        </p:txBody>
      </p:sp>
    </p:spTree>
    <p:extLst>
      <p:ext uri="{BB962C8B-B14F-4D97-AF65-F5344CB8AC3E}">
        <p14:creationId xmlns:p14="http://schemas.microsoft.com/office/powerpoint/2010/main" val="233921026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69C02-476F-01E9-98E0-CC2D7A1E6135}"/>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Enrollment in Services</a:t>
            </a:r>
          </a:p>
        </p:txBody>
      </p:sp>
      <p:pic>
        <p:nvPicPr>
          <p:cNvPr id="6" name="Content Placeholder 5">
            <a:extLst>
              <a:ext uri="{FF2B5EF4-FFF2-40B4-BE49-F238E27FC236}">
                <a16:creationId xmlns:a16="http://schemas.microsoft.com/office/drawing/2014/main" id="{9D39C6A5-6258-D40E-1F1F-B1031C657EE7}"/>
              </a:ext>
            </a:extLst>
          </p:cNvPr>
          <p:cNvPicPr>
            <a:picLocks noGrp="1" noChangeAspect="1"/>
          </p:cNvPicPr>
          <p:nvPr>
            <p:ph idx="1"/>
          </p:nvPr>
        </p:nvPicPr>
        <p:blipFill>
          <a:blip r:embed="rId2"/>
          <a:stretch>
            <a:fillRect/>
          </a:stretch>
        </p:blipFill>
        <p:spPr>
          <a:xfrm>
            <a:off x="868862" y="2045368"/>
            <a:ext cx="4684295" cy="3066255"/>
          </a:xfrm>
        </p:spPr>
      </p:pic>
      <p:sp>
        <p:nvSpPr>
          <p:cNvPr id="4" name="Footer Placeholder 3">
            <a:extLst>
              <a:ext uri="{FF2B5EF4-FFF2-40B4-BE49-F238E27FC236}">
                <a16:creationId xmlns:a16="http://schemas.microsoft.com/office/drawing/2014/main" id="{72C37057-1BE5-1FAA-D8AB-5D6AD37A32CE}"/>
              </a:ext>
            </a:extLst>
          </p:cNvPr>
          <p:cNvSpPr>
            <a:spLocks noGrp="1"/>
          </p:cNvSpPr>
          <p:nvPr>
            <p:ph type="ftr" sz="quarter" idx="11"/>
          </p:nvPr>
        </p:nvSpPr>
        <p:spPr/>
        <p:txBody>
          <a:bodyPr/>
          <a:lstStyle/>
          <a:p>
            <a:r>
              <a:rPr lang="en-US"/>
              <a:t>September 28th, 2023</a:t>
            </a:r>
            <a:endParaRPr lang="en-US" dirty="0"/>
          </a:p>
        </p:txBody>
      </p:sp>
      <p:pic>
        <p:nvPicPr>
          <p:cNvPr id="8" name="Picture 7">
            <a:extLst>
              <a:ext uri="{FF2B5EF4-FFF2-40B4-BE49-F238E27FC236}">
                <a16:creationId xmlns:a16="http://schemas.microsoft.com/office/drawing/2014/main" id="{37FDC0B3-0D4A-5D2A-9370-5CA52A96FA13}"/>
              </a:ext>
            </a:extLst>
          </p:cNvPr>
          <p:cNvPicPr>
            <a:picLocks noChangeAspect="1"/>
          </p:cNvPicPr>
          <p:nvPr/>
        </p:nvPicPr>
        <p:blipFill>
          <a:blip r:embed="rId3"/>
          <a:stretch>
            <a:fillRect/>
          </a:stretch>
        </p:blipFill>
        <p:spPr>
          <a:xfrm>
            <a:off x="5905275" y="2148440"/>
            <a:ext cx="5584883" cy="2915057"/>
          </a:xfrm>
          <a:prstGeom prst="rect">
            <a:avLst/>
          </a:prstGeom>
        </p:spPr>
      </p:pic>
    </p:spTree>
    <p:extLst>
      <p:ext uri="{BB962C8B-B14F-4D97-AF65-F5344CB8AC3E}">
        <p14:creationId xmlns:p14="http://schemas.microsoft.com/office/powerpoint/2010/main" val="31742541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1240-A083-EF7A-3925-EB1ABF15FBF1}"/>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Enrollment in Services</a:t>
            </a:r>
          </a:p>
        </p:txBody>
      </p:sp>
      <p:sp>
        <p:nvSpPr>
          <p:cNvPr id="3" name="Content Placeholder 2">
            <a:extLst>
              <a:ext uri="{FF2B5EF4-FFF2-40B4-BE49-F238E27FC236}">
                <a16:creationId xmlns:a16="http://schemas.microsoft.com/office/drawing/2014/main" id="{F31571BD-664D-7488-9DB1-1346750B9540}"/>
              </a:ext>
            </a:extLst>
          </p:cNvPr>
          <p:cNvSpPr>
            <a:spLocks noGrp="1"/>
          </p:cNvSpPr>
          <p:nvPr>
            <p:ph idx="1"/>
          </p:nvPr>
        </p:nvSpPr>
        <p:spPr>
          <a:xfrm>
            <a:off x="838200" y="2118167"/>
            <a:ext cx="4720389" cy="4058796"/>
          </a:xfrm>
        </p:spPr>
        <p:txBody>
          <a:bodyPr/>
          <a:lstStyle/>
          <a:p>
            <a:pPr marL="0" indent="0">
              <a:buNone/>
            </a:pPr>
            <a:r>
              <a:rPr lang="en-US" dirty="0">
                <a:solidFill>
                  <a:schemeClr val="tx1"/>
                </a:solidFill>
                <a:latin typeface="Trebuchet MS" panose="020B0603020202020204" pitchFamily="34" charset="0"/>
              </a:rPr>
              <a:t>If enrollment in the Disaster Recovery Services, such as Disaster Relief Safety Training or Disaster Relief Employment (DRE) and/or Supportive Services under Disaster Relief (DR):</a:t>
            </a:r>
          </a:p>
        </p:txBody>
      </p:sp>
      <p:sp>
        <p:nvSpPr>
          <p:cNvPr id="4" name="Footer Placeholder 3">
            <a:extLst>
              <a:ext uri="{FF2B5EF4-FFF2-40B4-BE49-F238E27FC236}">
                <a16:creationId xmlns:a16="http://schemas.microsoft.com/office/drawing/2014/main" id="{1EDA2492-31D1-D2DE-A252-14EF50399148}"/>
              </a:ext>
            </a:extLst>
          </p:cNvPr>
          <p:cNvSpPr>
            <a:spLocks noGrp="1"/>
          </p:cNvSpPr>
          <p:nvPr>
            <p:ph type="ftr" sz="quarter" idx="11"/>
          </p:nvPr>
        </p:nvSpPr>
        <p:spPr/>
        <p:txBody>
          <a:bodyPr/>
          <a:lstStyle/>
          <a:p>
            <a:r>
              <a:rPr lang="en-US"/>
              <a:t>September 28th, 2023</a:t>
            </a:r>
            <a:endParaRPr lang="en-US" dirty="0"/>
          </a:p>
        </p:txBody>
      </p:sp>
      <p:pic>
        <p:nvPicPr>
          <p:cNvPr id="6" name="Picture 5">
            <a:extLst>
              <a:ext uri="{FF2B5EF4-FFF2-40B4-BE49-F238E27FC236}">
                <a16:creationId xmlns:a16="http://schemas.microsoft.com/office/drawing/2014/main" id="{3F611CB6-D6C2-83D2-A6C2-2A6477FFCDF4}"/>
              </a:ext>
            </a:extLst>
          </p:cNvPr>
          <p:cNvPicPr>
            <a:picLocks noChangeAspect="1"/>
          </p:cNvPicPr>
          <p:nvPr/>
        </p:nvPicPr>
        <p:blipFill>
          <a:blip r:embed="rId2"/>
          <a:stretch>
            <a:fillRect/>
          </a:stretch>
        </p:blipFill>
        <p:spPr>
          <a:xfrm>
            <a:off x="6096000" y="1854559"/>
            <a:ext cx="5336294" cy="4058797"/>
          </a:xfrm>
          <a:prstGeom prst="rect">
            <a:avLst/>
          </a:prstGeom>
        </p:spPr>
      </p:pic>
    </p:spTree>
    <p:extLst>
      <p:ext uri="{BB962C8B-B14F-4D97-AF65-F5344CB8AC3E}">
        <p14:creationId xmlns:p14="http://schemas.microsoft.com/office/powerpoint/2010/main" val="27051886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9EA60-AF8C-F716-8815-FB3EA2F96A16}"/>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Enrollment in Services</a:t>
            </a:r>
          </a:p>
        </p:txBody>
      </p:sp>
      <p:sp>
        <p:nvSpPr>
          <p:cNvPr id="3" name="Content Placeholder 2">
            <a:extLst>
              <a:ext uri="{FF2B5EF4-FFF2-40B4-BE49-F238E27FC236}">
                <a16:creationId xmlns:a16="http://schemas.microsoft.com/office/drawing/2014/main" id="{FF786FA3-B680-B59B-7070-BD0ACE950EE8}"/>
              </a:ext>
            </a:extLst>
          </p:cNvPr>
          <p:cNvSpPr>
            <a:spLocks noGrp="1"/>
          </p:cNvSpPr>
          <p:nvPr>
            <p:ph idx="1"/>
          </p:nvPr>
        </p:nvSpPr>
        <p:spPr>
          <a:xfrm>
            <a:off x="838200" y="2118167"/>
            <a:ext cx="3998495" cy="4058796"/>
          </a:xfrm>
        </p:spPr>
        <p:txBody>
          <a:bodyPr/>
          <a:lstStyle/>
          <a:p>
            <a:pPr marL="0" indent="0">
              <a:buNone/>
            </a:pPr>
            <a:r>
              <a:rPr lang="en-US" dirty="0">
                <a:solidFill>
                  <a:schemeClr val="tx1"/>
                </a:solidFill>
                <a:latin typeface="Trebuchet MS" panose="020B0603020202020204" pitchFamily="34" charset="0"/>
              </a:rPr>
              <a:t>Or if the client will be enrolled in traditional Career Services?</a:t>
            </a:r>
          </a:p>
        </p:txBody>
      </p:sp>
      <p:sp>
        <p:nvSpPr>
          <p:cNvPr id="4" name="Footer Placeholder 3">
            <a:extLst>
              <a:ext uri="{FF2B5EF4-FFF2-40B4-BE49-F238E27FC236}">
                <a16:creationId xmlns:a16="http://schemas.microsoft.com/office/drawing/2014/main" id="{B5565341-67D4-C2F6-06F2-A0125DB0B3BD}"/>
              </a:ext>
            </a:extLst>
          </p:cNvPr>
          <p:cNvSpPr>
            <a:spLocks noGrp="1"/>
          </p:cNvSpPr>
          <p:nvPr>
            <p:ph type="ftr" sz="quarter" idx="11"/>
          </p:nvPr>
        </p:nvSpPr>
        <p:spPr/>
        <p:txBody>
          <a:bodyPr/>
          <a:lstStyle/>
          <a:p>
            <a:r>
              <a:rPr lang="en-US"/>
              <a:t>September 28th, 2023</a:t>
            </a:r>
            <a:endParaRPr lang="en-US" dirty="0"/>
          </a:p>
        </p:txBody>
      </p:sp>
      <p:pic>
        <p:nvPicPr>
          <p:cNvPr id="6" name="Picture 5">
            <a:extLst>
              <a:ext uri="{FF2B5EF4-FFF2-40B4-BE49-F238E27FC236}">
                <a16:creationId xmlns:a16="http://schemas.microsoft.com/office/drawing/2014/main" id="{BC418E95-162A-2422-39B2-7D1716C5712E}"/>
              </a:ext>
            </a:extLst>
          </p:cNvPr>
          <p:cNvPicPr>
            <a:picLocks noChangeAspect="1"/>
          </p:cNvPicPr>
          <p:nvPr/>
        </p:nvPicPr>
        <p:blipFill>
          <a:blip r:embed="rId2"/>
          <a:stretch>
            <a:fillRect/>
          </a:stretch>
        </p:blipFill>
        <p:spPr>
          <a:xfrm>
            <a:off x="5077327" y="1552074"/>
            <a:ext cx="6276473" cy="4695061"/>
          </a:xfrm>
          <a:prstGeom prst="rect">
            <a:avLst/>
          </a:prstGeom>
        </p:spPr>
      </p:pic>
    </p:spTree>
    <p:extLst>
      <p:ext uri="{BB962C8B-B14F-4D97-AF65-F5344CB8AC3E}">
        <p14:creationId xmlns:p14="http://schemas.microsoft.com/office/powerpoint/2010/main" val="161000644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DCA29-711C-F8DA-82E2-9DCFFA6E125D}"/>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So Far You Have Seen</a:t>
            </a:r>
            <a:endParaRPr lang="en-US" dirty="0"/>
          </a:p>
        </p:txBody>
      </p:sp>
      <p:sp>
        <p:nvSpPr>
          <p:cNvPr id="3" name="Content Placeholder 2">
            <a:extLst>
              <a:ext uri="{FF2B5EF4-FFF2-40B4-BE49-F238E27FC236}">
                <a16:creationId xmlns:a16="http://schemas.microsoft.com/office/drawing/2014/main" id="{46D0EB90-96CA-9AEA-60F7-DCC08C0297D6}"/>
              </a:ext>
            </a:extLst>
          </p:cNvPr>
          <p:cNvSpPr>
            <a:spLocks noGrp="1"/>
          </p:cNvSpPr>
          <p:nvPr>
            <p:ph idx="1"/>
          </p:nvPr>
        </p:nvSpPr>
        <p:spPr>
          <a:xfrm>
            <a:off x="838200" y="1654629"/>
            <a:ext cx="10515600" cy="4522334"/>
          </a:xfrm>
        </p:spPr>
        <p:txBody>
          <a:bodyPr>
            <a:normAutofit fontScale="85000" lnSpcReduction="10000"/>
          </a:bodyPr>
          <a:lstStyle/>
          <a:p>
            <a:r>
              <a:rPr lang="en-US" altLang="en-US" sz="2800" dirty="0">
                <a:solidFill>
                  <a:schemeClr val="tx1"/>
                </a:solidFill>
                <a:latin typeface="Trebuchet MS" panose="020B0603020202020204" pitchFamily="34" charset="0"/>
              </a:rPr>
              <a:t>We had a discussion of the QUEST Disaster National Dislocated Worker (DWG).</a:t>
            </a:r>
          </a:p>
          <a:p>
            <a:r>
              <a:rPr lang="en-US" altLang="en-US" sz="2800" dirty="0">
                <a:solidFill>
                  <a:schemeClr val="tx1"/>
                </a:solidFill>
                <a:latin typeface="Trebuchet MS" panose="020B0603020202020204" pitchFamily="34" charset="0"/>
              </a:rPr>
              <a:t>We discussed how any client who meets traditional Dislocated Worker criteria, or any client who will meet the alternative  Emergencies and Disasters Services will be able to get served under the QUEST Disaster DWG.</a:t>
            </a:r>
          </a:p>
          <a:p>
            <a:r>
              <a:rPr lang="en-US" altLang="en-US" sz="2800" dirty="0">
                <a:solidFill>
                  <a:schemeClr val="tx1"/>
                </a:solidFill>
                <a:latin typeface="Trebuchet MS" panose="020B0603020202020204" pitchFamily="34" charset="0"/>
              </a:rPr>
              <a:t>We discussed details around the new/updated traditional Dislocated Worker Eligibility criteria specifically addressing the broadened criteria under “Substantial Layoff” and the stand-alone “UI Profilee” criteria.</a:t>
            </a:r>
          </a:p>
          <a:p>
            <a:r>
              <a:rPr lang="en-US" altLang="en-US" sz="2800" dirty="0">
                <a:solidFill>
                  <a:schemeClr val="tx1"/>
                </a:solidFill>
                <a:latin typeface="Trebuchet MS" panose="020B0603020202020204" pitchFamily="34" charset="0"/>
              </a:rPr>
              <a:t>We discussed and demonstrated the alternative eligibility questions that are in IWDS for the 1N Emergency and Disaster alternative eligibility.</a:t>
            </a:r>
          </a:p>
          <a:p>
            <a:r>
              <a:rPr lang="en-US" altLang="en-US" sz="2800" dirty="0">
                <a:solidFill>
                  <a:schemeClr val="tx1"/>
                </a:solidFill>
                <a:latin typeface="Trebuchet MS" panose="020B0603020202020204" pitchFamily="34" charset="0"/>
              </a:rPr>
              <a:t>We discussed and demonstrated details about the 1N Emergency and Disaster application eligibility and certification within IWDS.   </a:t>
            </a:r>
          </a:p>
          <a:p>
            <a:endParaRPr lang="en-US" dirty="0"/>
          </a:p>
        </p:txBody>
      </p:sp>
      <p:sp>
        <p:nvSpPr>
          <p:cNvPr id="4" name="Footer Placeholder 3">
            <a:extLst>
              <a:ext uri="{FF2B5EF4-FFF2-40B4-BE49-F238E27FC236}">
                <a16:creationId xmlns:a16="http://schemas.microsoft.com/office/drawing/2014/main" id="{BE1C6F71-DBFD-3BE1-7383-A54F50C6EAA1}"/>
              </a:ext>
            </a:extLst>
          </p:cNvPr>
          <p:cNvSpPr>
            <a:spLocks noGrp="1"/>
          </p:cNvSpPr>
          <p:nvPr>
            <p:ph type="ftr" sz="quarter" idx="11"/>
          </p:nvPr>
        </p:nvSpPr>
        <p:spPr/>
        <p:txBody>
          <a:bodyPr/>
          <a:lstStyle/>
          <a:p>
            <a:r>
              <a:rPr lang="en-US"/>
              <a:t>September 28th, 2023</a:t>
            </a:r>
            <a:endParaRPr lang="en-US" dirty="0"/>
          </a:p>
        </p:txBody>
      </p:sp>
    </p:spTree>
    <p:extLst>
      <p:ext uri="{BB962C8B-B14F-4D97-AF65-F5344CB8AC3E}">
        <p14:creationId xmlns:p14="http://schemas.microsoft.com/office/powerpoint/2010/main" val="32574784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TITLE PLACEHOLDER&amp;quot;&quot;/&gt;&lt;property id=&quot;20307&quot; value=&quot;256&quot;/&gt;&lt;/object&gt;&lt;object type=&quot;3&quot; unique_id=&quot;10004&quot;&gt;&lt;property id=&quot;20148&quot; value=&quot;5&quot;/&gt;&lt;property id=&quot;20300&quot; value=&quot;Slide 2 - &amp;quot;TITLE PLACEHOLDER&amp;quot;&quot;/&gt;&lt;property id=&quot;20307&quot; value=&quot;257&quot;/&gt;&lt;/object&gt;&lt;object type=&quot;3&quot; unique_id=&quot;10005&quot;&gt;&lt;property id=&quot;20148&quot; value=&quot;5&quot;/&gt;&lt;property id=&quot;20300&quot; value=&quot;Slide 4 - &amp;quot;TITLE PLACEHOLDER&amp;quot;&quot;/&gt;&lt;property id=&quot;20307&quot; value=&quot;258&quot;/&gt;&lt;/object&gt;&lt;object type=&quot;3&quot; unique_id=&quot;10036&quot;&gt;&lt;property id=&quot;20148&quot; value=&quot;5&quot;/&gt;&lt;property id=&quot;20300&quot; value=&quot;Slide 3&quot;/&gt;&lt;property id=&quot;20307&quot; value=&quot;259&quot;/&gt;&lt;/object&gt;&lt;/object&gt;&lt;object type=&quot;8&quot; unique_id=&quot;100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E4E0778AC289F4EB04DB885D8ABD4C8" ma:contentTypeVersion="12" ma:contentTypeDescription="Create a new document." ma:contentTypeScope="" ma:versionID="a25f623f3b31a549651c82a85a97c9ff">
  <xsd:schema xmlns:xsd="http://www.w3.org/2001/XMLSchema" xmlns:xs="http://www.w3.org/2001/XMLSchema" xmlns:p="http://schemas.microsoft.com/office/2006/metadata/properties" xmlns:ns1="http://schemas.microsoft.com/sharepoint/v3" xmlns:ns3="8430a93d-6297-48af-9e97-891a18a10308" targetNamespace="http://schemas.microsoft.com/office/2006/metadata/properties" ma:root="true" ma:fieldsID="68c56d77286b0cd382f9abff435afc5c" ns1:_="" ns3:_="">
    <xsd:import namespace="http://schemas.microsoft.com/sharepoint/v3"/>
    <xsd:import namespace="8430a93d-6297-48af-9e97-891a18a1030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1:_ip_UnifiedCompliancePolicyProperties" minOccurs="0"/>
                <xsd:element ref="ns1:_ip_UnifiedCompliancePolicyUIAction" minOccurs="0"/>
                <xsd:element ref="ns3:MediaServiceLocation"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30a93d-6297-48af-9e97-891a18a103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7DC71E-4868-4FEE-BFF4-142DD03DB40F}">
  <ds:schemaRefs>
    <ds:schemaRef ds:uri="http://schemas.microsoft.com/sharepoint/v3/contenttype/forms"/>
  </ds:schemaRefs>
</ds:datastoreItem>
</file>

<file path=customXml/itemProps2.xml><?xml version="1.0" encoding="utf-8"?>
<ds:datastoreItem xmlns:ds="http://schemas.openxmlformats.org/officeDocument/2006/customXml" ds:itemID="{7ADCDAE9-398C-4861-A693-B87F4624A071}">
  <ds:schemaRefs>
    <ds:schemaRef ds:uri="http://schemas.microsoft.com/office/2006/metadata/properties"/>
    <ds:schemaRef ds:uri="8430a93d-6297-48af-9e97-891a18a10308"/>
    <ds:schemaRef ds:uri="http://schemas.microsoft.com/sharepoint/v3"/>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www.w3.org/XML/1998/namespace"/>
  </ds:schemaRefs>
</ds:datastoreItem>
</file>

<file path=customXml/itemProps3.xml><?xml version="1.0" encoding="utf-8"?>
<ds:datastoreItem xmlns:ds="http://schemas.openxmlformats.org/officeDocument/2006/customXml" ds:itemID="{2E384699-5B16-4E47-8274-DC91BF804D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430a93d-6297-48af-9e97-891a18a103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13985</TotalTime>
  <Words>9115</Words>
  <Application>Microsoft Macintosh PowerPoint</Application>
  <PresentationFormat>Widescreen</PresentationFormat>
  <Paragraphs>573</Paragraphs>
  <Slides>116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116</vt:i4>
      </vt:variant>
    </vt:vector>
  </HeadingPairs>
  <TitlesOfParts>
    <vt:vector size="123" baseType="lpstr">
      <vt:lpstr>Arial</vt:lpstr>
      <vt:lpstr>Calibri</vt:lpstr>
      <vt:lpstr>Candara</vt:lpstr>
      <vt:lpstr>Courier New</vt:lpstr>
      <vt:lpstr>Times New Roman</vt:lpstr>
      <vt:lpstr>Trebuchet MS</vt:lpstr>
      <vt:lpstr>Office Theme</vt:lpstr>
      <vt:lpstr>Serving QUEST Disaster DWG Clients              </vt:lpstr>
      <vt:lpstr>Objective</vt:lpstr>
      <vt:lpstr>National Disaster Worker Grants</vt:lpstr>
      <vt:lpstr>QUEST Disaster National Dislocated Worker Grants </vt:lpstr>
      <vt:lpstr>Emergency and Disaster Participants</vt:lpstr>
      <vt:lpstr>Emergency and Disaster Participants </vt:lpstr>
      <vt:lpstr>Emergency and Disaster Criteria</vt:lpstr>
      <vt:lpstr>Emergency and Disaster Participants </vt:lpstr>
      <vt:lpstr>Emergency and Disaster Participants </vt:lpstr>
      <vt:lpstr>Underserved and Historically Marginalized</vt:lpstr>
      <vt:lpstr>Underserved and Historically Marginalized</vt:lpstr>
      <vt:lpstr>Underserved and Historically Marginalized</vt:lpstr>
      <vt:lpstr>Traditional Dislocated Worker Eligibility Criteria</vt:lpstr>
      <vt:lpstr>Dislocated Worker Eligibility</vt:lpstr>
      <vt:lpstr>Broadening Substantial Layoff Criteria</vt:lpstr>
      <vt:lpstr>Broadening Substantial Layoff Criteria</vt:lpstr>
      <vt:lpstr>Broadening Substantial Layoff Criteria</vt:lpstr>
      <vt:lpstr>Broadening Substantial Layoff Criteria</vt:lpstr>
      <vt:lpstr>Feedback from Regional Managers</vt:lpstr>
      <vt:lpstr>Example Provided</vt:lpstr>
      <vt:lpstr>Each LWIA Tailors Local Policy</vt:lpstr>
      <vt:lpstr>Example of LWIA 25 Local Policy</vt:lpstr>
      <vt:lpstr>Details about LWIA 25 Example</vt:lpstr>
      <vt:lpstr>Local Dislocated Worker Policy</vt:lpstr>
      <vt:lpstr>UI Profilee</vt:lpstr>
      <vt:lpstr>UI Profilee Example </vt:lpstr>
      <vt:lpstr>UI Profilee in IWDS</vt:lpstr>
      <vt:lpstr>UI Profilee Report</vt:lpstr>
      <vt:lpstr>UI Profilee Report in IWDS</vt:lpstr>
      <vt:lpstr>UI Profilee Report in IWDS</vt:lpstr>
      <vt:lpstr>UI Profilee Report in IWDS</vt:lpstr>
      <vt:lpstr>UI Profilee Report in IWDS</vt:lpstr>
      <vt:lpstr>UI Profilee Report in IWDS</vt:lpstr>
      <vt:lpstr>Total Numeric Results of UI Profilee Reports from date range of 10-1-22 through 9-27-23 by LWIA </vt:lpstr>
      <vt:lpstr>UI Profilee Report and Data Lag</vt:lpstr>
      <vt:lpstr>UI Profilee in IWDS</vt:lpstr>
      <vt:lpstr>Traditional Dislocated Worker Eligibility</vt:lpstr>
      <vt:lpstr>Details on Alternative Emergencies and Disasters Criteria</vt:lpstr>
      <vt:lpstr>Emergency and Disaster Criteria</vt:lpstr>
      <vt:lpstr>Dislocated Worker Characteristics Screen</vt:lpstr>
      <vt:lpstr>Emergency and Disaster Criteria</vt:lpstr>
      <vt:lpstr>Emergency and Disaster Criteria</vt:lpstr>
      <vt:lpstr>Emergency and Disaster Criteria</vt:lpstr>
      <vt:lpstr>Emergency and Disaster Criteria</vt:lpstr>
      <vt:lpstr>Emergency and Disaster Criteria</vt:lpstr>
      <vt:lpstr>Emergency and Disaster Criteria</vt:lpstr>
      <vt:lpstr>Barriers to Employment</vt:lpstr>
      <vt:lpstr>Facing a Substantial Cultural Barrier</vt:lpstr>
      <vt:lpstr>Emergency and Disaster Criteria</vt:lpstr>
      <vt:lpstr>Underemployed Definition</vt:lpstr>
      <vt:lpstr>Emergency and Disaster Criteria</vt:lpstr>
      <vt:lpstr>Emergency and Disaster Criteria</vt:lpstr>
      <vt:lpstr>Emergency and Disaster Criteria</vt:lpstr>
      <vt:lpstr>Documentation Supporting Alternative Criteria</vt:lpstr>
      <vt:lpstr>Emergency and Disaster Criteria</vt:lpstr>
      <vt:lpstr>Underserved and Historically Marginalized</vt:lpstr>
      <vt:lpstr>Tracking QUEST Disaster Participants </vt:lpstr>
      <vt:lpstr>IWDS for Alternative Eligibility</vt:lpstr>
      <vt:lpstr>Create an Application</vt:lpstr>
      <vt:lpstr>Contact Date of Application</vt:lpstr>
      <vt:lpstr>Guided Application</vt:lpstr>
      <vt:lpstr>Guided Application</vt:lpstr>
      <vt:lpstr>Guided Application </vt:lpstr>
      <vt:lpstr>Details about Guided Application</vt:lpstr>
      <vt:lpstr>Emergencies and Disaster Guided Application Screens</vt:lpstr>
      <vt:lpstr>Details about Guided Application</vt:lpstr>
      <vt:lpstr>Assessment Test Requirements</vt:lpstr>
      <vt:lpstr>Assessment Tests</vt:lpstr>
      <vt:lpstr>Dislocated worker Characteristics </vt:lpstr>
      <vt:lpstr>Emergencies and Disaster Criteria</vt:lpstr>
      <vt:lpstr>Bottom of Dislocated Worker Characteristics Screen</vt:lpstr>
      <vt:lpstr>Required and Allowed for DWG Disaster Only Questions</vt:lpstr>
      <vt:lpstr>Required and Allowed for DWG Disaster Only Questions</vt:lpstr>
      <vt:lpstr>Required and Allowed for DWG Disaster Only Questions</vt:lpstr>
      <vt:lpstr>Required and Allowed for DWG Disaster Only Questions</vt:lpstr>
      <vt:lpstr>Required and Allowed for DWG Disaster Only Questions</vt:lpstr>
      <vt:lpstr>Required and Allowed for DWG Disaster Only Questions</vt:lpstr>
      <vt:lpstr>List Work History</vt:lpstr>
      <vt:lpstr>Details about List History Screen</vt:lpstr>
      <vt:lpstr>WIOA Training Criteria Screen</vt:lpstr>
      <vt:lpstr>WIOA Training Criteria Screen</vt:lpstr>
      <vt:lpstr>Emergencies and Disaster Criteria</vt:lpstr>
      <vt:lpstr>Eligibility Determination Screen</vt:lpstr>
      <vt:lpstr>Application Date Details</vt:lpstr>
      <vt:lpstr>Application Date and Eligibility Date</vt:lpstr>
      <vt:lpstr>Eligibility Determination </vt:lpstr>
      <vt:lpstr>Eligibility Determination </vt:lpstr>
      <vt:lpstr>Eligibility Certification  </vt:lpstr>
      <vt:lpstr>Alternative DWG Criteria Certification</vt:lpstr>
      <vt:lpstr>Alternative DWG Criteria Certification</vt:lpstr>
      <vt:lpstr>Documentation Supporting Alternative Criteria</vt:lpstr>
      <vt:lpstr>Alternative DWG Criteria Certification</vt:lpstr>
      <vt:lpstr>Alternative DWG Criteria Certification</vt:lpstr>
      <vt:lpstr>Alternative DWG Criteria Certification</vt:lpstr>
      <vt:lpstr>Enrollment in Services </vt:lpstr>
      <vt:lpstr>Enrollment in Services</vt:lpstr>
      <vt:lpstr>Enrollment in Services</vt:lpstr>
      <vt:lpstr>Enrollment in Services</vt:lpstr>
      <vt:lpstr>So Far You Have Seen</vt:lpstr>
      <vt:lpstr>Current WIOA Adult or Youth Registrant</vt:lpstr>
      <vt:lpstr>Current Registrant – Co-Enroll</vt:lpstr>
      <vt:lpstr>Current Registrant – Co-Enroll</vt:lpstr>
      <vt:lpstr>Current Registrant – Co-Enroll</vt:lpstr>
      <vt:lpstr>Current Registrant – Co-Enroll</vt:lpstr>
      <vt:lpstr>Underserved and Historically Marginalized</vt:lpstr>
      <vt:lpstr>Current Registrant – Co-Enroll</vt:lpstr>
      <vt:lpstr>Current Registrant – Co-Enroll</vt:lpstr>
      <vt:lpstr>Current Registrant – Co-Enroll</vt:lpstr>
      <vt:lpstr>Current Registrant – Co-enrolled</vt:lpstr>
      <vt:lpstr>Current Registrant – Co-Enroll</vt:lpstr>
      <vt:lpstr>Current Registrant – Co-Enroll</vt:lpstr>
      <vt:lpstr>Case Note for all QUEST Disaster DWG Clients</vt:lpstr>
      <vt:lpstr>Case Note on How Meets Priority</vt:lpstr>
      <vt:lpstr>Current Registrant – Co-Enroll Wrap up</vt:lpstr>
      <vt:lpstr>In conclusion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WIOA Services             Why, How, When</dc:title>
  <dc:creator>Potts, James</dc:creator>
  <cp:lastModifiedBy>Cook, Molly</cp:lastModifiedBy>
  <cp:revision>637</cp:revision>
  <dcterms:created xsi:type="dcterms:W3CDTF">2021-03-25T12:28:35Z</dcterms:created>
  <dcterms:modified xsi:type="dcterms:W3CDTF">2023-09-28T15:23:51Z</dcterms:modified>
</cp:coreProperties>
</file>