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72"/>
  </p:notesMasterIdLst>
  <p:handoutMasterIdLst>
    <p:handoutMasterId r:id="rId73"/>
  </p:handoutMasterIdLst>
  <p:sldIdLst>
    <p:sldId id="256" r:id="rId5"/>
    <p:sldId id="257" r:id="rId6"/>
    <p:sldId id="2548" r:id="rId7"/>
    <p:sldId id="2550" r:id="rId8"/>
    <p:sldId id="2551" r:id="rId9"/>
    <p:sldId id="2552" r:id="rId10"/>
    <p:sldId id="2553" r:id="rId11"/>
    <p:sldId id="2604" r:id="rId12"/>
    <p:sldId id="2556" r:id="rId13"/>
    <p:sldId id="2639" r:id="rId14"/>
    <p:sldId id="2641" r:id="rId15"/>
    <p:sldId id="2642" r:id="rId16"/>
    <p:sldId id="2640" r:id="rId17"/>
    <p:sldId id="799" r:id="rId18"/>
    <p:sldId id="2625" r:id="rId19"/>
    <p:sldId id="2626" r:id="rId20"/>
    <p:sldId id="2557" r:id="rId21"/>
    <p:sldId id="2643" r:id="rId22"/>
    <p:sldId id="2644" r:id="rId23"/>
    <p:sldId id="2645" r:id="rId24"/>
    <p:sldId id="2559" r:id="rId25"/>
    <p:sldId id="2560" r:id="rId26"/>
    <p:sldId id="2620" r:id="rId27"/>
    <p:sldId id="2621" r:id="rId28"/>
    <p:sldId id="2561" r:id="rId29"/>
    <p:sldId id="2562" r:id="rId30"/>
    <p:sldId id="2563" r:id="rId31"/>
    <p:sldId id="2564" r:id="rId32"/>
    <p:sldId id="2565" r:id="rId33"/>
    <p:sldId id="2622" r:id="rId34"/>
    <p:sldId id="2628" r:id="rId35"/>
    <p:sldId id="2627" r:id="rId36"/>
    <p:sldId id="2629" r:id="rId37"/>
    <p:sldId id="2630" r:id="rId38"/>
    <p:sldId id="2631" r:id="rId39"/>
    <p:sldId id="2623" r:id="rId40"/>
    <p:sldId id="2624" r:id="rId41"/>
    <p:sldId id="2566" r:id="rId42"/>
    <p:sldId id="2632" r:id="rId43"/>
    <p:sldId id="2633" r:id="rId44"/>
    <p:sldId id="2568" r:id="rId45"/>
    <p:sldId id="2569" r:id="rId46"/>
    <p:sldId id="2570" r:id="rId47"/>
    <p:sldId id="2581" r:id="rId48"/>
    <p:sldId id="2571" r:id="rId49"/>
    <p:sldId id="2572" r:id="rId50"/>
    <p:sldId id="2573" r:id="rId51"/>
    <p:sldId id="2605" r:id="rId52"/>
    <p:sldId id="2574" r:id="rId53"/>
    <p:sldId id="2608" r:id="rId54"/>
    <p:sldId id="2609" r:id="rId55"/>
    <p:sldId id="2607" r:id="rId56"/>
    <p:sldId id="2610" r:id="rId57"/>
    <p:sldId id="2611" r:id="rId58"/>
    <p:sldId id="2634" r:id="rId59"/>
    <p:sldId id="2584" r:id="rId60"/>
    <p:sldId id="2635" r:id="rId61"/>
    <p:sldId id="2636" r:id="rId62"/>
    <p:sldId id="2637" r:id="rId63"/>
    <p:sldId id="2638" r:id="rId64"/>
    <p:sldId id="2588" r:id="rId65"/>
    <p:sldId id="2618" r:id="rId66"/>
    <p:sldId id="2619" r:id="rId67"/>
    <p:sldId id="2616" r:id="rId68"/>
    <p:sldId id="2617" r:id="rId69"/>
    <p:sldId id="2601" r:id="rId70"/>
    <p:sldId id="2547" r:id="rId71"/>
  </p:sldIdLst>
  <p:sldSz cx="12192000" cy="6858000"/>
  <p:notesSz cx="6858000" cy="9144000"/>
  <p:custDataLst>
    <p:tags r:id="rId7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s, Janet" initials="DJ" lastIdx="1" clrIdx="0">
    <p:extLst>
      <p:ext uri="{19B8F6BF-5375-455C-9EA6-DF929625EA0E}">
        <p15:presenceInfo xmlns:p15="http://schemas.microsoft.com/office/powerpoint/2012/main" userId="S::Janet.Q.Davis@Illinois.gov::473b4919-348b-4dc0-b77d-11bde6c3e7a9" providerId="AD"/>
      </p:ext>
    </p:extLst>
  </p:cmAuthor>
  <p:cmAuthor id="2" name="Dhom, Lora" initials="DL" lastIdx="10" clrIdx="1">
    <p:extLst>
      <p:ext uri="{19B8F6BF-5375-455C-9EA6-DF929625EA0E}">
        <p15:presenceInfo xmlns:p15="http://schemas.microsoft.com/office/powerpoint/2012/main" userId="S::Lora.Dhom@Illinois.gov::007d715e-c0f7-4344-9798-5e7e60512a8b" providerId="AD"/>
      </p:ext>
    </p:extLst>
  </p:cmAuthor>
  <p:cmAuthor id="3" name="Potts, James" initials="PJ" lastIdx="1" clrIdx="2">
    <p:extLst>
      <p:ext uri="{19B8F6BF-5375-455C-9EA6-DF929625EA0E}">
        <p15:presenceInfo xmlns:p15="http://schemas.microsoft.com/office/powerpoint/2012/main" userId="S::James.Potts@Illinois.gov::de36627d-c150-42c3-bc2c-d643c58603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08" autoAdjust="0"/>
    <p:restoredTop sz="95226" autoAdjust="0"/>
  </p:normalViewPr>
  <p:slideViewPr>
    <p:cSldViewPr snapToGrid="0" snapToObjects="1">
      <p:cViewPr varScale="1">
        <p:scale>
          <a:sx n="82" d="100"/>
          <a:sy n="82" d="100"/>
        </p:scale>
        <p:origin x="1090" y="5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6" d="100"/>
          <a:sy n="66" d="100"/>
        </p:scale>
        <p:origin x="3062"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gs" Target="tags/tag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78BD98-113B-40B2-9EEE-27C45384532A}" type="datetimeFigureOut">
              <a:rPr lang="en-US" smtClean="0"/>
              <a:t>6/22/2023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324805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01276-B6E8-4BA7-9F84-8C30918636BD}" type="datetimeFigureOut">
              <a:rPr lang="en-US" smtClean="0"/>
              <a:t>6/22/2023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A98304-43BE-4323-8023-AD849F0E68F2}" type="slidenum">
              <a:rPr lang="en-US" smtClean="0"/>
              <a:t>‹#›</a:t>
            </a:fld>
            <a:endParaRPr lang="en-US" dirty="0"/>
          </a:p>
        </p:txBody>
      </p:sp>
    </p:spTree>
    <p:extLst>
      <p:ext uri="{BB962C8B-B14F-4D97-AF65-F5344CB8AC3E}">
        <p14:creationId xmlns:p14="http://schemas.microsoft.com/office/powerpoint/2010/main" val="115788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Future Update - See SLIDE 34 of the IA/ID Session 3 Part 2 Service Matrix PPT.</a:t>
            </a:r>
          </a:p>
        </p:txBody>
      </p:sp>
      <p:sp>
        <p:nvSpPr>
          <p:cNvPr id="4" name="Slide Number Placeholder 3"/>
          <p:cNvSpPr>
            <a:spLocks noGrp="1"/>
          </p:cNvSpPr>
          <p:nvPr>
            <p:ph type="sldNum" sz="quarter" idx="5"/>
          </p:nvPr>
        </p:nvSpPr>
        <p:spPr/>
        <p:txBody>
          <a:bodyPr/>
          <a:lstStyle/>
          <a:p>
            <a:fld id="{E6A98304-43BE-4323-8023-AD849F0E68F2}" type="slidenum">
              <a:rPr lang="en-US" smtClean="0"/>
              <a:t>8</a:t>
            </a:fld>
            <a:endParaRPr lang="en-US" dirty="0"/>
          </a:p>
        </p:txBody>
      </p:sp>
    </p:spTree>
    <p:extLst>
      <p:ext uri="{BB962C8B-B14F-4D97-AF65-F5344CB8AC3E}">
        <p14:creationId xmlns:p14="http://schemas.microsoft.com/office/powerpoint/2010/main" val="22835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Compare real-life examples of a career service occurred versus follow-up activities.  </a:t>
            </a:r>
          </a:p>
        </p:txBody>
      </p:sp>
      <p:sp>
        <p:nvSpPr>
          <p:cNvPr id="4" name="Slide Number Placeholder 3"/>
          <p:cNvSpPr>
            <a:spLocks noGrp="1"/>
          </p:cNvSpPr>
          <p:nvPr>
            <p:ph type="sldNum" sz="quarter" idx="5"/>
          </p:nvPr>
        </p:nvSpPr>
        <p:spPr/>
        <p:txBody>
          <a:bodyPr/>
          <a:lstStyle/>
          <a:p>
            <a:fld id="{B2AE32E3-E7AB-4D9B-8C0E-F3049285728D}" type="slidenum">
              <a:rPr lang="en-US" smtClean="0"/>
              <a:t>14</a:t>
            </a:fld>
            <a:endParaRPr lang="en-US" dirty="0"/>
          </a:p>
        </p:txBody>
      </p:sp>
    </p:spTree>
    <p:extLst>
      <p:ext uri="{BB962C8B-B14F-4D97-AF65-F5344CB8AC3E}">
        <p14:creationId xmlns:p14="http://schemas.microsoft.com/office/powerpoint/2010/main" val="2046058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44</a:t>
            </a:fld>
            <a:endParaRPr lang="en-US" dirty="0"/>
          </a:p>
        </p:txBody>
      </p:sp>
    </p:spTree>
    <p:extLst>
      <p:ext uri="{BB962C8B-B14F-4D97-AF65-F5344CB8AC3E}">
        <p14:creationId xmlns:p14="http://schemas.microsoft.com/office/powerpoint/2010/main" val="3999730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53</a:t>
            </a:fld>
            <a:endParaRPr lang="en-US" dirty="0"/>
          </a:p>
        </p:txBody>
      </p:sp>
    </p:spTree>
    <p:extLst>
      <p:ext uri="{BB962C8B-B14F-4D97-AF65-F5344CB8AC3E}">
        <p14:creationId xmlns:p14="http://schemas.microsoft.com/office/powerpoint/2010/main" val="214750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62</a:t>
            </a:fld>
            <a:endParaRPr lang="en-US" dirty="0"/>
          </a:p>
        </p:txBody>
      </p:sp>
    </p:spTree>
    <p:extLst>
      <p:ext uri="{BB962C8B-B14F-4D97-AF65-F5344CB8AC3E}">
        <p14:creationId xmlns:p14="http://schemas.microsoft.com/office/powerpoint/2010/main" val="26311956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dirty="0"/>
              <a:t>Click to edit Master title</a:t>
            </a:r>
          </a:p>
        </p:txBody>
      </p:sp>
      <p:sp>
        <p:nvSpPr>
          <p:cNvPr id="3" name="Subtitle 2"/>
          <p:cNvSpPr>
            <a:spLocks noGrp="1"/>
          </p:cNvSpPr>
          <p:nvPr>
            <p:ph type="subTitle" idx="1" hasCustomPrompt="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October 28, 2020</a:t>
            </a:r>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pic>
        <p:nvPicPr>
          <p:cNvPr id="9" name="Picture 8">
            <a:extLst>
              <a:ext uri="{FF2B5EF4-FFF2-40B4-BE49-F238E27FC236}">
                <a16:creationId xmlns:a16="http://schemas.microsoft.com/office/drawing/2014/main" id="{B3E117D9-45D2-484B-98A4-9F15548C1DDA}"/>
              </a:ext>
            </a:extLst>
          </p:cNvPr>
          <p:cNvPicPr>
            <a:picLocks noChangeAspect="1"/>
          </p:cNvPicPr>
          <p:nvPr userDrawn="1"/>
        </p:nvPicPr>
        <p:blipFill>
          <a:blip r:embed="rId3"/>
          <a:stretch>
            <a:fillRect/>
          </a:stretch>
        </p:blipFill>
        <p:spPr>
          <a:xfrm>
            <a:off x="703096" y="908697"/>
            <a:ext cx="5105149" cy="2199141"/>
          </a:xfrm>
          <a:prstGeom prst="rect">
            <a:avLst/>
          </a:prstGeom>
        </p:spPr>
      </p:pic>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r>
              <a:rPr lang="en-US" dirty="0"/>
              <a:t>June 22nd, 2023</a:t>
            </a:r>
          </a:p>
        </p:txBody>
      </p:sp>
      <p:pic>
        <p:nvPicPr>
          <p:cNvPr id="11" name="Picture 10" descr="A picture containing drawing&#10;&#10;Description automatically generated">
            <a:extLst>
              <a:ext uri="{FF2B5EF4-FFF2-40B4-BE49-F238E27FC236}">
                <a16:creationId xmlns:a16="http://schemas.microsoft.com/office/drawing/2014/main" id="{975FEF5C-1246-445B-8446-D90C1E390B30}"/>
              </a:ext>
            </a:extLst>
          </p:cNvPr>
          <p:cNvPicPr>
            <a:picLocks noChangeAspect="1"/>
          </p:cNvPicPr>
          <p:nvPr userDrawn="1"/>
        </p:nvPicPr>
        <p:blipFill>
          <a:blip r:embed="rId3"/>
          <a:stretch>
            <a:fillRect/>
          </a:stretch>
        </p:blipFill>
        <p:spPr>
          <a:xfrm>
            <a:off x="409433" y="548412"/>
            <a:ext cx="2211956" cy="952842"/>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Title 1"/>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dirty="0"/>
              <a:t>Click to edit Master title style</a:t>
            </a:r>
          </a:p>
        </p:txBody>
      </p:sp>
      <p:sp>
        <p:nvSpPr>
          <p:cNvPr id="12"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dirty="0"/>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4C252FB9-B173-B746-BC64-1AB9D36BCBA0}" type="slidenum">
              <a:rPr lang="en-US" smtClean="0"/>
              <a:t>‹#›</a:t>
            </a:fld>
            <a:endParaRPr lang="en-US" dirty="0"/>
          </a:p>
        </p:txBody>
      </p:sp>
      <p:pic>
        <p:nvPicPr>
          <p:cNvPr id="7" name="Picture 6" descr="A picture containing drawing&#10;&#10;Description automatically generated">
            <a:extLst>
              <a:ext uri="{FF2B5EF4-FFF2-40B4-BE49-F238E27FC236}">
                <a16:creationId xmlns:a16="http://schemas.microsoft.com/office/drawing/2014/main" id="{A8FBC906-53F4-4FDA-9CAD-42CF99954B64}"/>
              </a:ext>
            </a:extLst>
          </p:cNvPr>
          <p:cNvPicPr>
            <a:picLocks noChangeAspect="1"/>
          </p:cNvPicPr>
          <p:nvPr userDrawn="1"/>
        </p:nvPicPr>
        <p:blipFill>
          <a:blip r:embed="rId2"/>
          <a:stretch>
            <a:fillRect/>
          </a:stretch>
        </p:blipFill>
        <p:spPr>
          <a:xfrm>
            <a:off x="486770" y="387751"/>
            <a:ext cx="2338316" cy="1007275"/>
          </a:xfrm>
          <a:prstGeom prst="rect">
            <a:avLst/>
          </a:prstGeom>
        </p:spPr>
      </p:pic>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dirty="0"/>
          </a:p>
        </p:txBody>
      </p:sp>
      <p:pic>
        <p:nvPicPr>
          <p:cNvPr id="5" name="Picture 4" descr="A picture containing drawing&#10;&#10;Description automatically generated">
            <a:extLst>
              <a:ext uri="{FF2B5EF4-FFF2-40B4-BE49-F238E27FC236}">
                <a16:creationId xmlns:a16="http://schemas.microsoft.com/office/drawing/2014/main" id="{999BE410-A721-4B10-ADB9-3634933A2E55}"/>
              </a:ext>
            </a:extLst>
          </p:cNvPr>
          <p:cNvPicPr>
            <a:picLocks noChangeAspect="1"/>
          </p:cNvPicPr>
          <p:nvPr userDrawn="1"/>
        </p:nvPicPr>
        <p:blipFill>
          <a:blip r:embed="rId3"/>
          <a:stretch>
            <a:fillRect/>
          </a:stretch>
        </p:blipFill>
        <p:spPr>
          <a:xfrm>
            <a:off x="404502" y="395590"/>
            <a:ext cx="2301922" cy="991597"/>
          </a:xfrm>
          <a:prstGeom prst="rect">
            <a:avLst/>
          </a:prstGeom>
        </p:spPr>
      </p:pic>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5"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C252FB9-B173-B746-BC64-1AB9D36BCBA0}" type="slidenum">
              <a:rPr lang="en-US" smtClean="0"/>
              <a:t>‹#›</a:t>
            </a:fld>
            <a:endParaRPr lang="en-US" dirty="0"/>
          </a:p>
        </p:txBody>
      </p:sp>
      <p:pic>
        <p:nvPicPr>
          <p:cNvPr id="16" name="Picture 15" descr="A picture containing drawing&#10;&#10;Description automatically generated">
            <a:extLst>
              <a:ext uri="{FF2B5EF4-FFF2-40B4-BE49-F238E27FC236}">
                <a16:creationId xmlns:a16="http://schemas.microsoft.com/office/drawing/2014/main" id="{F821D822-F469-2B47-9076-86C5329600D5}"/>
              </a:ext>
            </a:extLst>
          </p:cNvPr>
          <p:cNvPicPr>
            <a:picLocks noChangeAspect="1"/>
          </p:cNvPicPr>
          <p:nvPr userDrawn="1"/>
        </p:nvPicPr>
        <p:blipFill>
          <a:blip r:embed="rId3"/>
          <a:stretch>
            <a:fillRect/>
          </a:stretch>
        </p:blipFill>
        <p:spPr>
          <a:xfrm>
            <a:off x="404502" y="395590"/>
            <a:ext cx="2301922" cy="991597"/>
          </a:xfrm>
          <a:prstGeom prst="rect">
            <a:avLst/>
          </a:prstGeom>
        </p:spPr>
      </p:pic>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dirty="0"/>
          </a:p>
        </p:txBody>
      </p:sp>
      <p:pic>
        <p:nvPicPr>
          <p:cNvPr id="3" name="Picture 2" descr="A picture containing drawing&#10;&#10;Description automatically generated">
            <a:extLst>
              <a:ext uri="{FF2B5EF4-FFF2-40B4-BE49-F238E27FC236}">
                <a16:creationId xmlns:a16="http://schemas.microsoft.com/office/drawing/2014/main" id="{5690C901-67A5-4712-8667-9B7958F3063F}"/>
              </a:ext>
            </a:extLst>
          </p:cNvPr>
          <p:cNvPicPr>
            <a:picLocks noChangeAspect="1"/>
          </p:cNvPicPr>
          <p:nvPr userDrawn="1"/>
        </p:nvPicPr>
        <p:blipFill>
          <a:blip r:embed="rId3"/>
          <a:stretch>
            <a:fillRect/>
          </a:stretch>
        </p:blipFill>
        <p:spPr>
          <a:xfrm>
            <a:off x="540411" y="582722"/>
            <a:ext cx="2176427" cy="937538"/>
          </a:xfrm>
          <a:prstGeom prst="rect">
            <a:avLst/>
          </a:prstGeom>
        </p:spPr>
      </p:pic>
    </p:spTree>
    <p:extLst>
      <p:ext uri="{BB962C8B-B14F-4D97-AF65-F5344CB8AC3E}">
        <p14:creationId xmlns:p14="http://schemas.microsoft.com/office/powerpoint/2010/main" val="13306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wo Content - Iwn/AJC Logo">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p>
        </p:txBody>
      </p:sp>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dirty="0"/>
          </a:p>
        </p:txBody>
      </p:sp>
      <p:sp>
        <p:nvSpPr>
          <p:cNvPr id="15" name="Footer Placeholder 4">
            <a:extLst>
              <a:ext uri="{FF2B5EF4-FFF2-40B4-BE49-F238E27FC236}">
                <a16:creationId xmlns:a16="http://schemas.microsoft.com/office/drawing/2014/main" id="{F9508E2E-6A35-420F-B055-3CA6F706D90B}"/>
              </a:ext>
            </a:extLst>
          </p:cNvPr>
          <p:cNvSpPr>
            <a:spLocks noGrp="1"/>
          </p:cNvSpPr>
          <p:nvPr>
            <p:ph type="ftr" sz="quarter" idx="11"/>
          </p:nvPr>
        </p:nvSpPr>
        <p:spPr>
          <a:xfrm>
            <a:off x="854120" y="6358622"/>
            <a:ext cx="7315200" cy="365125"/>
          </a:xfrm>
        </p:spPr>
        <p:txBody>
          <a:bodyPr/>
          <a:lstStyle>
            <a:lvl1pPr algn="l">
              <a:defRPr>
                <a:solidFill>
                  <a:schemeClr val="bg1">
                    <a:lumMod val="50000"/>
                  </a:schemeClr>
                </a:solidFill>
              </a:defRPr>
            </a:lvl1pPr>
          </a:lstStyle>
          <a:p>
            <a:endParaRPr lang="en-US" dirty="0"/>
          </a:p>
        </p:txBody>
      </p:sp>
      <p:pic>
        <p:nvPicPr>
          <p:cNvPr id="19" name="Picture 18">
            <a:extLst>
              <a:ext uri="{FF2B5EF4-FFF2-40B4-BE49-F238E27FC236}">
                <a16:creationId xmlns:a16="http://schemas.microsoft.com/office/drawing/2014/main" id="{5E054154-746E-443F-80A6-FBF34D9AF7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Tree>
    <p:extLst>
      <p:ext uri="{BB962C8B-B14F-4D97-AF65-F5344CB8AC3E}">
        <p14:creationId xmlns:p14="http://schemas.microsoft.com/office/powerpoint/2010/main" val="2122525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June 22nd, 2023</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mailto:james.potts@Illinois.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844570"/>
            <a:ext cx="5875606" cy="1782883"/>
          </a:xfrm>
        </p:spPr>
        <p:txBody>
          <a:bodyPr>
            <a:normAutofit fontScale="90000"/>
          </a:bodyPr>
          <a:lstStyle/>
          <a:p>
            <a:pPr algn="ctr"/>
            <a:r>
              <a:rPr lang="en-US" altLang="en-US" sz="4000" dirty="0">
                <a:effectLst>
                  <a:outerShdw blurRad="38100" dist="38100" dir="2700000" algn="tl">
                    <a:srgbClr val="000000">
                      <a:alpha val="43137"/>
                    </a:srgbClr>
                  </a:outerShdw>
                </a:effectLst>
                <a:latin typeface="Trebuchet MS" panose="020B0603020202020204" pitchFamily="34" charset="0"/>
              </a:rPr>
              <a:t>WIOA Mandated Follow-up Requirements</a:t>
            </a:r>
            <a:br>
              <a:rPr lang="en-US" altLang="en-US" sz="6600" dirty="0">
                <a:effectLst>
                  <a:outerShdw blurRad="38100" dist="38100" dir="2700000" algn="tl">
                    <a:srgbClr val="000000">
                      <a:alpha val="43137"/>
                    </a:srgbClr>
                  </a:outerShdw>
                </a:effectLst>
              </a:rPr>
            </a:br>
            <a:r>
              <a:rPr lang="en-US" dirty="0"/>
              <a:t>            	</a:t>
            </a:r>
            <a:endParaRPr lang="en-US" sz="2200" dirty="0"/>
          </a:p>
        </p:txBody>
      </p:sp>
      <p:sp>
        <p:nvSpPr>
          <p:cNvPr id="3" name="Subtitle 2"/>
          <p:cNvSpPr>
            <a:spLocks noGrp="1"/>
          </p:cNvSpPr>
          <p:nvPr>
            <p:ph type="subTitle" idx="1"/>
          </p:nvPr>
        </p:nvSpPr>
        <p:spPr/>
        <p:txBody>
          <a:bodyPr/>
          <a:lstStyle/>
          <a:p>
            <a:r>
              <a:rPr lang="en-US" dirty="0">
                <a:latin typeface="Trebuchet MS" panose="020B0603020202020204" pitchFamily="34" charset="0"/>
              </a:rPr>
              <a:t>June 22nd, 2023</a:t>
            </a:r>
          </a:p>
        </p:txBody>
      </p:sp>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42AF6-6C52-4085-9911-DF9713E32F11}"/>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Adult and Dislocated Worker</a:t>
            </a:r>
          </a:p>
        </p:txBody>
      </p:sp>
      <p:sp>
        <p:nvSpPr>
          <p:cNvPr id="3" name="Content Placeholder 2">
            <a:extLst>
              <a:ext uri="{FF2B5EF4-FFF2-40B4-BE49-F238E27FC236}">
                <a16:creationId xmlns:a16="http://schemas.microsoft.com/office/drawing/2014/main" id="{0BCBE67D-9A97-4E4B-A9EF-F24BCDD21105}"/>
              </a:ext>
            </a:extLst>
          </p:cNvPr>
          <p:cNvSpPr>
            <a:spLocks noGrp="1"/>
          </p:cNvSpPr>
          <p:nvPr>
            <p:ph idx="1"/>
          </p:nvPr>
        </p:nvSpPr>
        <p:spPr>
          <a:xfrm>
            <a:off x="578498" y="1688841"/>
            <a:ext cx="10775302" cy="4488122"/>
          </a:xfrm>
        </p:spPr>
        <p:txBody>
          <a:bodyPr>
            <a:normAutofit fontScale="25000" lnSpcReduction="20000"/>
          </a:bodyPr>
          <a:lstStyle/>
          <a:p>
            <a:pPr marL="0" indent="0">
              <a:buNone/>
            </a:pPr>
            <a:r>
              <a:rPr lang="en-US" sz="9600" b="1" i="0" strike="noStrike" dirty="0">
                <a:solidFill>
                  <a:srgbClr val="C00000"/>
                </a:solidFill>
                <a:effectLst/>
                <a:latin typeface="Trebuchet MS" panose="020B0603020202020204" pitchFamily="34" charset="0"/>
              </a:rPr>
              <a:t>From Recent US DOL Monitoring: Finding - Improper Program Exits:</a:t>
            </a:r>
          </a:p>
          <a:p>
            <a:pPr marL="0" indent="0">
              <a:buNone/>
            </a:pPr>
            <a:endParaRPr lang="en-US" sz="4400" b="1" i="0" strike="noStrike" dirty="0">
              <a:solidFill>
                <a:srgbClr val="C00000"/>
              </a:solidFill>
              <a:effectLst/>
              <a:latin typeface="Trebuchet MS" panose="020B0603020202020204" pitchFamily="34" charset="0"/>
            </a:endParaRPr>
          </a:p>
          <a:p>
            <a:pPr marL="285750" marR="0" indent="0">
              <a:lnSpc>
                <a:spcPct val="120000"/>
              </a:lnSpc>
              <a:spcBef>
                <a:spcPts val="0"/>
              </a:spcBef>
              <a:spcAft>
                <a:spcPts val="0"/>
              </a:spcAft>
              <a:buNone/>
            </a:pPr>
            <a:r>
              <a:rPr lang="en-US" sz="7200" dirty="0">
                <a:solidFill>
                  <a:srgbClr val="000000"/>
                </a:solidFill>
                <a:effectLst/>
                <a:latin typeface="Trebuchet MS" panose="020B0603020202020204" pitchFamily="34" charset="0"/>
                <a:ea typeface="Calibri" panose="020F0502020204030204" pitchFamily="34" charset="0"/>
              </a:rPr>
              <a:t>The regulations require that exits must be service-based. WIOA Section 677.150 (c) states:</a:t>
            </a:r>
            <a:endParaRPr lang="en-US" sz="7200" dirty="0">
              <a:effectLst/>
              <a:latin typeface="Calibri" panose="020F0502020204030204" pitchFamily="34" charset="0"/>
              <a:ea typeface="Calibri" panose="020F0502020204030204" pitchFamily="34" charset="0"/>
            </a:endParaRPr>
          </a:p>
          <a:p>
            <a:pPr marL="285750" marR="0" indent="0">
              <a:lnSpc>
                <a:spcPct val="120000"/>
              </a:lnSpc>
              <a:spcBef>
                <a:spcPts val="0"/>
              </a:spcBef>
              <a:spcAft>
                <a:spcPts val="0"/>
              </a:spcAft>
              <a:buNone/>
            </a:pPr>
            <a:r>
              <a:rPr lang="en-US" sz="7200" dirty="0">
                <a:solidFill>
                  <a:srgbClr val="000000"/>
                </a:solidFill>
                <a:effectLst/>
                <a:latin typeface="Trebuchet MS" panose="020B0603020202020204" pitchFamily="34" charset="0"/>
                <a:ea typeface="Calibri" panose="020F0502020204030204" pitchFamily="34" charset="0"/>
              </a:rPr>
              <a:t>As defined for the purpose of performance calculations, Exit is the point after which a participant who has received services through any program meets the following criteria: (1) For the adult, dislocated worker, and youth programs authorized under WIOA title I, the AEFLA program authorized under WIOA title II, and the Employment Service program authorized under the Wagner-Peyser Act, as amended by WIOA title III, exit date is the last date of service. (i) The last day of service cannot be determined until at least 90 days have elapsed since the participant last received services; services do not include selfservice, information-only services or activities, or </a:t>
            </a:r>
            <a:r>
              <a:rPr lang="en-US" sz="7200" dirty="0">
                <a:solidFill>
                  <a:srgbClr val="000000"/>
                </a:solidFill>
                <a:effectLst/>
                <a:highlight>
                  <a:srgbClr val="FFFF00"/>
                </a:highlight>
                <a:latin typeface="Trebuchet MS" panose="020B0603020202020204" pitchFamily="34" charset="0"/>
                <a:ea typeface="Calibri" panose="020F0502020204030204" pitchFamily="34" charset="0"/>
              </a:rPr>
              <a:t>follow-up services</a:t>
            </a:r>
            <a:r>
              <a:rPr lang="en-US" sz="7200" dirty="0">
                <a:solidFill>
                  <a:srgbClr val="000000"/>
                </a:solidFill>
                <a:effectLst/>
                <a:latin typeface="Trebuchet MS" panose="020B0603020202020204" pitchFamily="34" charset="0"/>
                <a:ea typeface="Calibri" panose="020F0502020204030204" pitchFamily="34" charset="0"/>
              </a:rPr>
              <a:t>. This also requires that there are no plans to provide the participant with future services.</a:t>
            </a:r>
            <a:endParaRPr lang="en-US" sz="7200" dirty="0">
              <a:effectLst/>
              <a:latin typeface="Calibri" panose="020F0502020204030204" pitchFamily="34" charset="0"/>
              <a:ea typeface="Calibri" panose="020F0502020204030204" pitchFamily="34" charset="0"/>
            </a:endParaRPr>
          </a:p>
          <a:p>
            <a:pPr marL="457200" lvl="1">
              <a:lnSpc>
                <a:spcPct val="120000"/>
              </a:lnSpc>
              <a:spcBef>
                <a:spcPts val="0"/>
              </a:spcBef>
            </a:pPr>
            <a:endParaRPr lang="en-US" sz="7200" dirty="0">
              <a:solidFill>
                <a:srgbClr val="000000"/>
              </a:solidFill>
              <a:effectLst/>
              <a:latin typeface="TimesNewRomanPSMT"/>
              <a:ea typeface="Calibri" panose="020F0502020204030204" pitchFamily="34" charset="0"/>
            </a:endParaRPr>
          </a:p>
          <a:p>
            <a:pPr marL="228600" lvl="1" indent="0">
              <a:lnSpc>
                <a:spcPct val="120000"/>
              </a:lnSpc>
              <a:spcBef>
                <a:spcPts val="0"/>
              </a:spcBef>
              <a:buNone/>
            </a:pPr>
            <a:endParaRPr lang="en-US" sz="7200" dirty="0">
              <a:solidFill>
                <a:srgbClr val="000000"/>
              </a:solidFill>
              <a:effectLst/>
              <a:latin typeface="TimesNewRomanPSMT"/>
              <a:ea typeface="Calibri" panose="020F0502020204030204" pitchFamily="34" charset="0"/>
            </a:endParaRPr>
          </a:p>
          <a:p>
            <a:pPr marL="228600" lvl="1" indent="0">
              <a:lnSpc>
                <a:spcPct val="120000"/>
              </a:lnSpc>
              <a:spcBef>
                <a:spcPts val="0"/>
              </a:spcBef>
              <a:buNone/>
            </a:pPr>
            <a:r>
              <a:rPr lang="en-US" sz="7200" dirty="0">
                <a:solidFill>
                  <a:srgbClr val="000000"/>
                </a:solidFill>
                <a:effectLst/>
                <a:highlight>
                  <a:srgbClr val="FFFF00"/>
                </a:highlight>
                <a:latin typeface="Trebuchet MS" panose="020B0603020202020204" pitchFamily="34" charset="0"/>
                <a:ea typeface="Calibri" panose="020F0502020204030204" pitchFamily="34" charset="0"/>
              </a:rPr>
              <a:t>Note:  Guidance under Section 677.150 (c)(1)(i) indicates that follow-up services do not extend the date of exit, and Section 116 of WIOA requires states to ensure data submitted and reported to the Department is valid and reliable.</a:t>
            </a:r>
            <a:endParaRPr lang="en-US" sz="7200" dirty="0">
              <a:solidFill>
                <a:srgbClr val="000000"/>
              </a:solidFill>
              <a:highlight>
                <a:srgbClr val="FFFF00"/>
              </a:highlight>
              <a:latin typeface="TimesNewRomanPSMT"/>
              <a:ea typeface="Calibri" panose="020F0502020204030204" pitchFamily="34" charset="0"/>
            </a:endParaRPr>
          </a:p>
          <a:p>
            <a:pPr marL="457200" lvl="1" indent="0">
              <a:buNone/>
            </a:pPr>
            <a:endParaRPr lang="en-US" sz="6400" dirty="0">
              <a:solidFill>
                <a:schemeClr val="tx1"/>
              </a:solidFill>
              <a:latin typeface="Trebuchet MS" panose="020B0603020202020204" pitchFamily="34" charset="0"/>
            </a:endParaRPr>
          </a:p>
          <a:p>
            <a:pPr marL="0" lvl="2" indent="0">
              <a:spcBef>
                <a:spcPts val="1000"/>
              </a:spcBef>
              <a:buNone/>
            </a:pPr>
            <a:r>
              <a:rPr lang="en-US" sz="6400" dirty="0">
                <a:solidFill>
                  <a:schemeClr val="tx1"/>
                </a:solidFill>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8215066F-6ABD-4EFB-8565-1DCFF5121F25}"/>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222873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42AF6-6C52-4085-9911-DF9713E32F11}"/>
              </a:ext>
            </a:extLst>
          </p:cNvPr>
          <p:cNvSpPr>
            <a:spLocks noGrp="1"/>
          </p:cNvSpPr>
          <p:nvPr>
            <p:ph type="title"/>
          </p:nvPr>
        </p:nvSpPr>
        <p:spPr/>
        <p:txBody>
          <a:bodyPr>
            <a:noAutofit/>
          </a:bodyPr>
          <a:lstStyle/>
          <a:p>
            <a:pPr algn="ctr"/>
            <a:r>
              <a:rPr lang="en-US" sz="3600" dirty="0">
                <a:latin typeface="Trebuchet MS" panose="020B0603020202020204" pitchFamily="34" charset="0"/>
              </a:rPr>
              <a:t>IA/ID Follow-Up Services</a:t>
            </a:r>
          </a:p>
        </p:txBody>
      </p:sp>
      <p:sp>
        <p:nvSpPr>
          <p:cNvPr id="3" name="Content Placeholder 2">
            <a:extLst>
              <a:ext uri="{FF2B5EF4-FFF2-40B4-BE49-F238E27FC236}">
                <a16:creationId xmlns:a16="http://schemas.microsoft.com/office/drawing/2014/main" id="{0BCBE67D-9A97-4E4B-A9EF-F24BCDD21105}"/>
              </a:ext>
            </a:extLst>
          </p:cNvPr>
          <p:cNvSpPr>
            <a:spLocks noGrp="1"/>
          </p:cNvSpPr>
          <p:nvPr>
            <p:ph idx="1"/>
          </p:nvPr>
        </p:nvSpPr>
        <p:spPr/>
        <p:txBody>
          <a:bodyPr>
            <a:normAutofit fontScale="25000" lnSpcReduction="20000"/>
          </a:bodyPr>
          <a:lstStyle/>
          <a:p>
            <a:pPr marL="0" indent="0">
              <a:buNone/>
            </a:pPr>
            <a:r>
              <a:rPr lang="en-US" sz="11200" b="1" i="0" strike="noStrike" dirty="0">
                <a:solidFill>
                  <a:srgbClr val="C00000"/>
                </a:solidFill>
                <a:effectLst/>
                <a:latin typeface="Trebuchet MS" panose="020B0603020202020204" pitchFamily="34" charset="0"/>
              </a:rPr>
              <a:t>Career Services versus Follow-Up Activities – </a:t>
            </a:r>
          </a:p>
          <a:p>
            <a:pPr marL="0" indent="0">
              <a:buNone/>
            </a:pPr>
            <a:r>
              <a:rPr lang="en-US" sz="11200" b="1" dirty="0">
                <a:solidFill>
                  <a:srgbClr val="C00000"/>
                </a:solidFill>
                <a:latin typeface="Trebuchet MS" panose="020B0603020202020204" pitchFamily="34" charset="0"/>
              </a:rPr>
              <a:t>During monitoring DOL sited:</a:t>
            </a:r>
          </a:p>
          <a:p>
            <a:pPr>
              <a:lnSpc>
                <a:spcPct val="120000"/>
              </a:lnSpc>
            </a:pPr>
            <a:r>
              <a:rPr lang="en-US" sz="96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“Four participants were exited on the day they received a follow up call verifying employment rather than the last day a service was provided.”</a:t>
            </a:r>
          </a:p>
          <a:p>
            <a:pPr>
              <a:lnSpc>
                <a:spcPct val="120000"/>
              </a:lnSpc>
            </a:pPr>
            <a:r>
              <a:rPr lang="en-US" sz="9600" dirty="0">
                <a:solidFill>
                  <a:srgbClr val="000000"/>
                </a:solidFill>
                <a:effectLst/>
                <a:latin typeface="Trebuchet MS" panose="020B0603020202020204" pitchFamily="34" charset="0"/>
                <a:ea typeface="Calibri" panose="020F0502020204030204" pitchFamily="34" charset="0"/>
              </a:rPr>
              <a:t>“Additionally, DCEO erroneously instructed staff and did not correct anomalies with exit dates. DCEO incorrectly determined that employment verification is a service to participants and instructed the local area staff to use the date of employment verification as the exit date.”</a:t>
            </a:r>
            <a:endParaRPr lang="en-US" sz="9600" dirty="0">
              <a:effectLst/>
              <a:latin typeface="Trebuchet MS" panose="020B0603020202020204" pitchFamily="34" charset="0"/>
              <a:ea typeface="Calibri" panose="020F0502020204030204" pitchFamily="34" charset="0"/>
            </a:endParaRPr>
          </a:p>
          <a:p>
            <a:pPr marL="457200" lvl="1" indent="0">
              <a:buNone/>
            </a:pPr>
            <a:endParaRPr lang="en-US" sz="8000" dirty="0">
              <a:solidFill>
                <a:schemeClr val="tx1"/>
              </a:solidFill>
              <a:latin typeface="Trebuchet MS" panose="020B0603020202020204" pitchFamily="34" charset="0"/>
            </a:endParaRPr>
          </a:p>
          <a:p>
            <a:endParaRPr lang="en-US" sz="9200" dirty="0">
              <a:solidFill>
                <a:schemeClr val="tx1"/>
              </a:solidFill>
              <a:latin typeface="Trebuchet MS" panose="020B0603020202020204" pitchFamily="34" charset="0"/>
            </a:endParaRPr>
          </a:p>
          <a:p>
            <a:pPr marL="457200" lvl="1" indent="0">
              <a:buNone/>
            </a:pPr>
            <a:endParaRPr lang="en-US" sz="9200" dirty="0">
              <a:solidFill>
                <a:schemeClr val="tx1"/>
              </a:solidFill>
              <a:latin typeface="Trebuchet MS" panose="020B0603020202020204" pitchFamily="34" charset="0"/>
            </a:endParaRPr>
          </a:p>
          <a:p>
            <a:endParaRPr lang="en-US" dirty="0">
              <a:solidFill>
                <a:schemeClr val="tx1"/>
              </a:solidFill>
              <a:latin typeface="Trebuchet MS" panose="020B0603020202020204" pitchFamily="34" charset="0"/>
            </a:endParaRPr>
          </a:p>
          <a:p>
            <a:pPr marL="0" indent="0">
              <a:buNone/>
            </a:pPr>
            <a:endParaRPr lang="en-US" dirty="0">
              <a:solidFill>
                <a:schemeClr val="tx1"/>
              </a:solidFill>
              <a:latin typeface="Trebuchet MS" panose="020B0603020202020204" pitchFamily="34" charset="0"/>
            </a:endParaRPr>
          </a:p>
          <a:p>
            <a:pPr marL="0" indent="0">
              <a:buNone/>
            </a:pPr>
            <a:r>
              <a:rPr lang="en-US" dirty="0">
                <a:solidFill>
                  <a:schemeClr val="tx1"/>
                </a:solidFill>
                <a:latin typeface="Trebuchet MS" panose="020B0603020202020204" pitchFamily="34" charset="0"/>
              </a:rPr>
              <a:t> </a:t>
            </a:r>
          </a:p>
          <a:p>
            <a:pPr marL="457200" lvl="1" indent="0">
              <a:buNone/>
            </a:pPr>
            <a:r>
              <a:rPr lang="en-US" sz="2600" dirty="0">
                <a:solidFill>
                  <a:schemeClr val="tx1"/>
                </a:solidFill>
                <a:latin typeface="Trebuchet MS" panose="020B0603020202020204" pitchFamily="34" charset="0"/>
              </a:rPr>
              <a:t> </a:t>
            </a:r>
          </a:p>
          <a:p>
            <a:pPr marL="0" lvl="2" indent="0">
              <a:spcBef>
                <a:spcPts val="1000"/>
              </a:spcBef>
              <a:buNone/>
            </a:pPr>
            <a:r>
              <a:rPr lang="en-US" sz="2400" dirty="0">
                <a:solidFill>
                  <a:schemeClr val="tx1"/>
                </a:solidFill>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8215066F-6ABD-4EFB-8565-1DCFF5121F25}"/>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164142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42AF6-6C52-4085-9911-DF9713E32F11}"/>
              </a:ext>
            </a:extLst>
          </p:cNvPr>
          <p:cNvSpPr>
            <a:spLocks noGrp="1"/>
          </p:cNvSpPr>
          <p:nvPr>
            <p:ph type="title"/>
          </p:nvPr>
        </p:nvSpPr>
        <p:spPr/>
        <p:txBody>
          <a:bodyPr>
            <a:noAutofit/>
          </a:bodyPr>
          <a:lstStyle/>
          <a:p>
            <a:pPr algn="ctr"/>
            <a:r>
              <a:rPr lang="en-US" sz="3600" dirty="0">
                <a:latin typeface="Trebuchet MS" panose="020B0603020202020204" pitchFamily="34" charset="0"/>
              </a:rPr>
              <a:t>IA/ID Follow-Up Services</a:t>
            </a:r>
          </a:p>
        </p:txBody>
      </p:sp>
      <p:sp>
        <p:nvSpPr>
          <p:cNvPr id="3" name="Content Placeholder 2">
            <a:extLst>
              <a:ext uri="{FF2B5EF4-FFF2-40B4-BE49-F238E27FC236}">
                <a16:creationId xmlns:a16="http://schemas.microsoft.com/office/drawing/2014/main" id="{0BCBE67D-9A97-4E4B-A9EF-F24BCDD21105}"/>
              </a:ext>
            </a:extLst>
          </p:cNvPr>
          <p:cNvSpPr>
            <a:spLocks noGrp="1"/>
          </p:cNvSpPr>
          <p:nvPr>
            <p:ph idx="1"/>
          </p:nvPr>
        </p:nvSpPr>
        <p:spPr>
          <a:xfrm>
            <a:off x="616945" y="1707614"/>
            <a:ext cx="10884665" cy="4539521"/>
          </a:xfrm>
        </p:spPr>
        <p:txBody>
          <a:bodyPr>
            <a:normAutofit fontScale="25000" lnSpcReduction="20000"/>
          </a:bodyPr>
          <a:lstStyle/>
          <a:p>
            <a:pPr marL="0" indent="0">
              <a:buNone/>
            </a:pPr>
            <a:r>
              <a:rPr lang="en-US" sz="11200" b="1" i="0" strike="noStrike" dirty="0">
                <a:solidFill>
                  <a:srgbClr val="C00000"/>
                </a:solidFill>
                <a:effectLst/>
                <a:latin typeface="Trebuchet MS" panose="020B0603020202020204" pitchFamily="34" charset="0"/>
              </a:rPr>
              <a:t>Career Services versus Follow-Up Activities – </a:t>
            </a:r>
          </a:p>
          <a:p>
            <a:pPr>
              <a:lnSpc>
                <a:spcPct val="120000"/>
              </a:lnSpc>
            </a:pPr>
            <a:r>
              <a:rPr lang="en-US" sz="9600" dirty="0">
                <a:solidFill>
                  <a:schemeClr val="tx1"/>
                </a:solidFill>
                <a:latin typeface="Trebuchet MS" panose="020B0603020202020204" pitchFamily="34" charset="0"/>
              </a:rPr>
              <a:t>Staff documented career services and/or “same day” episodes on dates when only employment verification occurred. </a:t>
            </a:r>
          </a:p>
          <a:p>
            <a:pPr lvl="1">
              <a:lnSpc>
                <a:spcPct val="120000"/>
              </a:lnSpc>
            </a:pPr>
            <a:r>
              <a:rPr lang="en-US" sz="9200" dirty="0">
                <a:solidFill>
                  <a:schemeClr val="tx1"/>
                </a:solidFill>
                <a:latin typeface="Trebuchet MS" panose="020B0603020202020204" pitchFamily="34" charset="0"/>
              </a:rPr>
              <a:t>Employment verification is not considered a program service that extends participation or exit.</a:t>
            </a:r>
          </a:p>
          <a:p>
            <a:pPr lvl="1">
              <a:lnSpc>
                <a:spcPct val="120000"/>
              </a:lnSpc>
            </a:pPr>
            <a:r>
              <a:rPr lang="en-US" sz="9200" dirty="0">
                <a:solidFill>
                  <a:schemeClr val="tx1"/>
                </a:solidFill>
                <a:latin typeface="Trebuchet MS" panose="020B0603020202020204" pitchFamily="34" charset="0"/>
              </a:rPr>
              <a:t>Exit dates are not tied to follow-up via “information only” correspondence like employment verification.</a:t>
            </a:r>
          </a:p>
          <a:p>
            <a:pPr>
              <a:lnSpc>
                <a:spcPct val="120000"/>
              </a:lnSpc>
            </a:pPr>
            <a:r>
              <a:rPr lang="en-US" sz="9600" dirty="0">
                <a:solidFill>
                  <a:schemeClr val="tx1"/>
                </a:solidFill>
                <a:latin typeface="Trebuchet MS" panose="020B0603020202020204" pitchFamily="34" charset="0"/>
              </a:rPr>
              <a:t>Result/Finding:  Programs were not properly determining and reporting the dates on which participants’ last “active” career service occurred.  Therefore, their exit dates aligned with follow-up activities instead of last active services.</a:t>
            </a:r>
          </a:p>
          <a:p>
            <a:pPr lvl="1">
              <a:lnSpc>
                <a:spcPct val="120000"/>
              </a:lnSpc>
            </a:pPr>
            <a:endParaRPr lang="en-US" sz="9600" dirty="0">
              <a:solidFill>
                <a:schemeClr val="tx1"/>
              </a:solidFill>
              <a:latin typeface="Trebuchet MS" panose="020B0603020202020204" pitchFamily="34" charset="0"/>
            </a:endParaRPr>
          </a:p>
          <a:p>
            <a:endParaRPr lang="en-US" sz="9200" dirty="0">
              <a:solidFill>
                <a:schemeClr val="tx1"/>
              </a:solidFill>
              <a:latin typeface="Trebuchet MS" panose="020B0603020202020204" pitchFamily="34" charset="0"/>
            </a:endParaRPr>
          </a:p>
          <a:p>
            <a:pPr marL="457200" lvl="1" indent="0">
              <a:buNone/>
            </a:pPr>
            <a:endParaRPr lang="en-US" sz="9200" dirty="0">
              <a:solidFill>
                <a:schemeClr val="tx1"/>
              </a:solidFill>
              <a:latin typeface="Trebuchet MS" panose="020B0603020202020204" pitchFamily="34" charset="0"/>
            </a:endParaRPr>
          </a:p>
          <a:p>
            <a:endParaRPr lang="en-US" dirty="0">
              <a:solidFill>
                <a:schemeClr val="tx1"/>
              </a:solidFill>
              <a:latin typeface="Trebuchet MS" panose="020B0603020202020204" pitchFamily="34" charset="0"/>
            </a:endParaRPr>
          </a:p>
          <a:p>
            <a:pPr marL="0" indent="0">
              <a:buNone/>
            </a:pPr>
            <a:endParaRPr lang="en-US" dirty="0">
              <a:solidFill>
                <a:schemeClr val="tx1"/>
              </a:solidFill>
              <a:latin typeface="Trebuchet MS" panose="020B0603020202020204" pitchFamily="34" charset="0"/>
            </a:endParaRPr>
          </a:p>
          <a:p>
            <a:pPr marL="0" indent="0">
              <a:buNone/>
            </a:pPr>
            <a:r>
              <a:rPr lang="en-US" dirty="0">
                <a:solidFill>
                  <a:schemeClr val="tx1"/>
                </a:solidFill>
                <a:latin typeface="Trebuchet MS" panose="020B0603020202020204" pitchFamily="34" charset="0"/>
              </a:rPr>
              <a:t> </a:t>
            </a:r>
          </a:p>
          <a:p>
            <a:pPr marL="457200" lvl="1" indent="0">
              <a:buNone/>
            </a:pPr>
            <a:r>
              <a:rPr lang="en-US" sz="2600" dirty="0">
                <a:solidFill>
                  <a:schemeClr val="tx1"/>
                </a:solidFill>
                <a:latin typeface="Trebuchet MS" panose="020B0603020202020204" pitchFamily="34" charset="0"/>
              </a:rPr>
              <a:t> </a:t>
            </a:r>
          </a:p>
          <a:p>
            <a:pPr marL="0" lvl="2" indent="0">
              <a:spcBef>
                <a:spcPts val="1000"/>
              </a:spcBef>
              <a:buNone/>
            </a:pPr>
            <a:r>
              <a:rPr lang="en-US" sz="2400" dirty="0">
                <a:solidFill>
                  <a:schemeClr val="tx1"/>
                </a:solidFill>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8215066F-6ABD-4EFB-8565-1DCFF5121F25}"/>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19238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42AF6-6C52-4085-9911-DF9713E32F11}"/>
              </a:ext>
            </a:extLst>
          </p:cNvPr>
          <p:cNvSpPr>
            <a:spLocks noGrp="1"/>
          </p:cNvSpPr>
          <p:nvPr>
            <p:ph type="title"/>
          </p:nvPr>
        </p:nvSpPr>
        <p:spPr/>
        <p:txBody>
          <a:bodyPr>
            <a:noAutofit/>
          </a:bodyPr>
          <a:lstStyle/>
          <a:p>
            <a:pPr algn="ctr"/>
            <a:r>
              <a:rPr lang="en-US" sz="3600" dirty="0">
                <a:latin typeface="Trebuchet MS" panose="020B0603020202020204" pitchFamily="34" charset="0"/>
              </a:rPr>
              <a:t>IA/ID Follow-Up Services</a:t>
            </a:r>
          </a:p>
        </p:txBody>
      </p:sp>
      <p:sp>
        <p:nvSpPr>
          <p:cNvPr id="3" name="Content Placeholder 2">
            <a:extLst>
              <a:ext uri="{FF2B5EF4-FFF2-40B4-BE49-F238E27FC236}">
                <a16:creationId xmlns:a16="http://schemas.microsoft.com/office/drawing/2014/main" id="{0BCBE67D-9A97-4E4B-A9EF-F24BCDD21105}"/>
              </a:ext>
            </a:extLst>
          </p:cNvPr>
          <p:cNvSpPr>
            <a:spLocks noGrp="1"/>
          </p:cNvSpPr>
          <p:nvPr>
            <p:ph idx="1"/>
          </p:nvPr>
        </p:nvSpPr>
        <p:spPr/>
        <p:txBody>
          <a:bodyPr>
            <a:normAutofit fontScale="25000" lnSpcReduction="20000"/>
          </a:bodyPr>
          <a:lstStyle/>
          <a:p>
            <a:pPr marL="0" indent="0">
              <a:buNone/>
            </a:pPr>
            <a:r>
              <a:rPr lang="en-US" sz="11200" b="1" i="0" strike="noStrike" dirty="0">
                <a:solidFill>
                  <a:srgbClr val="C00000"/>
                </a:solidFill>
                <a:effectLst/>
                <a:latin typeface="Trebuchet MS" panose="020B0603020202020204" pitchFamily="34" charset="0"/>
              </a:rPr>
              <a:t>Career Services versus Follow-Up Activities - </a:t>
            </a:r>
            <a:endParaRPr lang="en-US" sz="11200" b="1" dirty="0">
              <a:solidFill>
                <a:srgbClr val="C00000"/>
              </a:solidFill>
              <a:latin typeface="Trebuchet MS" panose="020B0603020202020204" pitchFamily="34" charset="0"/>
            </a:endParaRPr>
          </a:p>
          <a:p>
            <a:pPr>
              <a:lnSpc>
                <a:spcPct val="120000"/>
              </a:lnSpc>
            </a:pPr>
            <a:r>
              <a:rPr lang="en-US" sz="9600" dirty="0">
                <a:solidFill>
                  <a:schemeClr val="tx1"/>
                </a:solidFill>
                <a:latin typeface="Trebuchet MS" panose="020B0603020202020204" pitchFamily="34" charset="0"/>
              </a:rPr>
              <a:t>Refer to Individual Employment Plan (IEP).</a:t>
            </a:r>
          </a:p>
          <a:p>
            <a:pPr>
              <a:lnSpc>
                <a:spcPct val="120000"/>
              </a:lnSpc>
            </a:pPr>
            <a:r>
              <a:rPr lang="en-US" sz="9600" dirty="0">
                <a:solidFill>
                  <a:schemeClr val="tx1"/>
                </a:solidFill>
                <a:latin typeface="Trebuchet MS" panose="020B0603020202020204" pitchFamily="34" charset="0"/>
              </a:rPr>
              <a:t>Identify differences between enrolling (active) career services and follow-up activities. </a:t>
            </a:r>
          </a:p>
          <a:p>
            <a:pPr>
              <a:lnSpc>
                <a:spcPct val="120000"/>
              </a:lnSpc>
            </a:pPr>
            <a:r>
              <a:rPr lang="en-US" sz="9600" dirty="0">
                <a:solidFill>
                  <a:schemeClr val="tx1"/>
                </a:solidFill>
                <a:latin typeface="Trebuchet MS" panose="020B0603020202020204" pitchFamily="34" charset="0"/>
              </a:rPr>
              <a:t>Identify and document date of last enrolling service to determine when to begin documenting follow-up via case notes.</a:t>
            </a:r>
          </a:p>
          <a:p>
            <a:pPr>
              <a:lnSpc>
                <a:spcPct val="120000"/>
              </a:lnSpc>
            </a:pPr>
            <a:r>
              <a:rPr lang="en-US" sz="9600" dirty="0">
                <a:solidFill>
                  <a:schemeClr val="tx1"/>
                </a:solidFill>
                <a:latin typeface="Trebuchet MS" panose="020B0603020202020204" pitchFamily="34" charset="0"/>
              </a:rPr>
              <a:t>NOTE:  Closely examine details of career services definitions versus the follow-up activities in the Services Matrix.</a:t>
            </a:r>
          </a:p>
          <a:p>
            <a:pPr>
              <a:lnSpc>
                <a:spcPct val="120000"/>
              </a:lnSpc>
            </a:pPr>
            <a:endParaRPr lang="en-US" sz="9600" dirty="0">
              <a:solidFill>
                <a:schemeClr val="tx1"/>
              </a:solidFill>
              <a:latin typeface="Trebuchet MS" panose="020B0603020202020204" pitchFamily="34" charset="0"/>
            </a:endParaRPr>
          </a:p>
          <a:p>
            <a:pPr marL="457200" lvl="1" indent="0">
              <a:buNone/>
            </a:pPr>
            <a:endParaRPr lang="en-US" sz="9200" dirty="0">
              <a:solidFill>
                <a:schemeClr val="tx1"/>
              </a:solidFill>
              <a:latin typeface="Trebuchet MS" panose="020B0603020202020204" pitchFamily="34" charset="0"/>
            </a:endParaRPr>
          </a:p>
          <a:p>
            <a:endParaRPr lang="en-US" dirty="0">
              <a:solidFill>
                <a:schemeClr val="tx1"/>
              </a:solidFill>
              <a:latin typeface="Trebuchet MS" panose="020B0603020202020204" pitchFamily="34" charset="0"/>
            </a:endParaRPr>
          </a:p>
          <a:p>
            <a:pPr marL="0" indent="0">
              <a:buNone/>
            </a:pPr>
            <a:endParaRPr lang="en-US" dirty="0">
              <a:solidFill>
                <a:schemeClr val="tx1"/>
              </a:solidFill>
              <a:latin typeface="Trebuchet MS" panose="020B0603020202020204" pitchFamily="34" charset="0"/>
            </a:endParaRPr>
          </a:p>
          <a:p>
            <a:pPr marL="0" indent="0">
              <a:buNone/>
            </a:pPr>
            <a:r>
              <a:rPr lang="en-US" dirty="0">
                <a:solidFill>
                  <a:schemeClr val="tx1"/>
                </a:solidFill>
                <a:latin typeface="Trebuchet MS" panose="020B0603020202020204" pitchFamily="34" charset="0"/>
              </a:rPr>
              <a:t> </a:t>
            </a:r>
          </a:p>
          <a:p>
            <a:pPr marL="457200" lvl="1" indent="0">
              <a:buNone/>
            </a:pPr>
            <a:r>
              <a:rPr lang="en-US" sz="2600" dirty="0">
                <a:solidFill>
                  <a:schemeClr val="tx1"/>
                </a:solidFill>
                <a:latin typeface="Trebuchet MS" panose="020B0603020202020204" pitchFamily="34" charset="0"/>
              </a:rPr>
              <a:t> </a:t>
            </a:r>
          </a:p>
          <a:p>
            <a:pPr marL="0" lvl="2" indent="0">
              <a:spcBef>
                <a:spcPts val="1000"/>
              </a:spcBef>
              <a:buNone/>
            </a:pPr>
            <a:r>
              <a:rPr lang="en-US" sz="2400" dirty="0">
                <a:solidFill>
                  <a:schemeClr val="tx1"/>
                </a:solidFill>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8215066F-6ABD-4EFB-8565-1DCFF5121F25}"/>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284034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FB7401-75AD-4307-842D-E1E4841A038E}"/>
              </a:ext>
            </a:extLst>
          </p:cNvPr>
          <p:cNvSpPr>
            <a:spLocks noGrp="1"/>
          </p:cNvSpPr>
          <p:nvPr>
            <p:ph sz="half" idx="1"/>
          </p:nvPr>
        </p:nvSpPr>
        <p:spPr>
          <a:xfrm>
            <a:off x="603504" y="1707614"/>
            <a:ext cx="5538216" cy="4964331"/>
          </a:xfrm>
        </p:spPr>
        <p:txBody>
          <a:bodyPr>
            <a:normAutofit lnSpcReduction="10000"/>
          </a:bodyPr>
          <a:lstStyle/>
          <a:p>
            <a:pPr marL="0" indent="0">
              <a:lnSpc>
                <a:spcPct val="110000"/>
              </a:lnSpc>
              <a:spcBef>
                <a:spcPts val="0"/>
              </a:spcBef>
              <a:buNone/>
            </a:pPr>
            <a:r>
              <a:rPr lang="en-US" sz="2200" b="1" i="0" strike="noStrike" dirty="0">
                <a:solidFill>
                  <a:srgbClr val="58595B"/>
                </a:solidFill>
                <a:effectLst/>
                <a:latin typeface="Trebuchet MS" panose="020B0603020202020204" pitchFamily="34" charset="0"/>
              </a:rPr>
              <a:t>“Career” Service – During Participation</a:t>
            </a:r>
          </a:p>
          <a:p>
            <a:pPr marL="0" indent="0">
              <a:lnSpc>
                <a:spcPct val="110000"/>
              </a:lnSpc>
              <a:spcBef>
                <a:spcPts val="0"/>
              </a:spcBef>
              <a:buNone/>
            </a:pPr>
            <a:r>
              <a:rPr lang="en-US" sz="2000" b="1" i="0" u="sng" strike="noStrike" dirty="0">
                <a:solidFill>
                  <a:srgbClr val="C00000"/>
                </a:solidFill>
                <a:effectLst/>
                <a:latin typeface="Trebuchet MS" panose="020B0603020202020204" pitchFamily="34" charset="0"/>
              </a:rPr>
              <a:t>“Job Search Activities and Assistance”</a:t>
            </a:r>
            <a:endParaRPr lang="en-US" sz="2000" b="1" u="sng" dirty="0">
              <a:solidFill>
                <a:srgbClr val="C00000"/>
              </a:solidFill>
              <a:latin typeface="Trebuchet MS" panose="020B0603020202020204" pitchFamily="34" charset="0"/>
            </a:endParaRPr>
          </a:p>
          <a:p>
            <a:pPr>
              <a:lnSpc>
                <a:spcPct val="110000"/>
              </a:lnSpc>
              <a:spcBef>
                <a:spcPts val="0"/>
              </a:spcBef>
            </a:pPr>
            <a:r>
              <a:rPr lang="en-US" sz="1800" dirty="0">
                <a:solidFill>
                  <a:srgbClr val="000000"/>
                </a:solidFill>
                <a:effectLst/>
                <a:latin typeface="Trebuchet MS" panose="020B0603020202020204" pitchFamily="34" charset="0"/>
                <a:ea typeface="Calibri" panose="020F0502020204030204" pitchFamily="34" charset="0"/>
              </a:rPr>
              <a:t>Career planner who matches a current WIOA </a:t>
            </a:r>
            <a:r>
              <a:rPr lang="en-US" sz="1800" i="1" dirty="0">
                <a:solidFill>
                  <a:srgbClr val="000000"/>
                </a:solidFill>
                <a:effectLst/>
                <a:latin typeface="Trebuchet MS" panose="020B0603020202020204" pitchFamily="34" charset="0"/>
                <a:ea typeface="Calibri" panose="020F0502020204030204" pitchFamily="34" charset="0"/>
              </a:rPr>
              <a:t>participant</a:t>
            </a:r>
            <a:r>
              <a:rPr lang="en-US" sz="1800" dirty="0">
                <a:solidFill>
                  <a:srgbClr val="000000"/>
                </a:solidFill>
                <a:effectLst/>
                <a:latin typeface="Trebuchet MS" panose="020B0603020202020204" pitchFamily="34" charset="0"/>
                <a:ea typeface="Calibri" panose="020F0502020204030204" pitchFamily="34" charset="0"/>
              </a:rPr>
              <a:t> with </a:t>
            </a:r>
            <a:r>
              <a:rPr lang="en-US" sz="1800" dirty="0">
                <a:solidFill>
                  <a:srgbClr val="000000"/>
                </a:solidFill>
                <a:latin typeface="Trebuchet MS" panose="020B0603020202020204" pitchFamily="34" charset="0"/>
                <a:ea typeface="Calibri" panose="020F0502020204030204" pitchFamily="34" charset="0"/>
              </a:rPr>
              <a:t>employers and existing </a:t>
            </a:r>
            <a:r>
              <a:rPr lang="en-US" sz="1800" dirty="0">
                <a:solidFill>
                  <a:srgbClr val="000000"/>
                </a:solidFill>
                <a:effectLst/>
                <a:latin typeface="Trebuchet MS" panose="020B0603020202020204" pitchFamily="34" charset="0"/>
                <a:ea typeface="Calibri" panose="020F0502020204030204" pitchFamily="34" charset="0"/>
              </a:rPr>
              <a:t>job openings.</a:t>
            </a:r>
          </a:p>
          <a:p>
            <a:pPr>
              <a:lnSpc>
                <a:spcPct val="110000"/>
              </a:lnSpc>
              <a:spcBef>
                <a:spcPts val="0"/>
              </a:spcBef>
            </a:pPr>
            <a:r>
              <a:rPr lang="en-US" sz="1800" dirty="0">
                <a:solidFill>
                  <a:srgbClr val="000000"/>
                </a:solidFill>
                <a:effectLst/>
                <a:latin typeface="Trebuchet MS" panose="020B0603020202020204" pitchFamily="34" charset="0"/>
                <a:ea typeface="Calibri" panose="020F0502020204030204" pitchFamily="34" charset="0"/>
              </a:rPr>
              <a:t>Placement and activities occur during program participation.</a:t>
            </a:r>
          </a:p>
          <a:p>
            <a:pPr marL="0" indent="0">
              <a:lnSpc>
                <a:spcPct val="110000"/>
              </a:lnSpc>
              <a:spcBef>
                <a:spcPts val="0"/>
              </a:spcBef>
              <a:buNone/>
            </a:pPr>
            <a:endParaRPr lang="en-US" sz="1800" dirty="0">
              <a:solidFill>
                <a:srgbClr val="000000"/>
              </a:solidFill>
              <a:effectLst/>
              <a:latin typeface="Trebuchet MS" panose="020B0603020202020204" pitchFamily="34" charset="0"/>
              <a:ea typeface="Calibri" panose="020F0502020204030204" pitchFamily="34" charset="0"/>
            </a:endParaRPr>
          </a:p>
          <a:p>
            <a:pPr marL="0" indent="0">
              <a:lnSpc>
                <a:spcPct val="110000"/>
              </a:lnSpc>
              <a:spcBef>
                <a:spcPts val="0"/>
              </a:spcBef>
              <a:buNone/>
            </a:pPr>
            <a:r>
              <a:rPr lang="en-US" sz="1800" dirty="0">
                <a:solidFill>
                  <a:srgbClr val="000000"/>
                </a:solidFill>
                <a:effectLst/>
                <a:latin typeface="Trebuchet MS" panose="020B0603020202020204" pitchFamily="34" charset="0"/>
                <a:ea typeface="Calibri" panose="020F0502020204030204" pitchFamily="34" charset="0"/>
              </a:rPr>
              <a:t>Examples:</a:t>
            </a:r>
          </a:p>
          <a:p>
            <a:pPr>
              <a:lnSpc>
                <a:spcPct val="110000"/>
              </a:lnSpc>
              <a:spcBef>
                <a:spcPts val="0"/>
              </a:spcBef>
            </a:pPr>
            <a:r>
              <a:rPr lang="en-US" sz="1800" dirty="0">
                <a:solidFill>
                  <a:srgbClr val="000000"/>
                </a:solidFill>
                <a:latin typeface="Trebuchet MS" panose="020B0603020202020204" pitchFamily="34" charset="0"/>
                <a:ea typeface="Calibri" panose="020F0502020204030204" pitchFamily="34" charset="0"/>
              </a:rPr>
              <a:t>Staff research and analysis of participant’s</a:t>
            </a:r>
            <a:r>
              <a:rPr lang="en-US" sz="1800" dirty="0">
                <a:solidFill>
                  <a:srgbClr val="000000"/>
                </a:solidFill>
                <a:effectLst/>
                <a:latin typeface="Trebuchet MS" panose="020B0603020202020204" pitchFamily="34" charset="0"/>
                <a:ea typeface="Calibri" panose="020F0502020204030204" pitchFamily="34" charset="0"/>
              </a:rPr>
              <a:t> prior job experience, career goals, and occupational interests for job placement.</a:t>
            </a:r>
          </a:p>
          <a:p>
            <a:pPr>
              <a:lnSpc>
                <a:spcPct val="110000"/>
              </a:lnSpc>
              <a:spcBef>
                <a:spcPts val="0"/>
              </a:spcBef>
            </a:pPr>
            <a:r>
              <a:rPr lang="en-US" sz="1800" dirty="0">
                <a:solidFill>
                  <a:srgbClr val="000000"/>
                </a:solidFill>
                <a:effectLst/>
                <a:latin typeface="Trebuchet MS" panose="020B0603020202020204" pitchFamily="34" charset="0"/>
                <a:ea typeface="Calibri" panose="020F0502020204030204" pitchFamily="34" charset="0"/>
              </a:rPr>
              <a:t>Employment research may be focused on training program the individual has completed.</a:t>
            </a:r>
          </a:p>
          <a:p>
            <a:pPr>
              <a:lnSpc>
                <a:spcPct val="110000"/>
              </a:lnSpc>
              <a:spcBef>
                <a:spcPts val="0"/>
              </a:spcBef>
            </a:pPr>
            <a:r>
              <a:rPr lang="en-US" sz="1800" dirty="0">
                <a:solidFill>
                  <a:srgbClr val="000000"/>
                </a:solidFill>
                <a:effectLst/>
                <a:latin typeface="Trebuchet MS" panose="020B0603020202020204" pitchFamily="34" charset="0"/>
                <a:ea typeface="Calibri" panose="020F0502020204030204" pitchFamily="34" charset="0"/>
              </a:rPr>
              <a:t>Staff may provide supportive service to assist in acquiring the employment or starting work.</a:t>
            </a:r>
          </a:p>
          <a:p>
            <a:endParaRPr lang="en-US" dirty="0">
              <a:latin typeface="Trebuchet MS" panose="020B0603020202020204" pitchFamily="34" charset="0"/>
            </a:endParaRPr>
          </a:p>
          <a:p>
            <a:endParaRPr lang="en-US" dirty="0"/>
          </a:p>
        </p:txBody>
      </p:sp>
      <p:sp>
        <p:nvSpPr>
          <p:cNvPr id="4" name="Content Placeholder 3">
            <a:extLst>
              <a:ext uri="{FF2B5EF4-FFF2-40B4-BE49-F238E27FC236}">
                <a16:creationId xmlns:a16="http://schemas.microsoft.com/office/drawing/2014/main" id="{F34F95A4-FEC5-409D-B316-F53B59A56C6E}"/>
              </a:ext>
            </a:extLst>
          </p:cNvPr>
          <p:cNvSpPr>
            <a:spLocks noGrp="1"/>
          </p:cNvSpPr>
          <p:nvPr>
            <p:ph sz="half" idx="2"/>
          </p:nvPr>
        </p:nvSpPr>
        <p:spPr>
          <a:xfrm>
            <a:off x="6400800" y="1707614"/>
            <a:ext cx="5212080" cy="4964331"/>
          </a:xfrm>
        </p:spPr>
        <p:txBody>
          <a:bodyPr vert="horz" lIns="91440" tIns="45720" rIns="91440" bIns="45720" rtlCol="0" anchor="t">
            <a:normAutofit fontScale="85000" lnSpcReduction="20000"/>
          </a:bodyPr>
          <a:lstStyle/>
          <a:p>
            <a:pPr marL="0" indent="0">
              <a:lnSpc>
                <a:spcPct val="120000"/>
              </a:lnSpc>
              <a:spcBef>
                <a:spcPts val="0"/>
              </a:spcBef>
              <a:buNone/>
            </a:pPr>
            <a:r>
              <a:rPr lang="en-US" sz="2600" b="1" dirty="0">
                <a:solidFill>
                  <a:srgbClr val="58595B"/>
                </a:solidFill>
                <a:latin typeface="Trebuchet MS" panose="020B0603020202020204" pitchFamily="34" charset="0"/>
              </a:rPr>
              <a:t>Follow-Up Service–Post-Exit</a:t>
            </a:r>
          </a:p>
          <a:p>
            <a:pPr marL="0" indent="0">
              <a:lnSpc>
                <a:spcPct val="120000"/>
              </a:lnSpc>
              <a:spcBef>
                <a:spcPts val="0"/>
              </a:spcBef>
              <a:buNone/>
            </a:pPr>
            <a:r>
              <a:rPr lang="en-US" sz="2400" b="1" u="sng" dirty="0">
                <a:solidFill>
                  <a:srgbClr val="C00000"/>
                </a:solidFill>
                <a:latin typeface="Trebuchet MS" panose="020B0603020202020204" pitchFamily="34" charset="0"/>
              </a:rPr>
              <a:t>Activities may include:</a:t>
            </a:r>
          </a:p>
          <a:p>
            <a:pPr>
              <a:lnSpc>
                <a:spcPct val="120000"/>
              </a:lnSpc>
              <a:spcBef>
                <a:spcPts val="0"/>
              </a:spcBef>
            </a:pPr>
            <a:r>
              <a:rPr lang="en-US" sz="2100" dirty="0">
                <a:solidFill>
                  <a:srgbClr val="58595B"/>
                </a:solidFill>
                <a:latin typeface="Trebuchet MS" panose="020B0603020202020204" pitchFamily="34" charset="0"/>
                <a:cs typeface="Calibri" panose="020F0502020204030204" pitchFamily="34" charset="0"/>
              </a:rPr>
              <a:t>Assistance with </a:t>
            </a:r>
            <a:r>
              <a:rPr lang="en-US" sz="2100" i="1" dirty="0">
                <a:solidFill>
                  <a:srgbClr val="58595B"/>
                </a:solidFill>
                <a:latin typeface="Trebuchet MS" panose="020B0603020202020204" pitchFamily="34" charset="0"/>
                <a:cs typeface="Calibri" panose="020F0502020204030204" pitchFamily="34" charset="0"/>
              </a:rPr>
              <a:t>maintaining</a:t>
            </a:r>
            <a:r>
              <a:rPr lang="en-US" sz="2100" dirty="0">
                <a:solidFill>
                  <a:srgbClr val="58595B"/>
                </a:solidFill>
                <a:latin typeface="Trebuchet MS" panose="020B0603020202020204" pitchFamily="34" charset="0"/>
                <a:cs typeface="Calibri" panose="020F0502020204030204" pitchFamily="34" charset="0"/>
              </a:rPr>
              <a:t> the job/employment a </a:t>
            </a:r>
            <a:r>
              <a:rPr lang="en-US" sz="2100" i="1" dirty="0">
                <a:solidFill>
                  <a:srgbClr val="58595B"/>
                </a:solidFill>
                <a:latin typeface="Trebuchet MS" panose="020B0603020202020204" pitchFamily="34" charset="0"/>
                <a:cs typeface="Calibri" panose="020F0502020204030204" pitchFamily="34" charset="0"/>
              </a:rPr>
              <a:t>former</a:t>
            </a:r>
            <a:r>
              <a:rPr lang="en-US" sz="2100" dirty="0">
                <a:solidFill>
                  <a:srgbClr val="58595B"/>
                </a:solidFill>
                <a:latin typeface="Trebuchet MS" panose="020B0603020202020204" pitchFamily="34" charset="0"/>
                <a:cs typeface="Calibri" panose="020F0502020204030204" pitchFamily="34" charset="0"/>
              </a:rPr>
              <a:t> WIOA “participant” gained during the program may include:</a:t>
            </a:r>
          </a:p>
          <a:p>
            <a:pPr lvl="1">
              <a:lnSpc>
                <a:spcPct val="120000"/>
              </a:lnSpc>
              <a:spcBef>
                <a:spcPts val="0"/>
              </a:spcBef>
            </a:pPr>
            <a:r>
              <a:rPr lang="en-US" sz="2100" dirty="0">
                <a:solidFill>
                  <a:srgbClr val="58595B"/>
                </a:solidFill>
                <a:latin typeface="Trebuchet MS" panose="020B0603020202020204" pitchFamily="34" charset="0"/>
                <a:cs typeface="Calibri" panose="020F0502020204030204" pitchFamily="34" charset="0"/>
              </a:rPr>
              <a:t>Career planner working with both the employer and client; </a:t>
            </a:r>
          </a:p>
          <a:p>
            <a:pPr lvl="1">
              <a:lnSpc>
                <a:spcPct val="120000"/>
              </a:lnSpc>
              <a:spcBef>
                <a:spcPts val="0"/>
              </a:spcBef>
            </a:pPr>
            <a:r>
              <a:rPr lang="en-US" sz="2100" dirty="0">
                <a:solidFill>
                  <a:srgbClr val="58595B"/>
                </a:solidFill>
                <a:latin typeface="Trebuchet MS" panose="020B0603020202020204" pitchFamily="34" charset="0"/>
                <a:cs typeface="Calibri" panose="020F0502020204030204" pitchFamily="34" charset="0"/>
              </a:rPr>
              <a:t>Assistance with work related problems;</a:t>
            </a:r>
          </a:p>
          <a:p>
            <a:pPr lvl="1">
              <a:lnSpc>
                <a:spcPct val="120000"/>
              </a:lnSpc>
              <a:spcBef>
                <a:spcPts val="0"/>
              </a:spcBef>
            </a:pPr>
            <a:r>
              <a:rPr lang="en-US" sz="2100" dirty="0">
                <a:solidFill>
                  <a:srgbClr val="58595B"/>
                </a:solidFill>
                <a:latin typeface="Trebuchet MS" panose="020B0603020202020204" pitchFamily="34" charset="0"/>
                <a:cs typeface="Calibri" panose="020F0502020204030204" pitchFamily="34" charset="0"/>
              </a:rPr>
              <a:t>Contact to secure better paying jobs</a:t>
            </a:r>
          </a:p>
          <a:p>
            <a:pPr lvl="1">
              <a:lnSpc>
                <a:spcPct val="120000"/>
              </a:lnSpc>
              <a:spcBef>
                <a:spcPts val="0"/>
              </a:spcBef>
            </a:pPr>
            <a:r>
              <a:rPr lang="en-US" sz="2100" dirty="0">
                <a:solidFill>
                  <a:srgbClr val="58595B"/>
                </a:solidFill>
                <a:latin typeface="Trebuchet MS" panose="020B0603020202020204" pitchFamily="34" charset="0"/>
                <a:cs typeface="Calibri" panose="020F0502020204030204" pitchFamily="34" charset="0"/>
              </a:rPr>
              <a:t>Additional career planning and counseling.</a:t>
            </a:r>
          </a:p>
          <a:p>
            <a:pPr>
              <a:lnSpc>
                <a:spcPct val="120000"/>
              </a:lnSpc>
              <a:spcBef>
                <a:spcPts val="0"/>
              </a:spcBef>
            </a:pPr>
            <a:r>
              <a:rPr lang="en-US" sz="2100" dirty="0">
                <a:solidFill>
                  <a:srgbClr val="58595B"/>
                </a:solidFill>
                <a:latin typeface="Trebuchet MS" panose="020B0603020202020204" pitchFamily="34" charset="0"/>
                <a:cs typeface="Calibri" panose="020F0502020204030204" pitchFamily="34" charset="0"/>
              </a:rPr>
              <a:t>Identified in IEP.</a:t>
            </a:r>
          </a:p>
          <a:p>
            <a:pPr>
              <a:lnSpc>
                <a:spcPct val="120000"/>
              </a:lnSpc>
              <a:spcBef>
                <a:spcPts val="0"/>
              </a:spcBef>
            </a:pPr>
            <a:r>
              <a:rPr lang="en-US" sz="2100" dirty="0">
                <a:solidFill>
                  <a:srgbClr val="58595B"/>
                </a:solidFill>
                <a:latin typeface="Trebuchet MS" panose="020B0603020202020204" pitchFamily="34" charset="0"/>
                <a:cs typeface="Calibri" panose="020F0502020204030204" pitchFamily="34" charset="0"/>
              </a:rPr>
              <a:t>Occur after last active service and date of exit is determined</a:t>
            </a:r>
          </a:p>
          <a:p>
            <a:pPr>
              <a:lnSpc>
                <a:spcPct val="120000"/>
              </a:lnSpc>
              <a:spcBef>
                <a:spcPts val="0"/>
              </a:spcBef>
            </a:pPr>
            <a:r>
              <a:rPr lang="en-US" sz="2100" dirty="0">
                <a:solidFill>
                  <a:srgbClr val="58595B"/>
                </a:solidFill>
                <a:latin typeface="Trebuchet MS" panose="020B0603020202020204" pitchFamily="34" charset="0"/>
                <a:cs typeface="Calibri" panose="020F0502020204030204" pitchFamily="34" charset="0"/>
              </a:rPr>
              <a:t>Supportive Services, such as transportation, are not allowed for IA/ID in Follow-Up.</a:t>
            </a:r>
          </a:p>
          <a:p>
            <a:pPr>
              <a:lnSpc>
                <a:spcPct val="120000"/>
              </a:lnSpc>
              <a:spcBef>
                <a:spcPts val="0"/>
              </a:spcBef>
            </a:pPr>
            <a:endParaRPr lang="en-US" sz="2400" dirty="0">
              <a:solidFill>
                <a:srgbClr val="58595B"/>
              </a:solidFill>
            </a:endParaRPr>
          </a:p>
          <a:p>
            <a:endParaRPr lang="en-US" sz="2000" dirty="0"/>
          </a:p>
        </p:txBody>
      </p:sp>
      <p:sp>
        <p:nvSpPr>
          <p:cNvPr id="5" name="Slide Number Placeholder 4">
            <a:extLst>
              <a:ext uri="{FF2B5EF4-FFF2-40B4-BE49-F238E27FC236}">
                <a16:creationId xmlns:a16="http://schemas.microsoft.com/office/drawing/2014/main" id="{6DC7C7E9-07D3-46C1-9F4D-61FAA5291288}"/>
              </a:ext>
            </a:extLst>
          </p:cNvPr>
          <p:cNvSpPr>
            <a:spLocks noGrp="1"/>
          </p:cNvSpPr>
          <p:nvPr>
            <p:ph type="sldNum" sz="quarter" idx="12"/>
          </p:nvPr>
        </p:nvSpPr>
        <p:spPr/>
        <p:txBody>
          <a:bodyPr/>
          <a:lstStyle/>
          <a:p>
            <a:fld id="{4C252FB9-B173-B746-BC64-1AB9D36BCBA0}" type="slidenum">
              <a:rPr lang="en-US" smtClean="0"/>
              <a:t>14</a:t>
            </a:fld>
            <a:endParaRPr lang="en-US" dirty="0"/>
          </a:p>
        </p:txBody>
      </p:sp>
      <p:sp>
        <p:nvSpPr>
          <p:cNvPr id="6" name="Title 5">
            <a:extLst>
              <a:ext uri="{FF2B5EF4-FFF2-40B4-BE49-F238E27FC236}">
                <a16:creationId xmlns:a16="http://schemas.microsoft.com/office/drawing/2014/main" id="{1DAB79E3-CCA0-E151-B1A0-29AF88C7B92B}"/>
              </a:ext>
            </a:extLst>
          </p:cNvPr>
          <p:cNvSpPr>
            <a:spLocks noGrp="1"/>
          </p:cNvSpPr>
          <p:nvPr>
            <p:ph type="title"/>
          </p:nvPr>
        </p:nvSpPr>
        <p:spPr/>
        <p:txBody>
          <a:bodyPr>
            <a:normAutofit/>
          </a:bodyPr>
          <a:lstStyle/>
          <a:p>
            <a:r>
              <a:rPr lang="en-US" sz="3200" dirty="0"/>
              <a:t>IA/ID Follow-Up (Post Exit) Application:</a:t>
            </a:r>
          </a:p>
        </p:txBody>
      </p:sp>
    </p:spTree>
    <p:extLst>
      <p:ext uri="{BB962C8B-B14F-4D97-AF65-F5344CB8AC3E}">
        <p14:creationId xmlns:p14="http://schemas.microsoft.com/office/powerpoint/2010/main" val="686800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C6001-2E55-4A44-8194-981A354F65D4}"/>
              </a:ext>
            </a:extLst>
          </p:cNvPr>
          <p:cNvSpPr>
            <a:spLocks noGrp="1"/>
          </p:cNvSpPr>
          <p:nvPr>
            <p:ph type="title"/>
          </p:nvPr>
        </p:nvSpPr>
        <p:spPr/>
        <p:txBody>
          <a:bodyPr>
            <a:noAutofit/>
          </a:bodyPr>
          <a:lstStyle/>
          <a:p>
            <a:r>
              <a:rPr lang="en-US" sz="3600" dirty="0">
                <a:latin typeface="Trebuchet MS" panose="020B0603020202020204" pitchFamily="34" charset="0"/>
              </a:rPr>
              <a:t>Question about Adult or DW Client</a:t>
            </a:r>
          </a:p>
        </p:txBody>
      </p:sp>
      <p:sp>
        <p:nvSpPr>
          <p:cNvPr id="3" name="Content Placeholder 2">
            <a:extLst>
              <a:ext uri="{FF2B5EF4-FFF2-40B4-BE49-F238E27FC236}">
                <a16:creationId xmlns:a16="http://schemas.microsoft.com/office/drawing/2014/main" id="{999A14E0-4DFF-41FB-814D-EC41C9A5DBC4}"/>
              </a:ext>
            </a:extLst>
          </p:cNvPr>
          <p:cNvSpPr>
            <a:spLocks noGrp="1"/>
          </p:cNvSpPr>
          <p:nvPr>
            <p:ph idx="1"/>
          </p:nvPr>
        </p:nvSpPr>
        <p:spPr/>
        <p:txBody>
          <a:bodyPr>
            <a:normAutofit fontScale="92500" lnSpcReduction="20000"/>
          </a:bodyPr>
          <a:lstStyle/>
          <a:p>
            <a:pPr lvl="1">
              <a:buFont typeface="Arial" panose="020B0604020202020204" pitchFamily="34" charset="0"/>
              <a:buChar char="•"/>
            </a:pPr>
            <a:r>
              <a:rPr lang="en-US" sz="3000" dirty="0">
                <a:solidFill>
                  <a:schemeClr val="tx1"/>
                </a:solidFill>
                <a:latin typeface="Trebuchet MS" panose="020B0603020202020204" pitchFamily="34" charset="0"/>
              </a:rPr>
              <a:t>Both Federal and State guidance states Follow-up services must be provided for Adult and Dislocated Worker clients up to twelve (12) months after the first date of employment for Adults and Dislocated Workers who obtain “Unsubsidized Employment”.  </a:t>
            </a:r>
          </a:p>
          <a:p>
            <a:pPr marL="457200" lvl="1" indent="0">
              <a:buNone/>
            </a:pPr>
            <a:endParaRPr lang="en-US" sz="1300" dirty="0">
              <a:solidFill>
                <a:schemeClr val="tx1"/>
              </a:solidFill>
              <a:latin typeface="Trebuchet MS" panose="020B0603020202020204" pitchFamily="34" charset="0"/>
            </a:endParaRPr>
          </a:p>
          <a:p>
            <a:pPr marL="457200" lvl="1" indent="0">
              <a:buNone/>
            </a:pPr>
            <a:r>
              <a:rPr lang="en-US" sz="3000" b="1" dirty="0">
                <a:solidFill>
                  <a:schemeClr val="tx1"/>
                </a:solidFill>
                <a:latin typeface="Trebuchet MS" panose="020B0603020202020204" pitchFamily="34" charset="0"/>
              </a:rPr>
              <a:t>QUESTION</a:t>
            </a:r>
            <a:r>
              <a:rPr lang="en-US" sz="3000" dirty="0">
                <a:solidFill>
                  <a:schemeClr val="tx1"/>
                </a:solidFill>
                <a:latin typeface="Trebuchet MS" panose="020B0603020202020204" pitchFamily="34" charset="0"/>
              </a:rPr>
              <a:t>: If a client is currently receiving WIOA enrolling services when they obtain “Unsubsidized Employment”, IWDS will not allow opening the follow-up service.  How could we meet the follow-up requirements when a client is still receiving WIOA services and IWDS will not allow follow-up service to be opened/recorded?  </a:t>
            </a:r>
          </a:p>
          <a:p>
            <a:pPr marL="457200" lvl="1" indent="0">
              <a:buNone/>
            </a:pPr>
            <a:endParaRPr lang="en-US" sz="2800"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794FABF0-190A-4CDD-ABBC-D30FB99798E4}"/>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925986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2FE2-57C7-4DF3-96AA-4B3B9AFA62B2}"/>
              </a:ext>
            </a:extLst>
          </p:cNvPr>
          <p:cNvSpPr>
            <a:spLocks noGrp="1"/>
          </p:cNvSpPr>
          <p:nvPr>
            <p:ph type="title"/>
          </p:nvPr>
        </p:nvSpPr>
        <p:spPr>
          <a:xfrm>
            <a:off x="3015343" y="610865"/>
            <a:ext cx="8109857" cy="561049"/>
          </a:xfrm>
        </p:spPr>
        <p:txBody>
          <a:bodyPr>
            <a:noAutofit/>
          </a:bodyPr>
          <a:lstStyle/>
          <a:p>
            <a:pPr algn="ctr"/>
            <a:r>
              <a:rPr lang="en-US" sz="3600" dirty="0">
                <a:latin typeface="Trebuchet MS" panose="020B0603020202020204" pitchFamily="34" charset="0"/>
              </a:rPr>
              <a:t>Answer about Adult or DW Client</a:t>
            </a:r>
          </a:p>
        </p:txBody>
      </p:sp>
      <p:sp>
        <p:nvSpPr>
          <p:cNvPr id="3" name="Content Placeholder 2">
            <a:extLst>
              <a:ext uri="{FF2B5EF4-FFF2-40B4-BE49-F238E27FC236}">
                <a16:creationId xmlns:a16="http://schemas.microsoft.com/office/drawing/2014/main" id="{62E337B0-AEF0-4595-9092-30A9638409FC}"/>
              </a:ext>
            </a:extLst>
          </p:cNvPr>
          <p:cNvSpPr>
            <a:spLocks noGrp="1"/>
          </p:cNvSpPr>
          <p:nvPr>
            <p:ph idx="1"/>
          </p:nvPr>
        </p:nvSpPr>
        <p:spPr>
          <a:xfrm>
            <a:off x="609600" y="1633594"/>
            <a:ext cx="10515600" cy="4369934"/>
          </a:xfrm>
        </p:spPr>
        <p:txBody>
          <a:bodyPr>
            <a:normAutofit fontScale="92500" lnSpcReduction="10000"/>
          </a:bodyPr>
          <a:lstStyle/>
          <a:p>
            <a:pPr marL="0" indent="0">
              <a:buNone/>
            </a:pPr>
            <a:r>
              <a:rPr lang="en-US" b="1" dirty="0">
                <a:solidFill>
                  <a:schemeClr val="tx1"/>
                </a:solidFill>
                <a:latin typeface="Trebuchet MS" panose="020B0603020202020204" pitchFamily="34" charset="0"/>
              </a:rPr>
              <a:t>	</a:t>
            </a:r>
          </a:p>
          <a:p>
            <a:pPr marL="0" indent="0">
              <a:buNone/>
            </a:pPr>
            <a:r>
              <a:rPr lang="en-US" sz="2800" b="1" dirty="0">
                <a:solidFill>
                  <a:schemeClr val="tx1"/>
                </a:solidFill>
                <a:latin typeface="Trebuchet MS" panose="020B0603020202020204" pitchFamily="34" charset="0"/>
              </a:rPr>
              <a:t>QUESTION</a:t>
            </a:r>
            <a:r>
              <a:rPr lang="en-US" sz="2800" dirty="0">
                <a:solidFill>
                  <a:schemeClr val="tx1"/>
                </a:solidFill>
                <a:latin typeface="Trebuchet MS" panose="020B0603020202020204" pitchFamily="34" charset="0"/>
              </a:rPr>
              <a:t>: If a client is currently receiving WIOA enrolling services when they obtain “Unsubsidized Employment”, IWDS will not allow opening the follow-up service.  How could we meet the follow-up requirements when a client is still receiving WIOA services and IWDS will not allow follow-up service to be opened/recorded?  </a:t>
            </a:r>
          </a:p>
          <a:p>
            <a:pPr marL="0" indent="0">
              <a:buNone/>
            </a:pPr>
            <a:endParaRPr lang="en-US" b="1" dirty="0">
              <a:solidFill>
                <a:schemeClr val="tx1"/>
              </a:solidFill>
              <a:latin typeface="Trebuchet MS" panose="020B0603020202020204" pitchFamily="34" charset="0"/>
            </a:endParaRPr>
          </a:p>
          <a:p>
            <a:pPr marL="0" indent="0">
              <a:buNone/>
            </a:pPr>
            <a:r>
              <a:rPr lang="en-US" b="1" dirty="0">
                <a:solidFill>
                  <a:schemeClr val="tx1"/>
                </a:solidFill>
                <a:latin typeface="Trebuchet MS" panose="020B0603020202020204" pitchFamily="34" charset="0"/>
              </a:rPr>
              <a:t>ANSWER:  </a:t>
            </a:r>
            <a:r>
              <a:rPr lang="en-US" sz="2800" b="1" dirty="0">
                <a:solidFill>
                  <a:schemeClr val="tx1"/>
                </a:solidFill>
                <a:latin typeface="Trebuchet MS" panose="020B0603020202020204" pitchFamily="34" charset="0"/>
              </a:rPr>
              <a:t>In instances when the client enters “unsubsidized employment” while still enrolled in traditional WIOA services, the follow-up should be included and recorded by the Career Planner as part of the routine, two-way communication with the client that must occur at least every 30 days</a:t>
            </a:r>
            <a:r>
              <a:rPr lang="en-US" sz="2800" dirty="0">
                <a:solidFill>
                  <a:schemeClr val="tx1"/>
                </a:solidFill>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0E7A5720-F23B-48BD-BE2A-BDD8641618F5}"/>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524057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090F-B641-4765-B7C9-77E320F4012A}"/>
              </a:ext>
            </a:extLst>
          </p:cNvPr>
          <p:cNvSpPr>
            <a:spLocks noGrp="1"/>
          </p:cNvSpPr>
          <p:nvPr>
            <p:ph type="title"/>
          </p:nvPr>
        </p:nvSpPr>
        <p:spPr>
          <a:xfrm>
            <a:off x="3211010" y="610865"/>
            <a:ext cx="7916773" cy="561049"/>
          </a:xfrm>
        </p:spPr>
        <p:txBody>
          <a:bodyPr>
            <a:noAutofit/>
          </a:bodyPr>
          <a:lstStyle/>
          <a:p>
            <a:pPr algn="ctr"/>
            <a:r>
              <a:rPr lang="en-US" sz="3600" dirty="0">
                <a:latin typeface="Trebuchet MS" panose="020B0603020202020204" pitchFamily="34" charset="0"/>
              </a:rPr>
              <a:t>Adult and Dislocated Worker</a:t>
            </a:r>
          </a:p>
        </p:txBody>
      </p:sp>
      <p:sp>
        <p:nvSpPr>
          <p:cNvPr id="3" name="Content Placeholder 2">
            <a:extLst>
              <a:ext uri="{FF2B5EF4-FFF2-40B4-BE49-F238E27FC236}">
                <a16:creationId xmlns:a16="http://schemas.microsoft.com/office/drawing/2014/main" id="{25AC8ABB-34B8-4DDC-AE23-B95464C8A5C1}"/>
              </a:ext>
            </a:extLst>
          </p:cNvPr>
          <p:cNvSpPr>
            <a:spLocks noGrp="1"/>
          </p:cNvSpPr>
          <p:nvPr>
            <p:ph idx="1"/>
          </p:nvPr>
        </p:nvSpPr>
        <p:spPr/>
        <p:txBody>
          <a:bodyPr/>
          <a:lstStyle/>
          <a:p>
            <a:pPr marL="0" indent="0">
              <a:buNone/>
            </a:pPr>
            <a:r>
              <a:rPr lang="en-US" sz="2600" dirty="0">
                <a:solidFill>
                  <a:schemeClr val="tx1"/>
                </a:solidFill>
                <a:latin typeface="Trebuchet MS" panose="020B0603020202020204" pitchFamily="34" charset="0"/>
              </a:rPr>
              <a:t>OET Policy Chapter 4: Section 3.1 provides specific feedback on Adult and Dislocated Worker Programs Follow-Up Service.</a:t>
            </a:r>
          </a:p>
          <a:p>
            <a:pPr lvl="1">
              <a:buFont typeface="Arial" panose="020B0604020202020204" pitchFamily="34" charset="0"/>
              <a:buChar char="•"/>
            </a:pPr>
            <a:r>
              <a:rPr lang="en-US" sz="2200" dirty="0">
                <a:solidFill>
                  <a:schemeClr val="tx1"/>
                </a:solidFill>
                <a:latin typeface="Trebuchet MS" panose="020B0603020202020204" pitchFamily="34" charset="0"/>
              </a:rPr>
              <a:t>When all WIOA services have been completed, then the activity of Follow-up should be opened.   </a:t>
            </a:r>
          </a:p>
          <a:p>
            <a:pPr lvl="1">
              <a:buFont typeface="Arial" panose="020B0604020202020204" pitchFamily="34" charset="0"/>
              <a:buChar char="•"/>
            </a:pPr>
            <a:r>
              <a:rPr lang="en-US" sz="2200" dirty="0">
                <a:solidFill>
                  <a:schemeClr val="tx1"/>
                </a:solidFill>
                <a:latin typeface="Trebuchet MS" panose="020B0603020202020204" pitchFamily="34" charset="0"/>
              </a:rPr>
              <a:t>All two-way communication completed as part of follow-up, should be recorded under the “Case Note” feature within IWDS and/or on the exit control panel of the client’s record.  </a:t>
            </a:r>
          </a:p>
          <a:p>
            <a:pPr lvl="1">
              <a:buFont typeface="Arial" panose="020B0604020202020204" pitchFamily="34" charset="0"/>
              <a:buChar char="•"/>
            </a:pPr>
            <a:r>
              <a:rPr lang="en-US" sz="2200" dirty="0">
                <a:solidFill>
                  <a:schemeClr val="tx1"/>
                </a:solidFill>
                <a:latin typeface="Trebuchet MS" panose="020B0603020202020204" pitchFamily="34" charset="0"/>
              </a:rPr>
              <a:t>Outcomes that impact performance should be documented and recorded in corresponding POST EXIT Quarter Section on the exit control panel of the client’s record in IWDS.</a:t>
            </a:r>
          </a:p>
          <a:p>
            <a:endParaRPr lang="en-US" dirty="0"/>
          </a:p>
        </p:txBody>
      </p:sp>
      <p:sp>
        <p:nvSpPr>
          <p:cNvPr id="4" name="Footer Placeholder 3">
            <a:extLst>
              <a:ext uri="{FF2B5EF4-FFF2-40B4-BE49-F238E27FC236}">
                <a16:creationId xmlns:a16="http://schemas.microsoft.com/office/drawing/2014/main" id="{5A48271E-9C0F-4ECF-BF8C-0406B8882493}"/>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468087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09208-D723-141D-CAEA-B726DE49ADA7}"/>
              </a:ext>
            </a:extLst>
          </p:cNvPr>
          <p:cNvSpPr>
            <a:spLocks noGrp="1"/>
          </p:cNvSpPr>
          <p:nvPr>
            <p:ph type="title"/>
          </p:nvPr>
        </p:nvSpPr>
        <p:spPr>
          <a:xfrm>
            <a:off x="2920482" y="569167"/>
            <a:ext cx="8640147" cy="1138335"/>
          </a:xfrm>
        </p:spPr>
        <p:txBody>
          <a:bodyPr>
            <a:normAutofit fontScale="90000"/>
          </a:bodyPr>
          <a:lstStyle/>
          <a:p>
            <a:pPr algn="ctr"/>
            <a:r>
              <a:rPr lang="en-US" dirty="0">
                <a:latin typeface="Trebuchet MS" panose="020B0603020202020204" pitchFamily="34" charset="0"/>
              </a:rPr>
              <a:t>Adult/Dislocated Worker who obtains Unsubsidized Employment</a:t>
            </a:r>
          </a:p>
        </p:txBody>
      </p:sp>
      <p:sp>
        <p:nvSpPr>
          <p:cNvPr id="3" name="Content Placeholder 2">
            <a:extLst>
              <a:ext uri="{FF2B5EF4-FFF2-40B4-BE49-F238E27FC236}">
                <a16:creationId xmlns:a16="http://schemas.microsoft.com/office/drawing/2014/main" id="{FAB8A8BB-C199-3E8A-502E-7037DA5CF899}"/>
              </a:ext>
            </a:extLst>
          </p:cNvPr>
          <p:cNvSpPr>
            <a:spLocks noGrp="1"/>
          </p:cNvSpPr>
          <p:nvPr>
            <p:ph idx="1"/>
          </p:nvPr>
        </p:nvSpPr>
        <p:spPr/>
        <p:txBody>
          <a:bodyPr/>
          <a:lstStyle/>
          <a:p>
            <a:r>
              <a:rPr lang="en-US" dirty="0">
                <a:solidFill>
                  <a:schemeClr val="tx1"/>
                </a:solidFill>
                <a:latin typeface="Trebuchet MS" panose="020B0603020202020204" pitchFamily="34" charset="0"/>
              </a:rPr>
              <a:t>In instances where either an Adult or Dislocated Worker client obtain unsubsidized employment while still enrolled in WIOA services, it is not possible to open the service of Follow-up; in those situations, Follow-up is conducted during normal two-way communication and recorded in the client’s case notes.</a:t>
            </a:r>
          </a:p>
          <a:p>
            <a:r>
              <a:rPr lang="en-US" dirty="0">
                <a:solidFill>
                  <a:schemeClr val="tx1"/>
                </a:solidFill>
                <a:latin typeface="Trebuchet MS" panose="020B0603020202020204" pitchFamily="34" charset="0"/>
              </a:rPr>
              <a:t>Make sure to detail the case note so it is clear that beginning Follow-up due to the client has obtained Unsubsidized Employment.</a:t>
            </a:r>
          </a:p>
          <a:p>
            <a:r>
              <a:rPr lang="en-US" dirty="0">
                <a:solidFill>
                  <a:schemeClr val="tx1"/>
                </a:solidFill>
                <a:latin typeface="Trebuchet MS" panose="020B0603020202020204" pitchFamily="34" charset="0"/>
              </a:rPr>
              <a:t>The next slide demonstrates an example case note.</a:t>
            </a:r>
            <a:r>
              <a:rPr lang="en-US" dirty="0">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44409755-3E69-9A58-6011-149D58C1856E}"/>
              </a:ext>
            </a:extLst>
          </p:cNvPr>
          <p:cNvSpPr>
            <a:spLocks noGrp="1"/>
          </p:cNvSpPr>
          <p:nvPr>
            <p:ph type="ftr" sz="quarter" idx="11"/>
          </p:nvPr>
        </p:nvSpPr>
        <p:spPr/>
        <p:txBody>
          <a:bodyPr/>
          <a:lstStyle/>
          <a:p>
            <a:r>
              <a:rPr lang="en-US"/>
              <a:t>June 22nd, 2023</a:t>
            </a:r>
            <a:endParaRPr lang="en-US" dirty="0"/>
          </a:p>
        </p:txBody>
      </p:sp>
    </p:spTree>
    <p:extLst>
      <p:ext uri="{BB962C8B-B14F-4D97-AF65-F5344CB8AC3E}">
        <p14:creationId xmlns:p14="http://schemas.microsoft.com/office/powerpoint/2010/main" val="2187058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1A54B-1392-C84E-93E7-9C00448171C4}"/>
              </a:ext>
            </a:extLst>
          </p:cNvPr>
          <p:cNvSpPr>
            <a:spLocks noGrp="1"/>
          </p:cNvSpPr>
          <p:nvPr>
            <p:ph type="title"/>
          </p:nvPr>
        </p:nvSpPr>
        <p:spPr>
          <a:xfrm>
            <a:off x="3144416" y="681037"/>
            <a:ext cx="8462866" cy="970481"/>
          </a:xfrm>
        </p:spPr>
        <p:txBody>
          <a:bodyPr>
            <a:normAutofit fontScale="90000"/>
          </a:bodyPr>
          <a:lstStyle/>
          <a:p>
            <a:pPr algn="ctr"/>
            <a:r>
              <a:rPr lang="en-US" dirty="0">
                <a:latin typeface="Trebuchet MS" panose="020B0603020202020204" pitchFamily="34" charset="0"/>
                <a:ea typeface="+mj-lt"/>
                <a:cs typeface="+mj-lt"/>
              </a:rPr>
              <a:t>Adult/Dislocated Worker who obtains Unsubsidized Employment</a:t>
            </a:r>
            <a:endParaRPr lang="en-US" dirty="0">
              <a:latin typeface="Trebuchet MS" panose="020B0603020202020204" pitchFamily="34" charset="0"/>
            </a:endParaRPr>
          </a:p>
        </p:txBody>
      </p:sp>
      <p:sp>
        <p:nvSpPr>
          <p:cNvPr id="4" name="Footer Placeholder 3">
            <a:extLst>
              <a:ext uri="{FF2B5EF4-FFF2-40B4-BE49-F238E27FC236}">
                <a16:creationId xmlns:a16="http://schemas.microsoft.com/office/drawing/2014/main" id="{D1E53F19-27FF-1DFA-9850-9876FDB9AAAC}"/>
              </a:ext>
            </a:extLst>
          </p:cNvPr>
          <p:cNvSpPr>
            <a:spLocks noGrp="1"/>
          </p:cNvSpPr>
          <p:nvPr>
            <p:ph type="ftr" sz="quarter" idx="11"/>
          </p:nvPr>
        </p:nvSpPr>
        <p:spPr/>
        <p:txBody>
          <a:bodyPr/>
          <a:lstStyle/>
          <a:p>
            <a:r>
              <a:rPr lang="en-US"/>
              <a:t>June 22nd, 2023</a:t>
            </a:r>
            <a:endParaRPr lang="en-US" dirty="0"/>
          </a:p>
        </p:txBody>
      </p:sp>
      <p:pic>
        <p:nvPicPr>
          <p:cNvPr id="5" name="Picture 1">
            <a:extLst>
              <a:ext uri="{FF2B5EF4-FFF2-40B4-BE49-F238E27FC236}">
                <a16:creationId xmlns:a16="http://schemas.microsoft.com/office/drawing/2014/main" id="{C2CC5A59-54CF-D2FD-CDC4-2BEC3CF0139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155372"/>
            <a:ext cx="10515600" cy="356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548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010" y="610865"/>
            <a:ext cx="5879827" cy="561049"/>
          </a:xfrm>
        </p:spPr>
        <p:txBody>
          <a:bodyPr>
            <a:noAutofit/>
          </a:bodyPr>
          <a:lstStyle/>
          <a:p>
            <a:pPr algn="ctr"/>
            <a:r>
              <a:rPr lang="en-US" sz="4800" dirty="0">
                <a:latin typeface="Trebuchet MS" panose="020B0603020202020204" pitchFamily="34" charset="0"/>
              </a:rPr>
              <a:t>Today’s Objectives</a:t>
            </a:r>
          </a:p>
        </p:txBody>
      </p:sp>
      <p:sp>
        <p:nvSpPr>
          <p:cNvPr id="6" name="Content Placeholder 5">
            <a:extLst>
              <a:ext uri="{FF2B5EF4-FFF2-40B4-BE49-F238E27FC236}">
                <a16:creationId xmlns:a16="http://schemas.microsoft.com/office/drawing/2014/main" id="{0A08EDB5-8DD4-0246-B8E0-7308D3759BA4}"/>
              </a:ext>
            </a:extLst>
          </p:cNvPr>
          <p:cNvSpPr>
            <a:spLocks noGrp="1"/>
          </p:cNvSpPr>
          <p:nvPr>
            <p:ph idx="1"/>
          </p:nvPr>
        </p:nvSpPr>
        <p:spPr>
          <a:xfrm>
            <a:off x="1031358" y="2118167"/>
            <a:ext cx="10047768" cy="4058796"/>
          </a:xfrm>
        </p:spPr>
        <p:txBody>
          <a:bodyPr>
            <a:normAutofit lnSpcReduction="10000"/>
          </a:bodyPr>
          <a:lstStyle/>
          <a:p>
            <a:r>
              <a:rPr lang="en-US" dirty="0">
                <a:solidFill>
                  <a:schemeClr val="tx1"/>
                </a:solidFill>
                <a:latin typeface="Trebuchet MS" panose="020B0603020202020204" pitchFamily="34" charset="0"/>
              </a:rPr>
              <a:t>Discuss the Federal and State requirements tied to Workforce Innovation and Opportunity Act (WOIA) legislatively mandated Follow-up Services for clients who were served under WIOA.</a:t>
            </a:r>
          </a:p>
          <a:p>
            <a:r>
              <a:rPr lang="en-US" dirty="0">
                <a:solidFill>
                  <a:schemeClr val="tx1"/>
                </a:solidFill>
                <a:latin typeface="Trebuchet MS" panose="020B0603020202020204" pitchFamily="34" charset="0"/>
              </a:rPr>
              <a:t>Understand the guidance and rules for providing follow-up activities for WIOA Title IB Adults, Dislocated Workers and Youth.</a:t>
            </a:r>
          </a:p>
          <a:p>
            <a:r>
              <a:rPr lang="en-US" dirty="0">
                <a:solidFill>
                  <a:schemeClr val="tx1"/>
                </a:solidFill>
                <a:latin typeface="Trebuchet MS" panose="020B0603020202020204" pitchFamily="34" charset="0"/>
              </a:rPr>
              <a:t>Demonstrate recording Follow-up services within Illinois Workforce Development System (IWDS).</a:t>
            </a:r>
          </a:p>
          <a:p>
            <a:pPr marL="0" indent="0">
              <a:buNone/>
            </a:pPr>
            <a:r>
              <a:rPr lang="en-US" dirty="0">
                <a:solidFill>
                  <a:schemeClr val="tx1"/>
                </a:solidFill>
                <a:latin typeface="Trebuchet MS" panose="020B0603020202020204" pitchFamily="34" charset="0"/>
              </a:rPr>
              <a:t> </a:t>
            </a:r>
          </a:p>
        </p:txBody>
      </p:sp>
      <p:sp>
        <p:nvSpPr>
          <p:cNvPr id="3" name="Footer Placeholder 2">
            <a:extLst>
              <a:ext uri="{FF2B5EF4-FFF2-40B4-BE49-F238E27FC236}">
                <a16:creationId xmlns:a16="http://schemas.microsoft.com/office/drawing/2014/main" id="{64C56233-982C-400E-B24C-4FC36D70EF04}"/>
              </a:ext>
            </a:extLst>
          </p:cNvPr>
          <p:cNvSpPr>
            <a:spLocks noGrp="1"/>
          </p:cNvSpPr>
          <p:nvPr>
            <p:ph type="ftr" sz="quarter" idx="11"/>
          </p:nvPr>
        </p:nvSpPr>
        <p:spPr/>
        <p:txBody>
          <a:bodyPr/>
          <a:lstStyle/>
          <a:p>
            <a:r>
              <a:rPr lang="en-US" dirty="0"/>
              <a:t>June 22nd, 2023 </a:t>
            </a:r>
          </a:p>
        </p:txBody>
      </p:sp>
    </p:spTree>
    <p:extLst>
      <p:ext uri="{BB962C8B-B14F-4D97-AF65-F5344CB8AC3E}">
        <p14:creationId xmlns:p14="http://schemas.microsoft.com/office/powerpoint/2010/main" val="1365681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9CC7B-9C94-C833-A71E-631F011C79B3}"/>
              </a:ext>
            </a:extLst>
          </p:cNvPr>
          <p:cNvSpPr>
            <a:spLocks noGrp="1"/>
          </p:cNvSpPr>
          <p:nvPr>
            <p:ph type="title"/>
          </p:nvPr>
        </p:nvSpPr>
        <p:spPr>
          <a:xfrm>
            <a:off x="2799184" y="610865"/>
            <a:ext cx="8994710" cy="793811"/>
          </a:xfrm>
        </p:spPr>
        <p:txBody>
          <a:bodyPr>
            <a:noAutofit/>
          </a:bodyPr>
          <a:lstStyle/>
          <a:p>
            <a:pPr algn="ctr"/>
            <a:r>
              <a:rPr lang="en-US" sz="4000" dirty="0">
                <a:latin typeface="Trebuchet MS" panose="020B0603020202020204" pitchFamily="34" charset="0"/>
              </a:rPr>
              <a:t>Adult/Dislocated Worker who obtains Unsubsidized Employment</a:t>
            </a:r>
          </a:p>
        </p:txBody>
      </p:sp>
      <p:sp>
        <p:nvSpPr>
          <p:cNvPr id="3" name="Content Placeholder 2">
            <a:extLst>
              <a:ext uri="{FF2B5EF4-FFF2-40B4-BE49-F238E27FC236}">
                <a16:creationId xmlns:a16="http://schemas.microsoft.com/office/drawing/2014/main" id="{B5BEA2C9-88DD-76B2-0FB5-4BEE0A574F13}"/>
              </a:ext>
            </a:extLst>
          </p:cNvPr>
          <p:cNvSpPr>
            <a:spLocks noGrp="1"/>
          </p:cNvSpPr>
          <p:nvPr>
            <p:ph idx="1"/>
          </p:nvPr>
        </p:nvSpPr>
        <p:spPr>
          <a:xfrm>
            <a:off x="838200" y="2118167"/>
            <a:ext cx="4834812" cy="4058796"/>
          </a:xfrm>
        </p:spPr>
        <p:txBody>
          <a:bodyPr/>
          <a:lstStyle/>
          <a:p>
            <a:pPr marL="0" indent="0">
              <a:buNone/>
            </a:pPr>
            <a:r>
              <a:rPr lang="en-US" dirty="0">
                <a:solidFill>
                  <a:schemeClr val="tx1"/>
                </a:solidFill>
                <a:latin typeface="Trebuchet MS" panose="020B0603020202020204" pitchFamily="34" charset="0"/>
              </a:rPr>
              <a:t>This client was hired into unsubsidized employment following a WIOA funded OJT, however, the client still has a WIOA Training Service open so traditional Follow-up cannot be opened until all WIOA Services are completed.</a:t>
            </a:r>
          </a:p>
          <a:p>
            <a:endParaRPr lang="en-US" dirty="0"/>
          </a:p>
        </p:txBody>
      </p:sp>
      <p:sp>
        <p:nvSpPr>
          <p:cNvPr id="4" name="Footer Placeholder 3">
            <a:extLst>
              <a:ext uri="{FF2B5EF4-FFF2-40B4-BE49-F238E27FC236}">
                <a16:creationId xmlns:a16="http://schemas.microsoft.com/office/drawing/2014/main" id="{2D9A4B3A-EAA9-0904-9EBC-3E32DDB64A81}"/>
              </a:ext>
            </a:extLst>
          </p:cNvPr>
          <p:cNvSpPr>
            <a:spLocks noGrp="1"/>
          </p:cNvSpPr>
          <p:nvPr>
            <p:ph type="ftr" sz="quarter" idx="11"/>
          </p:nvPr>
        </p:nvSpPr>
        <p:spPr/>
        <p:txBody>
          <a:bodyPr/>
          <a:lstStyle/>
          <a:p>
            <a:r>
              <a:rPr lang="en-US"/>
              <a:t>June 22nd, 2023</a:t>
            </a:r>
            <a:endParaRPr lang="en-US" dirty="0"/>
          </a:p>
        </p:txBody>
      </p:sp>
      <p:pic>
        <p:nvPicPr>
          <p:cNvPr id="7" name="Picture 6">
            <a:extLst>
              <a:ext uri="{FF2B5EF4-FFF2-40B4-BE49-F238E27FC236}">
                <a16:creationId xmlns:a16="http://schemas.microsoft.com/office/drawing/2014/main" id="{585C75C3-C046-8BD5-07A3-45F18604FC2A}"/>
              </a:ext>
            </a:extLst>
          </p:cNvPr>
          <p:cNvPicPr>
            <a:picLocks noChangeAspect="1"/>
          </p:cNvPicPr>
          <p:nvPr/>
        </p:nvPicPr>
        <p:blipFill>
          <a:blip r:embed="rId2"/>
          <a:stretch>
            <a:fillRect/>
          </a:stretch>
        </p:blipFill>
        <p:spPr>
          <a:xfrm>
            <a:off x="5673012" y="1744824"/>
            <a:ext cx="5747657" cy="4432139"/>
          </a:xfrm>
          <a:prstGeom prst="rect">
            <a:avLst/>
          </a:prstGeom>
        </p:spPr>
      </p:pic>
    </p:spTree>
    <p:extLst>
      <p:ext uri="{BB962C8B-B14F-4D97-AF65-F5344CB8AC3E}">
        <p14:creationId xmlns:p14="http://schemas.microsoft.com/office/powerpoint/2010/main" val="2618568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EB62-D113-4029-B464-103316E2F43B}"/>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Adult and Dislocated Worker</a:t>
            </a:r>
          </a:p>
        </p:txBody>
      </p:sp>
      <p:sp>
        <p:nvSpPr>
          <p:cNvPr id="3" name="Content Placeholder 2">
            <a:extLst>
              <a:ext uri="{FF2B5EF4-FFF2-40B4-BE49-F238E27FC236}">
                <a16:creationId xmlns:a16="http://schemas.microsoft.com/office/drawing/2014/main" id="{502B781D-BB02-4ED6-9D45-D4B7D4677891}"/>
              </a:ext>
            </a:extLst>
          </p:cNvPr>
          <p:cNvSpPr>
            <a:spLocks noGrp="1"/>
          </p:cNvSpPr>
          <p:nvPr>
            <p:ph idx="1"/>
          </p:nvPr>
        </p:nvSpPr>
        <p:spPr>
          <a:xfrm>
            <a:off x="838200" y="1968285"/>
            <a:ext cx="10515600" cy="4208678"/>
          </a:xfrm>
        </p:spPr>
        <p:txBody>
          <a:bodyPr/>
          <a:lstStyle/>
          <a:p>
            <a:pPr marL="0" indent="0">
              <a:buNone/>
            </a:pPr>
            <a:r>
              <a:rPr lang="en-US" sz="2600" dirty="0">
                <a:solidFill>
                  <a:schemeClr val="tx1"/>
                </a:solidFill>
                <a:latin typeface="Trebuchet MS" panose="020B0603020202020204" pitchFamily="34" charset="0"/>
              </a:rPr>
              <a:t>OET Policy Chapter 4: Section 3.1 provides specific feedback on Adult and Dislocated Worker Programs Follow-Up Service.</a:t>
            </a:r>
          </a:p>
          <a:p>
            <a:pPr lvl="1">
              <a:buFont typeface="Arial" panose="020B0604020202020204" pitchFamily="34" charset="0"/>
              <a:buChar char="•"/>
            </a:pPr>
            <a:r>
              <a:rPr lang="en-US" sz="2200" dirty="0">
                <a:solidFill>
                  <a:schemeClr val="tx1"/>
                </a:solidFill>
                <a:latin typeface="Trebuchet MS" panose="020B0603020202020204" pitchFamily="34" charset="0"/>
              </a:rPr>
              <a:t>For those Adult and Dislocated Worker clients who obtain unsubsidized employment, the follow-up services are designed to help individuals retain employment, earn wage gains, or advance within their occupation.  </a:t>
            </a:r>
          </a:p>
          <a:p>
            <a:pPr lvl="1">
              <a:buFont typeface="Arial" panose="020B0604020202020204" pitchFamily="34" charset="0"/>
              <a:buChar char="•"/>
            </a:pPr>
            <a:r>
              <a:rPr lang="en-US" sz="2200" dirty="0">
                <a:solidFill>
                  <a:schemeClr val="tx1"/>
                </a:solidFill>
                <a:latin typeface="Trebuchet MS" panose="020B0603020202020204" pitchFamily="34" charset="0"/>
              </a:rPr>
              <a:t>Supportive Services </a:t>
            </a:r>
            <a:r>
              <a:rPr lang="en-US" sz="2200" b="1" u="sng" dirty="0">
                <a:solidFill>
                  <a:schemeClr val="tx1"/>
                </a:solidFill>
                <a:latin typeface="Trebuchet MS" panose="020B0603020202020204" pitchFamily="34" charset="0"/>
              </a:rPr>
              <a:t>cannot</a:t>
            </a:r>
            <a:r>
              <a:rPr lang="en-US" sz="2200" dirty="0">
                <a:solidFill>
                  <a:schemeClr val="tx1"/>
                </a:solidFill>
                <a:latin typeface="Trebuchet MS" panose="020B0603020202020204" pitchFamily="34" charset="0"/>
              </a:rPr>
              <a:t> be provided for Adult and Dislocated Worker clients who are enrolled in Follow-up </a:t>
            </a:r>
          </a:p>
          <a:p>
            <a:pPr lvl="1"/>
            <a:endParaRPr lang="en-US" sz="2200" dirty="0"/>
          </a:p>
          <a:p>
            <a:pPr lvl="1"/>
            <a:endParaRPr lang="en-US" sz="2200" dirty="0"/>
          </a:p>
          <a:p>
            <a:pPr marL="457200" lvl="1" indent="0">
              <a:buNone/>
            </a:pPr>
            <a:endParaRPr lang="en-US" sz="2200" dirty="0"/>
          </a:p>
          <a:p>
            <a:pPr marL="0" indent="0">
              <a:buNone/>
            </a:pPr>
            <a:r>
              <a:rPr lang="en-US" sz="1600" dirty="0">
                <a:solidFill>
                  <a:schemeClr val="tx1"/>
                </a:solidFill>
                <a:latin typeface="Trebuchet MS" panose="020B0603020202020204" pitchFamily="34" charset="0"/>
              </a:rPr>
              <a:t>Note: Supportive Services </a:t>
            </a:r>
            <a:r>
              <a:rPr lang="en-US" sz="1600" b="1" u="sng" dirty="0">
                <a:solidFill>
                  <a:schemeClr val="tx1"/>
                </a:solidFill>
                <a:latin typeface="Trebuchet MS" panose="020B0603020202020204" pitchFamily="34" charset="0"/>
              </a:rPr>
              <a:t>are allowed </a:t>
            </a:r>
            <a:r>
              <a:rPr lang="en-US" sz="1600" dirty="0">
                <a:solidFill>
                  <a:schemeClr val="tx1"/>
                </a:solidFill>
                <a:latin typeface="Trebuchet MS" panose="020B0603020202020204" pitchFamily="34" charset="0"/>
              </a:rPr>
              <a:t>for Youth clients who are enrolled Follow-up if justified/supported in the client’s Individual Service Strategy (ISS).</a:t>
            </a:r>
          </a:p>
        </p:txBody>
      </p:sp>
      <p:sp>
        <p:nvSpPr>
          <p:cNvPr id="4" name="Footer Placeholder 3">
            <a:extLst>
              <a:ext uri="{FF2B5EF4-FFF2-40B4-BE49-F238E27FC236}">
                <a16:creationId xmlns:a16="http://schemas.microsoft.com/office/drawing/2014/main" id="{706792E6-773D-43DD-A993-0EDC0D0E71BF}"/>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47205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4B08E-FC64-4BC6-84AC-A5DA8E73DFD9}"/>
              </a:ext>
            </a:extLst>
          </p:cNvPr>
          <p:cNvSpPr>
            <a:spLocks noGrp="1"/>
          </p:cNvSpPr>
          <p:nvPr>
            <p:ph type="title"/>
          </p:nvPr>
        </p:nvSpPr>
        <p:spPr>
          <a:xfrm>
            <a:off x="3211010" y="610865"/>
            <a:ext cx="8142790" cy="561049"/>
          </a:xfrm>
        </p:spPr>
        <p:txBody>
          <a:bodyPr>
            <a:normAutofit fontScale="90000"/>
          </a:bodyPr>
          <a:lstStyle/>
          <a:p>
            <a:pPr algn="ctr"/>
            <a:r>
              <a:rPr lang="en-US" dirty="0">
                <a:latin typeface="Trebuchet MS" panose="020B0603020202020204" pitchFamily="34" charset="0"/>
              </a:rPr>
              <a:t>Adult and Dislocated Worker</a:t>
            </a:r>
          </a:p>
        </p:txBody>
      </p:sp>
      <p:sp>
        <p:nvSpPr>
          <p:cNvPr id="3" name="Content Placeholder 2">
            <a:extLst>
              <a:ext uri="{FF2B5EF4-FFF2-40B4-BE49-F238E27FC236}">
                <a16:creationId xmlns:a16="http://schemas.microsoft.com/office/drawing/2014/main" id="{2F7D29E0-1BFF-441A-85EB-966E1DA76D48}"/>
              </a:ext>
            </a:extLst>
          </p:cNvPr>
          <p:cNvSpPr>
            <a:spLocks noGrp="1"/>
          </p:cNvSpPr>
          <p:nvPr>
            <p:ph idx="1"/>
          </p:nvPr>
        </p:nvSpPr>
        <p:spPr>
          <a:xfrm>
            <a:off x="838200" y="1983783"/>
            <a:ext cx="10515600" cy="4193180"/>
          </a:xfrm>
        </p:spPr>
        <p:txBody>
          <a:bodyPr>
            <a:normAutofit lnSpcReduction="10000"/>
          </a:bodyPr>
          <a:lstStyle/>
          <a:p>
            <a:pPr marL="0" indent="0">
              <a:buNone/>
            </a:pPr>
            <a:r>
              <a:rPr lang="en-US" sz="2600" dirty="0">
                <a:solidFill>
                  <a:schemeClr val="tx1"/>
                </a:solidFill>
                <a:latin typeface="Trebuchet MS" panose="020B0603020202020204" pitchFamily="34" charset="0"/>
              </a:rPr>
              <a:t>Follow-Up services must be provided as appropriate related to counseling regarding the workplace to improve/assist with retention of employment.</a:t>
            </a:r>
          </a:p>
          <a:p>
            <a:pPr lvl="1">
              <a:buFont typeface="Arial" panose="020B0604020202020204" pitchFamily="34" charset="0"/>
              <a:buChar char="•"/>
            </a:pPr>
            <a:r>
              <a:rPr lang="en-US" sz="2000" dirty="0">
                <a:solidFill>
                  <a:schemeClr val="tx1"/>
                </a:solidFill>
                <a:latin typeface="Trebuchet MS" panose="020B0603020202020204" pitchFamily="34" charset="0"/>
              </a:rPr>
              <a:t>Below are a list of activities offered, but is not limited to the following:</a:t>
            </a:r>
          </a:p>
          <a:p>
            <a:pPr lvl="2"/>
            <a:r>
              <a:rPr lang="en-US" sz="1800" dirty="0">
                <a:solidFill>
                  <a:schemeClr val="tx1"/>
                </a:solidFill>
                <a:latin typeface="Trebuchet MS" panose="020B0603020202020204" pitchFamily="34" charset="0"/>
              </a:rPr>
              <a:t>Counseling individuals about the workplace; </a:t>
            </a:r>
          </a:p>
          <a:p>
            <a:pPr lvl="2"/>
            <a:r>
              <a:rPr lang="en-US" sz="1800" dirty="0">
                <a:solidFill>
                  <a:schemeClr val="tx1"/>
                </a:solidFill>
                <a:latin typeface="Trebuchet MS" panose="020B0603020202020204" pitchFamily="34" charset="0"/>
              </a:rPr>
              <a:t>Contacting individuals or employers to verify employment;</a:t>
            </a:r>
          </a:p>
          <a:p>
            <a:pPr lvl="2"/>
            <a:r>
              <a:rPr lang="en-US" sz="1800" dirty="0">
                <a:solidFill>
                  <a:schemeClr val="tx1"/>
                </a:solidFill>
                <a:latin typeface="Trebuchet MS" panose="020B0603020202020204" pitchFamily="34" charset="0"/>
              </a:rPr>
              <a:t>Contacting individuals or employers to help secure better paying jobs; </a:t>
            </a:r>
          </a:p>
          <a:p>
            <a:pPr lvl="2"/>
            <a:r>
              <a:rPr lang="en-US" sz="1800" dirty="0">
                <a:solidFill>
                  <a:schemeClr val="tx1"/>
                </a:solidFill>
                <a:latin typeface="Trebuchet MS" panose="020B0603020202020204" pitchFamily="34" charset="0"/>
              </a:rPr>
              <a:t>Assisting individuals and employers in resolving work-related problems;</a:t>
            </a:r>
          </a:p>
          <a:p>
            <a:pPr lvl="2"/>
            <a:r>
              <a:rPr lang="en-US" sz="1800" dirty="0">
                <a:solidFill>
                  <a:schemeClr val="tx1"/>
                </a:solidFill>
                <a:latin typeface="Trebuchet MS" panose="020B0603020202020204" pitchFamily="34" charset="0"/>
              </a:rPr>
              <a:t>Connecting individuals to peer support groups;</a:t>
            </a:r>
          </a:p>
          <a:p>
            <a:pPr lvl="2"/>
            <a:r>
              <a:rPr lang="en-US" sz="1800" dirty="0">
                <a:solidFill>
                  <a:schemeClr val="tx1"/>
                </a:solidFill>
                <a:latin typeface="Trebuchet MS" panose="020B0603020202020204" pitchFamily="34" charset="0"/>
              </a:rPr>
              <a:t>Providing individuals with information about additional educational or employment opportunities; and </a:t>
            </a:r>
          </a:p>
          <a:p>
            <a:pPr lvl="2"/>
            <a:r>
              <a:rPr lang="en-US" sz="1800" dirty="0">
                <a:solidFill>
                  <a:schemeClr val="tx1"/>
                </a:solidFill>
                <a:latin typeface="Trebuchet MS" panose="020B0603020202020204" pitchFamily="34" charset="0"/>
              </a:rPr>
              <a:t>Providing individuals with referrals to other community resources.</a:t>
            </a:r>
          </a:p>
          <a:p>
            <a:pPr marL="0" indent="0">
              <a:buNone/>
            </a:pPr>
            <a:r>
              <a:rPr lang="en-US" dirty="0">
                <a:solidFill>
                  <a:schemeClr val="tx1"/>
                </a:solidFill>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B9297EAE-6D69-416F-9800-878BD00D5DE3}"/>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65795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1CBE1-834E-4924-AD9F-5714C71847FF}"/>
              </a:ext>
            </a:extLst>
          </p:cNvPr>
          <p:cNvSpPr>
            <a:spLocks noGrp="1"/>
          </p:cNvSpPr>
          <p:nvPr>
            <p:ph type="title"/>
          </p:nvPr>
        </p:nvSpPr>
        <p:spPr>
          <a:xfrm>
            <a:off x="2901820" y="610865"/>
            <a:ext cx="8612156" cy="561049"/>
          </a:xfrm>
        </p:spPr>
        <p:txBody>
          <a:bodyPr>
            <a:normAutofit fontScale="90000"/>
          </a:bodyPr>
          <a:lstStyle/>
          <a:p>
            <a:pPr algn="ctr"/>
            <a:r>
              <a:rPr lang="en-US" dirty="0">
                <a:latin typeface="Trebuchet MS" panose="020B0603020202020204" pitchFamily="34" charset="0"/>
              </a:rPr>
              <a:t>Question about Adult or DW Client </a:t>
            </a:r>
          </a:p>
        </p:txBody>
      </p:sp>
      <p:sp>
        <p:nvSpPr>
          <p:cNvPr id="3" name="Content Placeholder 2">
            <a:extLst>
              <a:ext uri="{FF2B5EF4-FFF2-40B4-BE49-F238E27FC236}">
                <a16:creationId xmlns:a16="http://schemas.microsoft.com/office/drawing/2014/main" id="{48AB4416-4167-48EB-943C-6369D1B48110}"/>
              </a:ext>
            </a:extLst>
          </p:cNvPr>
          <p:cNvSpPr>
            <a:spLocks noGrp="1"/>
          </p:cNvSpPr>
          <p:nvPr>
            <p:ph idx="1"/>
          </p:nvPr>
        </p:nvSpPr>
        <p:spPr/>
        <p:txBody>
          <a:bodyPr/>
          <a:lstStyle/>
          <a:p>
            <a:pPr marL="0" indent="0">
              <a:buNone/>
            </a:pPr>
            <a:r>
              <a:rPr lang="en-US" b="1" dirty="0">
                <a:solidFill>
                  <a:schemeClr val="tx1"/>
                </a:solidFill>
                <a:latin typeface="Trebuchet MS" panose="020B0603020202020204" pitchFamily="34" charset="0"/>
              </a:rPr>
              <a:t>QUESTION: In instances where an Exited Adult or Dislocated Worker client is enrolled in Follow-up; could a supportive service be provided ?  </a:t>
            </a:r>
          </a:p>
        </p:txBody>
      </p:sp>
      <p:sp>
        <p:nvSpPr>
          <p:cNvPr id="4" name="Footer Placeholder 3">
            <a:extLst>
              <a:ext uri="{FF2B5EF4-FFF2-40B4-BE49-F238E27FC236}">
                <a16:creationId xmlns:a16="http://schemas.microsoft.com/office/drawing/2014/main" id="{37850BA9-2A99-40CA-97A3-BF4872114679}"/>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568390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DA605-DE6E-436A-8354-8E21D9983312}"/>
              </a:ext>
            </a:extLst>
          </p:cNvPr>
          <p:cNvSpPr>
            <a:spLocks noGrp="1"/>
          </p:cNvSpPr>
          <p:nvPr>
            <p:ph type="title"/>
          </p:nvPr>
        </p:nvSpPr>
        <p:spPr>
          <a:xfrm>
            <a:off x="2883159" y="610865"/>
            <a:ext cx="8108301" cy="561049"/>
          </a:xfrm>
        </p:spPr>
        <p:txBody>
          <a:bodyPr>
            <a:normAutofit fontScale="90000"/>
          </a:bodyPr>
          <a:lstStyle/>
          <a:p>
            <a:pPr algn="ctr"/>
            <a:r>
              <a:rPr lang="en-US" dirty="0">
                <a:latin typeface="Trebuchet MS" panose="020B0603020202020204" pitchFamily="34" charset="0"/>
              </a:rPr>
              <a:t>Answer about Adult or DW Client </a:t>
            </a:r>
          </a:p>
        </p:txBody>
      </p:sp>
      <p:sp>
        <p:nvSpPr>
          <p:cNvPr id="3" name="Content Placeholder 2">
            <a:extLst>
              <a:ext uri="{FF2B5EF4-FFF2-40B4-BE49-F238E27FC236}">
                <a16:creationId xmlns:a16="http://schemas.microsoft.com/office/drawing/2014/main" id="{41633F36-8826-4E65-9975-7CE17E5B31DC}"/>
              </a:ext>
            </a:extLst>
          </p:cNvPr>
          <p:cNvSpPr>
            <a:spLocks noGrp="1"/>
          </p:cNvSpPr>
          <p:nvPr>
            <p:ph idx="1"/>
          </p:nvPr>
        </p:nvSpPr>
        <p:spPr/>
        <p:txBody>
          <a:bodyPr>
            <a:normAutofit/>
          </a:bodyPr>
          <a:lstStyle/>
          <a:p>
            <a:pPr marL="0" indent="0">
              <a:buNone/>
            </a:pPr>
            <a:r>
              <a:rPr lang="en-US" dirty="0">
                <a:solidFill>
                  <a:schemeClr val="tx1"/>
                </a:solidFill>
                <a:latin typeface="Trebuchet MS" panose="020B0603020202020204" pitchFamily="34" charset="0"/>
              </a:rPr>
              <a:t>QUESTION: In instances where an Exited Adult or Dislocated Worker client is enrolled in Follow-up; could a supportive service be provided ?  </a:t>
            </a:r>
          </a:p>
          <a:p>
            <a:pPr marL="0" indent="0">
              <a:buNone/>
            </a:pPr>
            <a:endParaRPr lang="en-US" sz="1100" dirty="0">
              <a:solidFill>
                <a:schemeClr val="tx1"/>
              </a:solidFill>
              <a:latin typeface="Trebuchet MS" panose="020B0603020202020204" pitchFamily="34" charset="0"/>
            </a:endParaRPr>
          </a:p>
          <a:p>
            <a:pPr marL="0" indent="0">
              <a:buNone/>
            </a:pPr>
            <a:r>
              <a:rPr lang="en-US" b="1" dirty="0">
                <a:solidFill>
                  <a:schemeClr val="tx1"/>
                </a:solidFill>
                <a:latin typeface="Trebuchet MS" panose="020B0603020202020204" pitchFamily="34" charset="0"/>
              </a:rPr>
              <a:t>ANSWER: The only way to provide a supportive service for an exited Adult or Dislocated Worker would be if the client has not been exited more than 90 days, then the exit would need to be removed, and the client could resume being served.  If this is done, the exit date would then change to the new last date of service. </a:t>
            </a:r>
          </a:p>
          <a:p>
            <a:endParaRPr lang="en-US" dirty="0"/>
          </a:p>
        </p:txBody>
      </p:sp>
      <p:sp>
        <p:nvSpPr>
          <p:cNvPr id="4" name="Footer Placeholder 3">
            <a:extLst>
              <a:ext uri="{FF2B5EF4-FFF2-40B4-BE49-F238E27FC236}">
                <a16:creationId xmlns:a16="http://schemas.microsoft.com/office/drawing/2014/main" id="{31411BF7-2A7D-4204-8238-4A2601557ABE}"/>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182060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F0A65-5C0A-40CC-8E62-E7DFC00100BA}"/>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Adult and Dislocated Worker</a:t>
            </a:r>
          </a:p>
        </p:txBody>
      </p:sp>
      <p:sp>
        <p:nvSpPr>
          <p:cNvPr id="3" name="Content Placeholder 2">
            <a:extLst>
              <a:ext uri="{FF2B5EF4-FFF2-40B4-BE49-F238E27FC236}">
                <a16:creationId xmlns:a16="http://schemas.microsoft.com/office/drawing/2014/main" id="{4FFC2A08-B245-47BA-B244-250894847FF5}"/>
              </a:ext>
            </a:extLst>
          </p:cNvPr>
          <p:cNvSpPr>
            <a:spLocks noGrp="1"/>
          </p:cNvSpPr>
          <p:nvPr>
            <p:ph idx="1"/>
          </p:nvPr>
        </p:nvSpPr>
        <p:spPr>
          <a:xfrm>
            <a:off x="838200" y="1859797"/>
            <a:ext cx="10515600" cy="4317166"/>
          </a:xfrm>
        </p:spPr>
        <p:txBody>
          <a:bodyPr/>
          <a:lstStyle/>
          <a:p>
            <a:pPr marL="0" indent="0">
              <a:buNone/>
            </a:pPr>
            <a:r>
              <a:rPr lang="en-US" sz="3200" b="1" dirty="0">
                <a:solidFill>
                  <a:schemeClr val="tx1"/>
                </a:solidFill>
                <a:latin typeface="Trebuchet MS" panose="020B0603020202020204" pitchFamily="34" charset="0"/>
              </a:rPr>
              <a:t>According to OET Policy Chapter 4: Section 3.1 </a:t>
            </a:r>
          </a:p>
          <a:p>
            <a:r>
              <a:rPr lang="en-US" dirty="0">
                <a:solidFill>
                  <a:schemeClr val="tx1"/>
                </a:solidFill>
                <a:latin typeface="Trebuchet MS" panose="020B0603020202020204" pitchFamily="34" charset="0"/>
              </a:rPr>
              <a:t>After ninety (90) days following exit, if a participant is not responsive, cannot be located, or refuses to provide information, the Career Planner may close follow-up services.</a:t>
            </a:r>
          </a:p>
          <a:p>
            <a:r>
              <a:rPr lang="en-US" dirty="0">
                <a:solidFill>
                  <a:schemeClr val="tx1"/>
                </a:solidFill>
                <a:latin typeface="Trebuchet MS" panose="020B0603020202020204" pitchFamily="34" charset="0"/>
              </a:rPr>
              <a:t>When that is done, case notes and the Individual Employment Plan (IEP) must document the reason for discontinuation of the follow-up services.</a:t>
            </a:r>
          </a:p>
          <a:p>
            <a:endParaRPr lang="en-US" dirty="0"/>
          </a:p>
        </p:txBody>
      </p:sp>
      <p:sp>
        <p:nvSpPr>
          <p:cNvPr id="4" name="Footer Placeholder 3">
            <a:extLst>
              <a:ext uri="{FF2B5EF4-FFF2-40B4-BE49-F238E27FC236}">
                <a16:creationId xmlns:a16="http://schemas.microsoft.com/office/drawing/2014/main" id="{93189F9A-0DC3-42C0-B253-0C5B447ABFE9}"/>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889744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63201-4E91-43B4-9B52-83EC62553BCD}"/>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Adult and Dislocated Worker</a:t>
            </a:r>
          </a:p>
        </p:txBody>
      </p:sp>
      <p:sp>
        <p:nvSpPr>
          <p:cNvPr id="3" name="Content Placeholder 2">
            <a:extLst>
              <a:ext uri="{FF2B5EF4-FFF2-40B4-BE49-F238E27FC236}">
                <a16:creationId xmlns:a16="http://schemas.microsoft.com/office/drawing/2014/main" id="{88A00454-37D9-4970-8167-BD3DC9AD734A}"/>
              </a:ext>
            </a:extLst>
          </p:cNvPr>
          <p:cNvSpPr>
            <a:spLocks noGrp="1"/>
          </p:cNvSpPr>
          <p:nvPr>
            <p:ph idx="1"/>
          </p:nvPr>
        </p:nvSpPr>
        <p:spPr/>
        <p:txBody>
          <a:bodyPr/>
          <a:lstStyle/>
          <a:p>
            <a:pPr marL="0" indent="0">
              <a:buNone/>
            </a:pPr>
            <a:r>
              <a:rPr lang="en-US" sz="2600" dirty="0">
                <a:solidFill>
                  <a:schemeClr val="tx1"/>
                </a:solidFill>
                <a:latin typeface="Trebuchet MS" panose="020B0603020202020204" pitchFamily="34" charset="0"/>
              </a:rPr>
              <a:t>In instances where an Adult or Dislocated Worker Participant does not obtain unsubsidized employment upon completion of traditional WIOA Services, follow-up services should be made available.  </a:t>
            </a:r>
          </a:p>
          <a:p>
            <a:pPr marL="685800" lvl="2"/>
            <a:r>
              <a:rPr lang="en-US" sz="2200" dirty="0">
                <a:solidFill>
                  <a:schemeClr val="tx1"/>
                </a:solidFill>
                <a:latin typeface="Trebuchet MS" panose="020B0603020202020204" pitchFamily="34" charset="0"/>
              </a:rPr>
              <a:t>Understanding the client is still being tracked for Federal Reporting and Performance outcomes for 12 months post exit, it makes perfect sense to stay engaged with the client to assist with gaining self-sustaining employment.</a:t>
            </a:r>
          </a:p>
          <a:p>
            <a:pPr marL="685800" lvl="2"/>
            <a:r>
              <a:rPr lang="en-US" sz="2200" dirty="0">
                <a:solidFill>
                  <a:schemeClr val="tx1"/>
                </a:solidFill>
                <a:latin typeface="Trebuchet MS" panose="020B0603020202020204" pitchFamily="34" charset="0"/>
              </a:rPr>
              <a:t>If individuals who do not obtain unsubsidized employment and decline follow-up services, policy Chapter 4 Section 3.1 states it must be documented in the Case Notes and  the IEP.    </a:t>
            </a:r>
          </a:p>
          <a:p>
            <a:pPr marL="0" indent="0">
              <a:buNone/>
            </a:pPr>
            <a:r>
              <a:rPr lang="en-US" altLang="en-US" dirty="0">
                <a:solidFill>
                  <a:schemeClr val="tx1"/>
                </a:solidFill>
                <a:latin typeface="Trebuchet MS" panose="020B0603020202020204" pitchFamily="34" charset="0"/>
                <a:cs typeface="Traditional Arabic" panose="02020603050405020304" pitchFamily="18" charset="-78"/>
              </a:rPr>
              <a:t> </a:t>
            </a:r>
            <a:endParaRPr lang="en-US" dirty="0"/>
          </a:p>
        </p:txBody>
      </p:sp>
      <p:sp>
        <p:nvSpPr>
          <p:cNvPr id="4" name="Footer Placeholder 3">
            <a:extLst>
              <a:ext uri="{FF2B5EF4-FFF2-40B4-BE49-F238E27FC236}">
                <a16:creationId xmlns:a16="http://schemas.microsoft.com/office/drawing/2014/main" id="{5DDEA86E-8C80-40C1-8A82-21510ACE3A35}"/>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623636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EE2A9-3B57-4CB3-81FB-9883A2742D92}"/>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Youth Guidance</a:t>
            </a:r>
          </a:p>
        </p:txBody>
      </p:sp>
      <p:sp>
        <p:nvSpPr>
          <p:cNvPr id="3" name="Content Placeholder 2">
            <a:extLst>
              <a:ext uri="{FF2B5EF4-FFF2-40B4-BE49-F238E27FC236}">
                <a16:creationId xmlns:a16="http://schemas.microsoft.com/office/drawing/2014/main" id="{7A95AAD5-F6ED-42A6-BD9A-3CF9B117FAC5}"/>
              </a:ext>
            </a:extLst>
          </p:cNvPr>
          <p:cNvSpPr>
            <a:spLocks noGrp="1"/>
          </p:cNvSpPr>
          <p:nvPr>
            <p:ph idx="1"/>
          </p:nvPr>
        </p:nvSpPr>
        <p:spPr/>
        <p:txBody>
          <a:bodyPr/>
          <a:lstStyle/>
          <a:p>
            <a:pPr marL="0" indent="0">
              <a:buNone/>
            </a:pPr>
            <a:r>
              <a:rPr lang="en-US" sz="2600" dirty="0">
                <a:solidFill>
                  <a:schemeClr val="tx1"/>
                </a:solidFill>
                <a:latin typeface="Trebuchet MS" panose="020B0603020202020204" pitchFamily="34" charset="0"/>
              </a:rPr>
              <a:t>Follow-Up for all Youth – OET Policy Chapter 4: Section 3.2</a:t>
            </a:r>
          </a:p>
          <a:p>
            <a:pPr marL="0" indent="0">
              <a:buNone/>
            </a:pPr>
            <a:r>
              <a:rPr lang="en-US" sz="2600" dirty="0">
                <a:solidFill>
                  <a:schemeClr val="tx1"/>
                </a:solidFill>
                <a:latin typeface="Trebuchet MS" panose="020B0603020202020204" pitchFamily="34" charset="0"/>
              </a:rPr>
              <a:t> </a:t>
            </a:r>
          </a:p>
          <a:p>
            <a:pPr lvl="1">
              <a:buFont typeface="Arial" panose="020B0604020202020204" pitchFamily="34" charset="0"/>
              <a:buChar char="•"/>
            </a:pPr>
            <a:r>
              <a:rPr lang="en-US" dirty="0">
                <a:solidFill>
                  <a:schemeClr val="tx1"/>
                </a:solidFill>
                <a:latin typeface="Trebuchet MS" panose="020B0603020202020204" pitchFamily="34" charset="0"/>
              </a:rPr>
              <a:t>Follow-up services are critical services provided following a participant’s completion of WIOA services to help ensure their success in employment and/or postsecondary education and training.</a:t>
            </a:r>
          </a:p>
          <a:p>
            <a:pPr marL="457200" lvl="1" indent="0">
              <a:buNone/>
            </a:pPr>
            <a:r>
              <a:rPr lang="en-US" dirty="0">
                <a:solidFill>
                  <a:schemeClr val="tx1"/>
                </a:solidFill>
                <a:latin typeface="Trebuchet MS" panose="020B0603020202020204" pitchFamily="34" charset="0"/>
              </a:rPr>
              <a:t> </a:t>
            </a:r>
          </a:p>
          <a:p>
            <a:pPr lvl="1">
              <a:buFont typeface="Arial" panose="020B0604020202020204" pitchFamily="34" charset="0"/>
              <a:buChar char="•"/>
            </a:pPr>
            <a:r>
              <a:rPr lang="en-US" dirty="0">
                <a:solidFill>
                  <a:schemeClr val="tx1"/>
                </a:solidFill>
                <a:latin typeface="Trebuchet MS" panose="020B0603020202020204" pitchFamily="34" charset="0"/>
              </a:rPr>
              <a:t>The goal of follow-up services for youth is to enable participants to continue life-long learning and achieve a level of self-sufficiency to ensure job retention, wage gains, and postsecondary education and training progress.</a:t>
            </a:r>
          </a:p>
          <a:p>
            <a:pPr marL="0" indent="0">
              <a:buNone/>
            </a:pPr>
            <a:endParaRPr lang="en-US" dirty="0"/>
          </a:p>
        </p:txBody>
      </p:sp>
      <p:sp>
        <p:nvSpPr>
          <p:cNvPr id="4" name="Footer Placeholder 3">
            <a:extLst>
              <a:ext uri="{FF2B5EF4-FFF2-40B4-BE49-F238E27FC236}">
                <a16:creationId xmlns:a16="http://schemas.microsoft.com/office/drawing/2014/main" id="{D63A2FB4-BA50-4431-939B-B76300CCF47A}"/>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94103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44959-DEC6-4F9F-A49A-63AA0801BFA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Youth Follow-up Guidance</a:t>
            </a:r>
          </a:p>
        </p:txBody>
      </p:sp>
      <p:sp>
        <p:nvSpPr>
          <p:cNvPr id="3" name="Content Placeholder 2">
            <a:extLst>
              <a:ext uri="{FF2B5EF4-FFF2-40B4-BE49-F238E27FC236}">
                <a16:creationId xmlns:a16="http://schemas.microsoft.com/office/drawing/2014/main" id="{D4A0D122-C40A-4D2C-8B95-8E847EF36384}"/>
              </a:ext>
            </a:extLst>
          </p:cNvPr>
          <p:cNvSpPr>
            <a:spLocks noGrp="1"/>
          </p:cNvSpPr>
          <p:nvPr>
            <p:ph idx="1"/>
          </p:nvPr>
        </p:nvSpPr>
        <p:spPr/>
        <p:txBody>
          <a:bodyPr>
            <a:normAutofit/>
          </a:bodyPr>
          <a:lstStyle/>
          <a:p>
            <a:pPr marL="0" indent="0">
              <a:buNone/>
            </a:pPr>
            <a:r>
              <a:rPr lang="en-US" dirty="0">
                <a:solidFill>
                  <a:schemeClr val="tx1"/>
                </a:solidFill>
                <a:latin typeface="Trebuchet MS" panose="020B0603020202020204" pitchFamily="34" charset="0"/>
                <a:cs typeface="Traditional Arabic" panose="02020603050405020304" pitchFamily="18" charset="-78"/>
              </a:rPr>
              <a:t> </a:t>
            </a:r>
            <a:r>
              <a:rPr lang="en-US" dirty="0">
                <a:solidFill>
                  <a:schemeClr val="tx1"/>
                </a:solidFill>
                <a:latin typeface="Trebuchet MS" panose="020B0603020202020204" pitchFamily="34" charset="0"/>
              </a:rPr>
              <a:t>Follow-Up for all Youth – Chapter: 4 Section 3.2</a:t>
            </a:r>
          </a:p>
          <a:p>
            <a:pPr lvl="1">
              <a:buFont typeface="Arial" panose="020B0604020202020204" pitchFamily="34" charset="0"/>
              <a:buChar char="•"/>
            </a:pPr>
            <a:endParaRPr lang="en-US" sz="800" dirty="0">
              <a:solidFill>
                <a:schemeClr val="tx1"/>
              </a:solidFill>
              <a:latin typeface="Trebuchet MS" panose="020B0603020202020204" pitchFamily="34" charset="0"/>
            </a:endParaRPr>
          </a:p>
          <a:p>
            <a:pPr lvl="1">
              <a:buFont typeface="Arial" panose="020B0604020202020204" pitchFamily="34" charset="0"/>
              <a:buChar char="•"/>
            </a:pPr>
            <a:r>
              <a:rPr lang="en-US" dirty="0">
                <a:solidFill>
                  <a:schemeClr val="tx1"/>
                </a:solidFill>
                <a:latin typeface="Trebuchet MS" panose="020B0603020202020204" pitchFamily="34" charset="0"/>
              </a:rPr>
              <a:t>Follow-up services for all Youth must be made available to all WIOA Youth for a minimum of twelve (12) months from the exit.</a:t>
            </a:r>
          </a:p>
          <a:p>
            <a:pPr marL="0" indent="0">
              <a:buNone/>
            </a:pPr>
            <a:endParaRPr 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60CC56E8-FBA5-47DD-99CE-D8478B5FF396}"/>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67830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09B23-50B0-493B-A986-53476730D1E8}"/>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Youth Follow-up Guidance</a:t>
            </a:r>
          </a:p>
        </p:txBody>
      </p:sp>
      <p:sp>
        <p:nvSpPr>
          <p:cNvPr id="3" name="Content Placeholder 2">
            <a:extLst>
              <a:ext uri="{FF2B5EF4-FFF2-40B4-BE49-F238E27FC236}">
                <a16:creationId xmlns:a16="http://schemas.microsoft.com/office/drawing/2014/main" id="{AC658ED1-D39A-40EE-9B73-F97E17597BFE}"/>
              </a:ext>
            </a:extLst>
          </p:cNvPr>
          <p:cNvSpPr>
            <a:spLocks noGrp="1"/>
          </p:cNvSpPr>
          <p:nvPr>
            <p:ph idx="1"/>
          </p:nvPr>
        </p:nvSpPr>
        <p:spPr/>
        <p:txBody>
          <a:bodyPr/>
          <a:lstStyle/>
          <a:p>
            <a:pPr marL="0" indent="0">
              <a:buNone/>
            </a:pPr>
            <a:r>
              <a:rPr lang="en-US" sz="2600" dirty="0">
                <a:solidFill>
                  <a:schemeClr val="tx1"/>
                </a:solidFill>
                <a:latin typeface="Trebuchet MS" panose="020B0603020202020204" pitchFamily="34" charset="0"/>
              </a:rPr>
              <a:t>Youth follow-up may include, but are not limited to the following program elements:</a:t>
            </a:r>
          </a:p>
          <a:p>
            <a:pPr lvl="1">
              <a:buFont typeface="Arial" panose="020B0604020202020204" pitchFamily="34" charset="0"/>
              <a:buChar char="•"/>
            </a:pPr>
            <a:r>
              <a:rPr lang="en-US" sz="2200" dirty="0">
                <a:solidFill>
                  <a:schemeClr val="tx1"/>
                </a:solidFill>
                <a:latin typeface="Trebuchet MS" panose="020B0603020202020204" pitchFamily="34" charset="0"/>
              </a:rPr>
              <a:t>Supportive Services – if funding is available and the need for supportive services are supported in the Individual Service Strategy (ISS) for the client;  </a:t>
            </a:r>
          </a:p>
          <a:p>
            <a:pPr lvl="1">
              <a:buFont typeface="Arial" panose="020B0604020202020204" pitchFamily="34" charset="0"/>
              <a:buChar char="•"/>
            </a:pPr>
            <a:r>
              <a:rPr lang="en-US" sz="2200" dirty="0">
                <a:solidFill>
                  <a:schemeClr val="tx1"/>
                </a:solidFill>
                <a:latin typeface="Trebuchet MS" panose="020B0603020202020204" pitchFamily="34" charset="0"/>
              </a:rPr>
              <a:t>Adult Mentoring;</a:t>
            </a:r>
          </a:p>
          <a:p>
            <a:pPr lvl="1">
              <a:buFont typeface="Arial" panose="020B0604020202020204" pitchFamily="34" charset="0"/>
              <a:buChar char="•"/>
            </a:pPr>
            <a:r>
              <a:rPr lang="en-US" sz="2200" dirty="0">
                <a:solidFill>
                  <a:schemeClr val="tx1"/>
                </a:solidFill>
                <a:latin typeface="Trebuchet MS" panose="020B0603020202020204" pitchFamily="34" charset="0"/>
              </a:rPr>
              <a:t>Financial Literacy education;</a:t>
            </a:r>
          </a:p>
          <a:p>
            <a:pPr lvl="1">
              <a:buFont typeface="Arial" panose="020B0604020202020204" pitchFamily="34" charset="0"/>
              <a:buChar char="•"/>
            </a:pPr>
            <a:r>
              <a:rPr lang="en-US" sz="2200" dirty="0">
                <a:solidFill>
                  <a:schemeClr val="tx1"/>
                </a:solidFill>
                <a:latin typeface="Trebuchet MS" panose="020B0603020202020204" pitchFamily="34" charset="0"/>
              </a:rPr>
              <a:t>Services that provide labor market and employment information;</a:t>
            </a:r>
          </a:p>
          <a:p>
            <a:pPr lvl="1">
              <a:buFont typeface="Arial" panose="020B0604020202020204" pitchFamily="34" charset="0"/>
              <a:buChar char="•"/>
            </a:pPr>
            <a:r>
              <a:rPr lang="en-US" sz="2200" dirty="0">
                <a:solidFill>
                  <a:schemeClr val="tx1"/>
                </a:solidFill>
                <a:latin typeface="Trebuchet MS" panose="020B0603020202020204" pitchFamily="34" charset="0"/>
              </a:rPr>
              <a:t>Activities that help youth prepare for and transition to postsecondary education and training; </a:t>
            </a:r>
          </a:p>
          <a:p>
            <a:pPr lvl="1">
              <a:buFont typeface="Arial" panose="020B0604020202020204" pitchFamily="34" charset="0"/>
              <a:buChar char="•"/>
            </a:pPr>
            <a:r>
              <a:rPr lang="en-US" sz="2200" dirty="0">
                <a:solidFill>
                  <a:schemeClr val="tx1"/>
                </a:solidFill>
                <a:latin typeface="Trebuchet MS" panose="020B0603020202020204" pitchFamily="34" charset="0"/>
              </a:rPr>
              <a:t>Other services necessary to ensure the success of the youth in employment and/or postsecondary education.  </a:t>
            </a:r>
          </a:p>
          <a:p>
            <a:endParaRPr lang="en-US" dirty="0"/>
          </a:p>
        </p:txBody>
      </p:sp>
      <p:sp>
        <p:nvSpPr>
          <p:cNvPr id="4" name="Footer Placeholder 3">
            <a:extLst>
              <a:ext uri="{FF2B5EF4-FFF2-40B4-BE49-F238E27FC236}">
                <a16:creationId xmlns:a16="http://schemas.microsoft.com/office/drawing/2014/main" id="{EE2476D3-EE24-43A9-A644-02B591E5408D}"/>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957504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F29C9-20B8-412B-A83D-C9AF507C6728}"/>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Federal Guidance</a:t>
            </a:r>
          </a:p>
        </p:txBody>
      </p:sp>
      <p:sp>
        <p:nvSpPr>
          <p:cNvPr id="3" name="Content Placeholder 2">
            <a:extLst>
              <a:ext uri="{FF2B5EF4-FFF2-40B4-BE49-F238E27FC236}">
                <a16:creationId xmlns:a16="http://schemas.microsoft.com/office/drawing/2014/main" id="{51F4378A-FC63-442B-B551-6827134DFF49}"/>
              </a:ext>
            </a:extLst>
          </p:cNvPr>
          <p:cNvSpPr>
            <a:spLocks noGrp="1"/>
          </p:cNvSpPr>
          <p:nvPr>
            <p:ph idx="1"/>
          </p:nvPr>
        </p:nvSpPr>
        <p:spPr/>
        <p:txBody>
          <a:bodyPr>
            <a:normAutofit/>
          </a:bodyPr>
          <a:lstStyle/>
          <a:p>
            <a:r>
              <a:rPr lang="en-US" altLang="en-US" dirty="0">
                <a:solidFill>
                  <a:schemeClr val="tx1"/>
                </a:solidFill>
                <a:latin typeface="Trebuchet MS" panose="020B0603020202020204" pitchFamily="34" charset="0"/>
                <a:cs typeface="Traditional Arabic" panose="02020603050405020304" pitchFamily="18" charset="-78"/>
              </a:rPr>
              <a:t>Workforce Innovation and Opportunity Act of 2014 </a:t>
            </a:r>
          </a:p>
          <a:p>
            <a:r>
              <a:rPr lang="en-US" altLang="en-US" dirty="0">
                <a:solidFill>
                  <a:schemeClr val="tx1"/>
                </a:solidFill>
                <a:latin typeface="Trebuchet MS" panose="020B0603020202020204" pitchFamily="34" charset="0"/>
                <a:cs typeface="Traditional Arabic" panose="02020603050405020304" pitchFamily="18" charset="-78"/>
              </a:rPr>
              <a:t>Training and Employment Guidance Letter (TEGL) 19-16 – Guidance on Services Provided through Adult and Dislocated Worker under WIOA – dated March 1</a:t>
            </a:r>
            <a:r>
              <a:rPr lang="en-US" altLang="en-US" baseline="30000" dirty="0">
                <a:solidFill>
                  <a:schemeClr val="tx1"/>
                </a:solidFill>
                <a:latin typeface="Trebuchet MS" panose="020B0603020202020204" pitchFamily="34" charset="0"/>
                <a:cs typeface="Traditional Arabic" panose="02020603050405020304" pitchFamily="18" charset="-78"/>
              </a:rPr>
              <a:t>st</a:t>
            </a:r>
            <a:r>
              <a:rPr lang="en-US" altLang="en-US" dirty="0">
                <a:solidFill>
                  <a:schemeClr val="tx1"/>
                </a:solidFill>
                <a:latin typeface="Trebuchet MS" panose="020B0603020202020204" pitchFamily="34" charset="0"/>
                <a:cs typeface="Traditional Arabic" panose="02020603050405020304" pitchFamily="18" charset="-78"/>
              </a:rPr>
              <a:t>, 2017.</a:t>
            </a:r>
          </a:p>
          <a:p>
            <a:r>
              <a:rPr lang="en-US" altLang="en-US" dirty="0">
                <a:solidFill>
                  <a:schemeClr val="tx1"/>
                </a:solidFill>
                <a:latin typeface="Trebuchet MS" panose="020B0603020202020204" pitchFamily="34" charset="0"/>
                <a:cs typeface="Traditional Arabic" panose="02020603050405020304" pitchFamily="18" charset="-78"/>
              </a:rPr>
              <a:t>TEGL 21-16 – Third WIOA Title I Youth Formula Guidance – dated March 2</a:t>
            </a:r>
            <a:r>
              <a:rPr lang="en-US" altLang="en-US" baseline="30000" dirty="0">
                <a:solidFill>
                  <a:schemeClr val="tx1"/>
                </a:solidFill>
                <a:latin typeface="Trebuchet MS" panose="020B0603020202020204" pitchFamily="34" charset="0"/>
                <a:cs typeface="Traditional Arabic" panose="02020603050405020304" pitchFamily="18" charset="-78"/>
              </a:rPr>
              <a:t>nd</a:t>
            </a:r>
            <a:r>
              <a:rPr lang="en-US" altLang="en-US" dirty="0">
                <a:solidFill>
                  <a:schemeClr val="tx1"/>
                </a:solidFill>
                <a:latin typeface="Trebuchet MS" panose="020B0603020202020204" pitchFamily="34" charset="0"/>
                <a:cs typeface="Traditional Arabic" panose="02020603050405020304" pitchFamily="18" charset="-78"/>
              </a:rPr>
              <a:t>, 2017 </a:t>
            </a:r>
          </a:p>
          <a:p>
            <a:r>
              <a:rPr lang="en-US" altLang="en-US" dirty="0">
                <a:solidFill>
                  <a:schemeClr val="tx1"/>
                </a:solidFill>
                <a:latin typeface="Trebuchet MS" panose="020B0603020202020204" pitchFamily="34" charset="0"/>
                <a:cs typeface="Traditional Arabic" panose="02020603050405020304" pitchFamily="18" charset="-78"/>
              </a:rPr>
              <a:t>TEGL 09-22 – Third WIOA Title I Youth Formula Guidance – dated March 2</a:t>
            </a:r>
            <a:r>
              <a:rPr lang="en-US" altLang="en-US" baseline="30000" dirty="0">
                <a:solidFill>
                  <a:schemeClr val="tx1"/>
                </a:solidFill>
                <a:latin typeface="Trebuchet MS" panose="020B0603020202020204" pitchFamily="34" charset="0"/>
                <a:cs typeface="Traditional Arabic" panose="02020603050405020304" pitchFamily="18" charset="-78"/>
              </a:rPr>
              <a:t>nd</a:t>
            </a:r>
            <a:r>
              <a:rPr lang="en-US" altLang="en-US" dirty="0">
                <a:solidFill>
                  <a:schemeClr val="tx1"/>
                </a:solidFill>
                <a:latin typeface="Trebuchet MS" panose="020B0603020202020204" pitchFamily="34" charset="0"/>
                <a:cs typeface="Traditional Arabic" panose="02020603050405020304" pitchFamily="18" charset="-78"/>
              </a:rPr>
              <a:t>, 2023 </a:t>
            </a:r>
          </a:p>
          <a:p>
            <a:endParaRPr lang="en-US" dirty="0"/>
          </a:p>
        </p:txBody>
      </p:sp>
      <p:sp>
        <p:nvSpPr>
          <p:cNvPr id="4" name="Footer Placeholder 3">
            <a:extLst>
              <a:ext uri="{FF2B5EF4-FFF2-40B4-BE49-F238E27FC236}">
                <a16:creationId xmlns:a16="http://schemas.microsoft.com/office/drawing/2014/main" id="{A6BBBCBB-4404-494E-A304-7B052466292F}"/>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385137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379BB-40CD-404E-B116-3DCA65A6EA38}"/>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Youth Follow-up Guidance</a:t>
            </a:r>
          </a:p>
        </p:txBody>
      </p:sp>
      <p:sp>
        <p:nvSpPr>
          <p:cNvPr id="3" name="Content Placeholder 2">
            <a:extLst>
              <a:ext uri="{FF2B5EF4-FFF2-40B4-BE49-F238E27FC236}">
                <a16:creationId xmlns:a16="http://schemas.microsoft.com/office/drawing/2014/main" id="{89C1F358-5AFF-4474-9F17-07CCD172D465}"/>
              </a:ext>
            </a:extLst>
          </p:cNvPr>
          <p:cNvSpPr>
            <a:spLocks noGrp="1"/>
          </p:cNvSpPr>
          <p:nvPr>
            <p:ph idx="1"/>
          </p:nvPr>
        </p:nvSpPr>
        <p:spPr>
          <a:xfrm>
            <a:off x="838200" y="2139939"/>
            <a:ext cx="10515600" cy="4058796"/>
          </a:xfrm>
        </p:spPr>
        <p:txBody>
          <a:bodyPr>
            <a:normAutofit lnSpcReduction="10000"/>
          </a:bodyPr>
          <a:lstStyle/>
          <a:p>
            <a:r>
              <a:rPr lang="en-US" dirty="0">
                <a:solidFill>
                  <a:schemeClr val="tx1"/>
                </a:solidFill>
                <a:latin typeface="Trebuchet MS" panose="020B0603020202020204" pitchFamily="34" charset="0"/>
              </a:rPr>
              <a:t>You might notice from the previous slide, along within Youth TEGL 21-16 (specifically on page 19), that many of the allowable activities for a Youth as part of follow-up, include but are not limited to  to “Adult Mentoring”; “Financial Literacy Education”; “Labor Market Information”; as well as “Supportive Services”, which are all enrolling Youth activities.</a:t>
            </a:r>
          </a:p>
          <a:p>
            <a:pPr marL="0" indent="0">
              <a:buNone/>
            </a:pPr>
            <a:r>
              <a:rPr lang="en-US" b="1" dirty="0">
                <a:solidFill>
                  <a:schemeClr val="tx1"/>
                </a:solidFill>
                <a:latin typeface="Trebuchet MS" panose="020B0603020202020204" pitchFamily="34" charset="0"/>
              </a:rPr>
              <a:t>     </a:t>
            </a:r>
          </a:p>
          <a:p>
            <a:pPr marL="0" indent="0">
              <a:buNone/>
            </a:pPr>
            <a:r>
              <a:rPr lang="en-US" b="1" dirty="0">
                <a:solidFill>
                  <a:schemeClr val="tx1"/>
                </a:solidFill>
                <a:latin typeface="Trebuchet MS" panose="020B0603020202020204" pitchFamily="34" charset="0"/>
              </a:rPr>
              <a:t>QUESTION: How would those activities be recorded in IWDS when the client would receive one or more of those activities as part of the Follow-up?  </a:t>
            </a:r>
          </a:p>
        </p:txBody>
      </p:sp>
      <p:sp>
        <p:nvSpPr>
          <p:cNvPr id="4" name="Footer Placeholder 3">
            <a:extLst>
              <a:ext uri="{FF2B5EF4-FFF2-40B4-BE49-F238E27FC236}">
                <a16:creationId xmlns:a16="http://schemas.microsoft.com/office/drawing/2014/main" id="{4F5CF5CB-97BD-4CE8-966F-1F0C5BEDC4A7}"/>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505157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92D15-DAAE-46DB-946A-661BE5F0E07D}"/>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Youth Follow-up Guidance</a:t>
            </a:r>
          </a:p>
        </p:txBody>
      </p:sp>
      <p:sp>
        <p:nvSpPr>
          <p:cNvPr id="3" name="Content Placeholder 2">
            <a:extLst>
              <a:ext uri="{FF2B5EF4-FFF2-40B4-BE49-F238E27FC236}">
                <a16:creationId xmlns:a16="http://schemas.microsoft.com/office/drawing/2014/main" id="{C71C9D9D-FEB2-407A-A23D-9E27B08688FF}"/>
              </a:ext>
            </a:extLst>
          </p:cNvPr>
          <p:cNvSpPr>
            <a:spLocks noGrp="1"/>
          </p:cNvSpPr>
          <p:nvPr>
            <p:ph idx="1"/>
          </p:nvPr>
        </p:nvSpPr>
        <p:spPr/>
        <p:txBody>
          <a:bodyPr>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80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QUESTION: How would those activities be recorded in IWDS when the client would receive one or more of those activities as part of the Follow-up?</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b="1" dirty="0">
              <a:solidFill>
                <a:prstClr val="black"/>
              </a:solidFill>
              <a:latin typeface="Trebuchet MS" panose="020B0603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ANSWER:</a:t>
            </a:r>
            <a:r>
              <a:rPr lang="en-US" b="1" dirty="0">
                <a:solidFill>
                  <a:schemeClr val="tx1"/>
                </a:solidFill>
                <a:latin typeface="Trebuchet MS" panose="020B0603020202020204" pitchFamily="34" charset="0"/>
              </a:rPr>
              <a:t> When any of those Youth activities that are considered enrolling Youth elements are needed as part of a Youth clients follow-up; first the “Individual Service Strategy” should be updated to include details about what was needed and provided in regards to those Youth activities being provided as part of Follow-up.  The actions are then recorded in the case notes of the client.  </a:t>
            </a:r>
            <a:r>
              <a:rPr kumimoji="0" lang="en-US" sz="2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endParaRPr lang="en-US" b="1" dirty="0"/>
          </a:p>
        </p:txBody>
      </p:sp>
      <p:sp>
        <p:nvSpPr>
          <p:cNvPr id="4" name="Footer Placeholder 3">
            <a:extLst>
              <a:ext uri="{FF2B5EF4-FFF2-40B4-BE49-F238E27FC236}">
                <a16:creationId xmlns:a16="http://schemas.microsoft.com/office/drawing/2014/main" id="{BE14A53B-FA77-43E9-8F78-A24B95219F62}"/>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18483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F8E5D-A21E-45F5-813B-E036CE8975D7}"/>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Youth Follow-up Guidance</a:t>
            </a:r>
          </a:p>
        </p:txBody>
      </p:sp>
      <p:sp>
        <p:nvSpPr>
          <p:cNvPr id="3" name="Content Placeholder 2">
            <a:extLst>
              <a:ext uri="{FF2B5EF4-FFF2-40B4-BE49-F238E27FC236}">
                <a16:creationId xmlns:a16="http://schemas.microsoft.com/office/drawing/2014/main" id="{BA51AE27-7872-4CD3-9603-3B844BD0E796}"/>
              </a:ext>
            </a:extLst>
          </p:cNvPr>
          <p:cNvSpPr>
            <a:spLocks noGrp="1"/>
          </p:cNvSpPr>
          <p:nvPr>
            <p:ph idx="1"/>
          </p:nvPr>
        </p:nvSpPr>
        <p:spPr/>
        <p:txBody>
          <a:bodyPr>
            <a:normAutofit fontScale="92500"/>
          </a:bodyPr>
          <a:lstStyle/>
          <a:p>
            <a:r>
              <a:rPr lang="en-US" dirty="0">
                <a:solidFill>
                  <a:schemeClr val="tx1"/>
                </a:solidFill>
                <a:latin typeface="Trebuchet MS" panose="020B0603020202020204" pitchFamily="34" charset="0"/>
              </a:rPr>
              <a:t>As mentioned on the previous slide, </a:t>
            </a:r>
            <a:r>
              <a:rPr lang="en-US" b="1" u="sng" dirty="0">
                <a:solidFill>
                  <a:schemeClr val="tx1"/>
                </a:solidFill>
                <a:latin typeface="Trebuchet MS" panose="020B0603020202020204" pitchFamily="34" charset="0"/>
              </a:rPr>
              <a:t>IF</a:t>
            </a:r>
            <a:r>
              <a:rPr lang="en-US" dirty="0">
                <a:solidFill>
                  <a:schemeClr val="tx1"/>
                </a:solidFill>
                <a:latin typeface="Trebuchet MS" panose="020B0603020202020204" pitchFamily="34" charset="0"/>
              </a:rPr>
              <a:t> any of those Youth activities that are part of actually enrolling services are provided during Follow-up, after updating the ISS with details on why those were needed, the actions/information are simply recorded under the case notes describing actually what was provided;</a:t>
            </a:r>
          </a:p>
          <a:p>
            <a:r>
              <a:rPr lang="en-US" dirty="0">
                <a:solidFill>
                  <a:schemeClr val="tx1"/>
                </a:solidFill>
                <a:latin typeface="Trebuchet MS" panose="020B0603020202020204" pitchFamily="34" charset="0"/>
              </a:rPr>
              <a:t>No actual service element would be recorded.  It is not considered an “enrolling” Youth element and </a:t>
            </a:r>
            <a:r>
              <a:rPr lang="en-US" dirty="0" err="1">
                <a:solidFill>
                  <a:schemeClr val="tx1"/>
                </a:solidFill>
                <a:latin typeface="Trebuchet MS" panose="020B0603020202020204" pitchFamily="34" charset="0"/>
              </a:rPr>
              <a:t>doest</a:t>
            </a:r>
            <a:r>
              <a:rPr lang="en-US" dirty="0">
                <a:solidFill>
                  <a:schemeClr val="tx1"/>
                </a:solidFill>
                <a:latin typeface="Trebuchet MS" panose="020B0603020202020204" pitchFamily="34" charset="0"/>
              </a:rPr>
              <a:t> not extend exit.</a:t>
            </a:r>
          </a:p>
          <a:p>
            <a:r>
              <a:rPr lang="en-US" dirty="0">
                <a:solidFill>
                  <a:schemeClr val="tx1"/>
                </a:solidFill>
                <a:latin typeface="Trebuchet MS" panose="020B0603020202020204" pitchFamily="34" charset="0"/>
              </a:rPr>
              <a:t>Does not reset/extend the clients required twelve (12) months of follow-up.</a:t>
            </a:r>
            <a:endParaRPr lang="en-US" dirty="0"/>
          </a:p>
        </p:txBody>
      </p:sp>
      <p:sp>
        <p:nvSpPr>
          <p:cNvPr id="4" name="Footer Placeholder 3">
            <a:extLst>
              <a:ext uri="{FF2B5EF4-FFF2-40B4-BE49-F238E27FC236}">
                <a16:creationId xmlns:a16="http://schemas.microsoft.com/office/drawing/2014/main" id="{C7F092B4-897C-4593-BC58-4EFB8781CFB5}"/>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426605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C516C-8203-4E95-B598-6BD46E6E6B74}"/>
              </a:ext>
            </a:extLst>
          </p:cNvPr>
          <p:cNvSpPr>
            <a:spLocks noGrp="1"/>
          </p:cNvSpPr>
          <p:nvPr>
            <p:ph type="title"/>
          </p:nvPr>
        </p:nvSpPr>
        <p:spPr/>
        <p:txBody>
          <a:bodyPr>
            <a:noAutofit/>
          </a:bodyPr>
          <a:lstStyle/>
          <a:p>
            <a:r>
              <a:rPr lang="en-US" sz="3600" dirty="0">
                <a:latin typeface="Trebuchet MS" panose="020B0603020202020204" pitchFamily="34" charset="0"/>
              </a:rPr>
              <a:t>Adult Mentoring During Follow-up</a:t>
            </a:r>
          </a:p>
        </p:txBody>
      </p:sp>
      <p:sp>
        <p:nvSpPr>
          <p:cNvPr id="3" name="Content Placeholder 2">
            <a:extLst>
              <a:ext uri="{FF2B5EF4-FFF2-40B4-BE49-F238E27FC236}">
                <a16:creationId xmlns:a16="http://schemas.microsoft.com/office/drawing/2014/main" id="{7DEACE94-1128-4D6C-AC08-A378A4441CDA}"/>
              </a:ext>
            </a:extLst>
          </p:cNvPr>
          <p:cNvSpPr>
            <a:spLocks noGrp="1"/>
          </p:cNvSpPr>
          <p:nvPr>
            <p:ph idx="1"/>
          </p:nvPr>
        </p:nvSpPr>
        <p:spPr/>
        <p:txBody>
          <a:bodyPr>
            <a:normAutofit lnSpcReduction="10000"/>
          </a:bodyPr>
          <a:lstStyle/>
          <a:p>
            <a:r>
              <a:rPr lang="en-US" dirty="0">
                <a:solidFill>
                  <a:schemeClr val="tx1"/>
                </a:solidFill>
                <a:latin typeface="Trebuchet MS" panose="020B0603020202020204" pitchFamily="34" charset="0"/>
              </a:rPr>
              <a:t>In TEGL 09-22, WIOA Title I Youth Guidance issued on March 2</a:t>
            </a:r>
            <a:r>
              <a:rPr lang="en-US" baseline="30000" dirty="0">
                <a:solidFill>
                  <a:schemeClr val="tx1"/>
                </a:solidFill>
                <a:latin typeface="Trebuchet MS" panose="020B0603020202020204" pitchFamily="34" charset="0"/>
              </a:rPr>
              <a:t>nd</a:t>
            </a:r>
            <a:r>
              <a:rPr lang="en-US" dirty="0">
                <a:solidFill>
                  <a:schemeClr val="tx1"/>
                </a:solidFill>
                <a:latin typeface="Trebuchet MS" panose="020B0603020202020204" pitchFamily="34" charset="0"/>
              </a:rPr>
              <a:t>, 2023 the policy specifically lists “Adult Mentoring” occurring as part of Youth Follow-up is something that they (DOL) are tracking and it appears on a national basis, they believe “Mentoring” is something that should be utilized more than it is currently being recorded</a:t>
            </a:r>
            <a:r>
              <a:rPr lang="en-US" dirty="0">
                <a:latin typeface="Trebuchet MS" panose="020B0603020202020204" pitchFamily="34" charset="0"/>
              </a:rPr>
              <a:t>. </a:t>
            </a:r>
          </a:p>
          <a:p>
            <a:r>
              <a:rPr lang="en-US" dirty="0">
                <a:solidFill>
                  <a:schemeClr val="tx1"/>
                </a:solidFill>
                <a:latin typeface="Trebuchet MS" panose="020B0603020202020204" pitchFamily="34" charset="0"/>
              </a:rPr>
              <a:t>Let us examine the “Adult Mentoring” definition (see next slide) and discuss ideas to utilize this activity not only during participation but also while a Youth client is enrolled in Follow-up.     </a:t>
            </a:r>
          </a:p>
        </p:txBody>
      </p:sp>
      <p:sp>
        <p:nvSpPr>
          <p:cNvPr id="4" name="Footer Placeholder 3">
            <a:extLst>
              <a:ext uri="{FF2B5EF4-FFF2-40B4-BE49-F238E27FC236}">
                <a16:creationId xmlns:a16="http://schemas.microsoft.com/office/drawing/2014/main" id="{312E6C1A-20BB-46E9-8AB8-2C4099218924}"/>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393316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89E7-30EE-41D6-82A0-16D5256D6666}"/>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Adult Mentoring Definition</a:t>
            </a:r>
          </a:p>
        </p:txBody>
      </p:sp>
      <p:pic>
        <p:nvPicPr>
          <p:cNvPr id="6" name="Content Placeholder 5">
            <a:extLst>
              <a:ext uri="{FF2B5EF4-FFF2-40B4-BE49-F238E27FC236}">
                <a16:creationId xmlns:a16="http://schemas.microsoft.com/office/drawing/2014/main" id="{6F563115-878D-4974-B48B-5FB84E5C0F18}"/>
              </a:ext>
            </a:extLst>
          </p:cNvPr>
          <p:cNvPicPr>
            <a:picLocks noGrp="1" noChangeAspect="1"/>
          </p:cNvPicPr>
          <p:nvPr>
            <p:ph idx="1"/>
          </p:nvPr>
        </p:nvPicPr>
        <p:blipFill>
          <a:blip r:embed="rId2"/>
          <a:stretch>
            <a:fillRect/>
          </a:stretch>
        </p:blipFill>
        <p:spPr>
          <a:xfrm>
            <a:off x="1317171" y="1861458"/>
            <a:ext cx="10091058" cy="3841312"/>
          </a:xfrm>
        </p:spPr>
      </p:pic>
      <p:sp>
        <p:nvSpPr>
          <p:cNvPr id="4" name="Footer Placeholder 3">
            <a:extLst>
              <a:ext uri="{FF2B5EF4-FFF2-40B4-BE49-F238E27FC236}">
                <a16:creationId xmlns:a16="http://schemas.microsoft.com/office/drawing/2014/main" id="{EDF740C6-7120-4F76-8FBB-D77DDE49FCE6}"/>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974067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61F7-73B9-4ECE-9F2E-9B2401E29436}"/>
              </a:ext>
            </a:extLst>
          </p:cNvPr>
          <p:cNvSpPr>
            <a:spLocks noGrp="1"/>
          </p:cNvSpPr>
          <p:nvPr>
            <p:ph type="title"/>
          </p:nvPr>
        </p:nvSpPr>
        <p:spPr>
          <a:xfrm>
            <a:off x="3211010" y="610865"/>
            <a:ext cx="7616143" cy="1174392"/>
          </a:xfrm>
        </p:spPr>
        <p:txBody>
          <a:bodyPr>
            <a:normAutofit fontScale="90000"/>
          </a:bodyPr>
          <a:lstStyle/>
          <a:p>
            <a:pPr algn="ctr"/>
            <a:r>
              <a:rPr lang="en-US" dirty="0">
                <a:latin typeface="Trebuchet MS" panose="020B0603020202020204" pitchFamily="34" charset="0"/>
              </a:rPr>
              <a:t>Youth in Follow-up – Receiving Adult Mentoring </a:t>
            </a:r>
          </a:p>
        </p:txBody>
      </p:sp>
      <p:sp>
        <p:nvSpPr>
          <p:cNvPr id="3" name="Content Placeholder 2">
            <a:extLst>
              <a:ext uri="{FF2B5EF4-FFF2-40B4-BE49-F238E27FC236}">
                <a16:creationId xmlns:a16="http://schemas.microsoft.com/office/drawing/2014/main" id="{AAD3D5A6-7FB7-43BB-A088-0FE35089BA07}"/>
              </a:ext>
            </a:extLst>
          </p:cNvPr>
          <p:cNvSpPr>
            <a:spLocks noGrp="1"/>
          </p:cNvSpPr>
          <p:nvPr>
            <p:ph idx="1"/>
          </p:nvPr>
        </p:nvSpPr>
        <p:spPr>
          <a:xfrm>
            <a:off x="838200" y="2046514"/>
            <a:ext cx="10515600" cy="4130449"/>
          </a:xfrm>
        </p:spPr>
        <p:txBody>
          <a:bodyPr/>
          <a:lstStyle/>
          <a:p>
            <a:pPr marL="0" indent="0">
              <a:buNone/>
            </a:pPr>
            <a:r>
              <a:rPr lang="en-US" dirty="0">
                <a:solidFill>
                  <a:schemeClr val="tx1"/>
                </a:solidFill>
                <a:latin typeface="Trebuchet MS" panose="020B0603020202020204" pitchFamily="34" charset="0"/>
              </a:rPr>
              <a:t>Receiving “Adult Mentoring” in Follow-up – example case note recording this allowable activity during follow-up: </a:t>
            </a:r>
          </a:p>
        </p:txBody>
      </p:sp>
      <p:sp>
        <p:nvSpPr>
          <p:cNvPr id="4" name="Footer Placeholder 3">
            <a:extLst>
              <a:ext uri="{FF2B5EF4-FFF2-40B4-BE49-F238E27FC236}">
                <a16:creationId xmlns:a16="http://schemas.microsoft.com/office/drawing/2014/main" id="{326C2FF1-691E-4B63-BBF7-395BA4FE7F65}"/>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EEF1156A-E441-4277-8172-96FE1D07E97F}"/>
              </a:ext>
            </a:extLst>
          </p:cNvPr>
          <p:cNvPicPr>
            <a:picLocks noChangeAspect="1"/>
          </p:cNvPicPr>
          <p:nvPr/>
        </p:nvPicPr>
        <p:blipFill>
          <a:blip r:embed="rId2"/>
          <a:stretch>
            <a:fillRect/>
          </a:stretch>
        </p:blipFill>
        <p:spPr>
          <a:xfrm>
            <a:off x="1283410" y="3064556"/>
            <a:ext cx="9794115" cy="3291794"/>
          </a:xfrm>
          <a:prstGeom prst="rect">
            <a:avLst/>
          </a:prstGeom>
        </p:spPr>
      </p:pic>
    </p:spTree>
    <p:extLst>
      <p:ext uri="{BB962C8B-B14F-4D97-AF65-F5344CB8AC3E}">
        <p14:creationId xmlns:p14="http://schemas.microsoft.com/office/powerpoint/2010/main" val="4216774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F9E42-7A8B-4348-B6D7-62756B350A6D}"/>
              </a:ext>
            </a:extLst>
          </p:cNvPr>
          <p:cNvSpPr>
            <a:spLocks noGrp="1"/>
          </p:cNvSpPr>
          <p:nvPr>
            <p:ph type="title"/>
          </p:nvPr>
        </p:nvSpPr>
        <p:spPr>
          <a:xfrm>
            <a:off x="3211010" y="610865"/>
            <a:ext cx="7616143" cy="1074244"/>
          </a:xfrm>
        </p:spPr>
        <p:txBody>
          <a:bodyPr>
            <a:normAutofit fontScale="90000"/>
          </a:bodyPr>
          <a:lstStyle/>
          <a:p>
            <a:pPr algn="ctr"/>
            <a:r>
              <a:rPr lang="en-US" dirty="0">
                <a:latin typeface="Trebuchet MS" panose="020B0603020202020204" pitchFamily="34" charset="0"/>
              </a:rPr>
              <a:t>Supportive Services Provided as Part of Youth Follow-Up</a:t>
            </a:r>
          </a:p>
        </p:txBody>
      </p:sp>
      <p:sp>
        <p:nvSpPr>
          <p:cNvPr id="3" name="Content Placeholder 2">
            <a:extLst>
              <a:ext uri="{FF2B5EF4-FFF2-40B4-BE49-F238E27FC236}">
                <a16:creationId xmlns:a16="http://schemas.microsoft.com/office/drawing/2014/main" id="{DE64C435-6E14-41E7-A6B2-E109C485FE54}"/>
              </a:ext>
            </a:extLst>
          </p:cNvPr>
          <p:cNvSpPr>
            <a:spLocks noGrp="1"/>
          </p:cNvSpPr>
          <p:nvPr>
            <p:ph idx="1"/>
          </p:nvPr>
        </p:nvSpPr>
        <p:spPr/>
        <p:txBody>
          <a:bodyPr/>
          <a:lstStyle/>
          <a:p>
            <a:r>
              <a:rPr lang="en-US" dirty="0">
                <a:solidFill>
                  <a:schemeClr val="tx1"/>
                </a:solidFill>
                <a:latin typeface="Trebuchet MS" panose="020B0603020202020204" pitchFamily="34" charset="0"/>
              </a:rPr>
              <a:t>First you must review your local policy related to supportive services to see if they are an allowable expense for Youth who are in follow-up.</a:t>
            </a:r>
          </a:p>
          <a:p>
            <a:r>
              <a:rPr lang="en-US" dirty="0">
                <a:solidFill>
                  <a:schemeClr val="tx1"/>
                </a:solidFill>
                <a:latin typeface="Trebuchet MS" panose="020B0603020202020204" pitchFamily="34" charset="0"/>
              </a:rPr>
              <a:t>Next, the supportive services provided during follow-up for a Youth, are typically when something out of the ordinary occurs, and any supportive services provided during follow-up would then be spelled out in the Individual Service Strategy and detailed in the post exit follow-up case notes.  (See next slide for an example out of the training platform of IWDS.) </a:t>
            </a:r>
          </a:p>
        </p:txBody>
      </p:sp>
      <p:sp>
        <p:nvSpPr>
          <p:cNvPr id="4" name="Footer Placeholder 3">
            <a:extLst>
              <a:ext uri="{FF2B5EF4-FFF2-40B4-BE49-F238E27FC236}">
                <a16:creationId xmlns:a16="http://schemas.microsoft.com/office/drawing/2014/main" id="{F86F3926-6E65-4B77-A35F-B39B2A470E49}"/>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38822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C4B1F-2425-4C86-AEC8-73122D717634}"/>
              </a:ext>
            </a:extLst>
          </p:cNvPr>
          <p:cNvSpPr>
            <a:spLocks noGrp="1"/>
          </p:cNvSpPr>
          <p:nvPr>
            <p:ph type="title"/>
          </p:nvPr>
        </p:nvSpPr>
        <p:spPr>
          <a:xfrm>
            <a:off x="3211010" y="610865"/>
            <a:ext cx="7616143" cy="1035055"/>
          </a:xfrm>
        </p:spPr>
        <p:txBody>
          <a:bodyPr>
            <a:normAutofit fontScale="90000"/>
          </a:bodyPr>
          <a:lstStyle/>
          <a:p>
            <a:pPr algn="ctr"/>
            <a:r>
              <a:rPr lang="en-US" dirty="0">
                <a:latin typeface="Trebuchet MS" panose="020B0603020202020204" pitchFamily="34" charset="0"/>
              </a:rPr>
              <a:t>Example Case Note to Support Post Exit Supportive Service</a:t>
            </a:r>
          </a:p>
        </p:txBody>
      </p:sp>
      <p:sp>
        <p:nvSpPr>
          <p:cNvPr id="4" name="Footer Placeholder 3">
            <a:extLst>
              <a:ext uri="{FF2B5EF4-FFF2-40B4-BE49-F238E27FC236}">
                <a16:creationId xmlns:a16="http://schemas.microsoft.com/office/drawing/2014/main" id="{62238DF6-4E97-4AF6-BFCC-0138244DED72}"/>
              </a:ext>
            </a:extLst>
          </p:cNvPr>
          <p:cNvSpPr>
            <a:spLocks noGrp="1"/>
          </p:cNvSpPr>
          <p:nvPr>
            <p:ph type="ftr" sz="quarter" idx="11"/>
          </p:nvPr>
        </p:nvSpPr>
        <p:spPr/>
        <p:txBody>
          <a:bodyPr/>
          <a:lstStyle/>
          <a:p>
            <a:r>
              <a:rPr lang="en-US" dirty="0"/>
              <a:t>June 22nd, 2023</a:t>
            </a:r>
          </a:p>
        </p:txBody>
      </p:sp>
      <p:pic>
        <p:nvPicPr>
          <p:cNvPr id="14" name="Content Placeholder 13">
            <a:extLst>
              <a:ext uri="{FF2B5EF4-FFF2-40B4-BE49-F238E27FC236}">
                <a16:creationId xmlns:a16="http://schemas.microsoft.com/office/drawing/2014/main" id="{552A78C1-BCB7-4B58-B677-AC9772DBA23B}"/>
              </a:ext>
            </a:extLst>
          </p:cNvPr>
          <p:cNvPicPr>
            <a:picLocks noGrp="1" noChangeAspect="1"/>
          </p:cNvPicPr>
          <p:nvPr>
            <p:ph idx="1"/>
          </p:nvPr>
        </p:nvPicPr>
        <p:blipFill>
          <a:blip r:embed="rId2"/>
          <a:stretch>
            <a:fillRect/>
          </a:stretch>
        </p:blipFill>
        <p:spPr>
          <a:xfrm>
            <a:off x="1260566" y="2063931"/>
            <a:ext cx="9753600" cy="4010297"/>
          </a:xfrm>
        </p:spPr>
      </p:pic>
    </p:spTree>
    <p:extLst>
      <p:ext uri="{BB962C8B-B14F-4D97-AF65-F5344CB8AC3E}">
        <p14:creationId xmlns:p14="http://schemas.microsoft.com/office/powerpoint/2010/main" val="3944344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4039-257D-41C0-ADC8-C08E0F9B08D7}"/>
              </a:ext>
            </a:extLst>
          </p:cNvPr>
          <p:cNvSpPr>
            <a:spLocks noGrp="1"/>
          </p:cNvSpPr>
          <p:nvPr>
            <p:ph type="title"/>
          </p:nvPr>
        </p:nvSpPr>
        <p:spPr>
          <a:xfrm>
            <a:off x="3211010" y="610865"/>
            <a:ext cx="7839282" cy="561049"/>
          </a:xfrm>
        </p:spPr>
        <p:txBody>
          <a:bodyPr>
            <a:normAutofit fontScale="90000"/>
          </a:bodyPr>
          <a:lstStyle/>
          <a:p>
            <a:pPr algn="ctr"/>
            <a:r>
              <a:rPr lang="en-US" dirty="0">
                <a:latin typeface="Trebuchet MS" panose="020B0603020202020204" pitchFamily="34" charset="0"/>
              </a:rPr>
              <a:t>Youth Guidance</a:t>
            </a:r>
          </a:p>
        </p:txBody>
      </p:sp>
      <p:sp>
        <p:nvSpPr>
          <p:cNvPr id="3" name="Content Placeholder 2">
            <a:extLst>
              <a:ext uri="{FF2B5EF4-FFF2-40B4-BE49-F238E27FC236}">
                <a16:creationId xmlns:a16="http://schemas.microsoft.com/office/drawing/2014/main" id="{CDCA381B-04CA-4AA7-A9F9-90A12AB7AC92}"/>
              </a:ext>
            </a:extLst>
          </p:cNvPr>
          <p:cNvSpPr>
            <a:spLocks noGrp="1"/>
          </p:cNvSpPr>
          <p:nvPr>
            <p:ph idx="1"/>
          </p:nvPr>
        </p:nvSpPr>
        <p:spPr>
          <a:xfrm>
            <a:off x="838200" y="1983783"/>
            <a:ext cx="10515600" cy="4193180"/>
          </a:xfrm>
        </p:spPr>
        <p:txBody>
          <a:bodyPr>
            <a:normAutofit fontScale="85000" lnSpcReduction="20000"/>
          </a:bodyPr>
          <a:lstStyle/>
          <a:p>
            <a:r>
              <a:rPr lang="en-US" sz="2900" dirty="0">
                <a:solidFill>
                  <a:schemeClr val="tx1"/>
                </a:solidFill>
                <a:latin typeface="Trebuchet MS" panose="020B0603020202020204" pitchFamily="34" charset="0"/>
              </a:rPr>
              <a:t>Opting Out of the twelve (12) month follow-up period may occur at any point in time.  The request to opt-out or discontinue follow-up services must be clearly documented in the case notes.  </a:t>
            </a:r>
          </a:p>
          <a:p>
            <a:r>
              <a:rPr lang="en-US" sz="2900" dirty="0">
                <a:solidFill>
                  <a:schemeClr val="tx1"/>
                </a:solidFill>
                <a:latin typeface="Trebuchet MS" panose="020B0603020202020204" pitchFamily="34" charset="0"/>
              </a:rPr>
              <a:t>Final Regulation and rules under WIOA allow for youth to decline follow-up services altogether, however, when that occurs it should be the exception and not the rule.</a:t>
            </a:r>
          </a:p>
          <a:p>
            <a:r>
              <a:rPr lang="en-US" sz="2900" dirty="0">
                <a:solidFill>
                  <a:schemeClr val="tx1"/>
                </a:solidFill>
                <a:latin typeface="Trebuchet MS" panose="020B0603020202020204" pitchFamily="34" charset="0"/>
              </a:rPr>
              <a:t>You spend a lot of time helping a Youth client getting aimed towards the right direction in life through WIOA Youth services/activities.</a:t>
            </a:r>
          </a:p>
          <a:p>
            <a:r>
              <a:rPr lang="en-US" sz="2900" dirty="0">
                <a:solidFill>
                  <a:schemeClr val="tx1"/>
                </a:solidFill>
                <a:latin typeface="Trebuchet MS" panose="020B0603020202020204" pitchFamily="34" charset="0"/>
              </a:rPr>
              <a:t>If all attempts and efforts to contact the youth occur and are documented in the case notes, then “Unable to Locate” could be used and follow-up would not be provided.</a:t>
            </a:r>
          </a:p>
          <a:p>
            <a:r>
              <a:rPr lang="en-US" b="1" dirty="0">
                <a:solidFill>
                  <a:schemeClr val="tx1"/>
                </a:solidFill>
                <a:latin typeface="Trebuchet MS" panose="020B0603020202020204" pitchFamily="34" charset="0"/>
              </a:rPr>
              <a:t>Career Planners should encourage all youth to participation in follow-up activities“ and avoid them “opting” out.</a:t>
            </a:r>
          </a:p>
          <a:p>
            <a:endParaRPr lang="en-US" dirty="0"/>
          </a:p>
        </p:txBody>
      </p:sp>
      <p:sp>
        <p:nvSpPr>
          <p:cNvPr id="4" name="Footer Placeholder 3">
            <a:extLst>
              <a:ext uri="{FF2B5EF4-FFF2-40B4-BE49-F238E27FC236}">
                <a16:creationId xmlns:a16="http://schemas.microsoft.com/office/drawing/2014/main" id="{DB08AFA9-8FE2-403A-BCD8-52FCEAC137A4}"/>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17702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F5D4-6CA4-4C47-8FEB-7D706609C133}"/>
              </a:ext>
            </a:extLst>
          </p:cNvPr>
          <p:cNvSpPr>
            <a:spLocks noGrp="1"/>
          </p:cNvSpPr>
          <p:nvPr>
            <p:ph type="title"/>
          </p:nvPr>
        </p:nvSpPr>
        <p:spPr>
          <a:xfrm>
            <a:off x="3015067" y="596236"/>
            <a:ext cx="7616143" cy="862450"/>
          </a:xfrm>
        </p:spPr>
        <p:txBody>
          <a:bodyPr>
            <a:normAutofit fontScale="90000"/>
          </a:bodyPr>
          <a:lstStyle/>
          <a:p>
            <a:pPr algn="ctr"/>
            <a:r>
              <a:rPr lang="en-US" dirty="0">
                <a:latin typeface="Trebuchet MS" panose="020B0603020202020204" pitchFamily="34" charset="0"/>
              </a:rPr>
              <a:t>Transition from WIOA Enrolling Services into WIOA Follow-up</a:t>
            </a:r>
          </a:p>
        </p:txBody>
      </p:sp>
      <p:sp>
        <p:nvSpPr>
          <p:cNvPr id="3" name="Content Placeholder 2">
            <a:extLst>
              <a:ext uri="{FF2B5EF4-FFF2-40B4-BE49-F238E27FC236}">
                <a16:creationId xmlns:a16="http://schemas.microsoft.com/office/drawing/2014/main" id="{B480D591-576B-480B-A4AB-B9A1D03B120A}"/>
              </a:ext>
            </a:extLst>
          </p:cNvPr>
          <p:cNvSpPr>
            <a:spLocks noGrp="1"/>
          </p:cNvSpPr>
          <p:nvPr>
            <p:ph idx="1"/>
          </p:nvPr>
        </p:nvSpPr>
        <p:spPr/>
        <p:txBody>
          <a:bodyPr/>
          <a:lstStyle/>
          <a:p>
            <a:pPr marL="0" indent="0">
              <a:buNone/>
            </a:pPr>
            <a:endParaRPr lang="en-US" dirty="0">
              <a:solidFill>
                <a:schemeClr val="tx1"/>
              </a:solidFill>
              <a:latin typeface="Trebuchet MS" panose="020B0603020202020204" pitchFamily="34" charset="0"/>
            </a:endParaRPr>
          </a:p>
          <a:p>
            <a:pPr marL="0" indent="0">
              <a:buNone/>
            </a:pPr>
            <a:r>
              <a:rPr lang="en-US" b="1" dirty="0">
                <a:solidFill>
                  <a:schemeClr val="tx1"/>
                </a:solidFill>
                <a:latin typeface="Trebuchet MS" panose="020B0603020202020204" pitchFamily="34" charset="0"/>
              </a:rPr>
              <a:t>QUESTION:  When does a WIOA client transition from being enrolled in WIOA services into having their WIOA follow-up services opened up in IWDS?   </a:t>
            </a:r>
          </a:p>
          <a:p>
            <a:pPr marL="0" indent="0">
              <a:buNone/>
            </a:pPr>
            <a:r>
              <a:rPr lang="en-US" b="1" dirty="0">
                <a:solidFill>
                  <a:schemeClr val="tx1"/>
                </a:solidFill>
                <a:latin typeface="Trebuchet MS" panose="020B0603020202020204" pitchFamily="34" charset="0"/>
              </a:rPr>
              <a:t> </a:t>
            </a:r>
          </a:p>
        </p:txBody>
      </p:sp>
      <p:sp>
        <p:nvSpPr>
          <p:cNvPr id="4" name="Footer Placeholder 3">
            <a:extLst>
              <a:ext uri="{FF2B5EF4-FFF2-40B4-BE49-F238E27FC236}">
                <a16:creationId xmlns:a16="http://schemas.microsoft.com/office/drawing/2014/main" id="{1837838D-8CB5-4815-9109-44485590101F}"/>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257279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1067B-1A37-4FBC-83A8-E804F7EF980F}"/>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State Guidance</a:t>
            </a:r>
          </a:p>
        </p:txBody>
      </p:sp>
      <p:sp>
        <p:nvSpPr>
          <p:cNvPr id="3" name="Content Placeholder 2">
            <a:extLst>
              <a:ext uri="{FF2B5EF4-FFF2-40B4-BE49-F238E27FC236}">
                <a16:creationId xmlns:a16="http://schemas.microsoft.com/office/drawing/2014/main" id="{1D2DD0D0-9F8C-4153-88EC-BF12E86FCE78}"/>
              </a:ext>
            </a:extLst>
          </p:cNvPr>
          <p:cNvSpPr>
            <a:spLocks noGrp="1"/>
          </p:cNvSpPr>
          <p:nvPr>
            <p:ph idx="1"/>
          </p:nvPr>
        </p:nvSpPr>
        <p:spPr/>
        <p:txBody>
          <a:bodyPr>
            <a:normAutofit fontScale="85000" lnSpcReduction="20000"/>
          </a:bodyPr>
          <a:lstStyle/>
          <a:p>
            <a:pPr>
              <a:buFont typeface="Arial" panose="020B0604020202020204" pitchFamily="34" charset="0"/>
              <a:buChar char="•"/>
            </a:pPr>
            <a:r>
              <a:rPr lang="en-US" dirty="0">
                <a:solidFill>
                  <a:schemeClr val="tx1"/>
                </a:solidFill>
                <a:latin typeface="Trebuchet MS" panose="020B0603020202020204" pitchFamily="34" charset="0"/>
              </a:rPr>
              <a:t>DCEO Office of Employment &amp; Training (OET) Policy Chapter 4 Section 3 - Follow-Up Services – effective 5/11/2023. </a:t>
            </a:r>
          </a:p>
          <a:p>
            <a:pPr>
              <a:buFont typeface="Arial" panose="020B0604020202020204" pitchFamily="34" charset="0"/>
              <a:buChar char="•"/>
            </a:pPr>
            <a:r>
              <a:rPr lang="en-US" dirty="0">
                <a:solidFill>
                  <a:schemeClr val="tx1"/>
                </a:solidFill>
                <a:latin typeface="Trebuchet MS" panose="020B0603020202020204" pitchFamily="34" charset="0"/>
              </a:rPr>
              <a:t>DCEO OET Policy Chapter 4 Section 3.1 – Adult and Dislocated Workers Programs Follow-Up Services – effective 5/11/2023.</a:t>
            </a:r>
          </a:p>
          <a:p>
            <a:pPr>
              <a:buFont typeface="Arial" panose="020B0604020202020204" pitchFamily="34" charset="0"/>
              <a:buChar char="•"/>
            </a:pPr>
            <a:r>
              <a:rPr lang="en-US" dirty="0">
                <a:solidFill>
                  <a:schemeClr val="tx1"/>
                </a:solidFill>
                <a:latin typeface="Trebuchet MS" panose="020B0603020202020204" pitchFamily="34" charset="0"/>
              </a:rPr>
              <a:t>DCEO OET Policy Chapter 4 Section 3.2 – Optional Adult and Dislocated Worker Follow-up Services – effective 5/11/2023.</a:t>
            </a:r>
          </a:p>
          <a:p>
            <a:pPr>
              <a:buFont typeface="Arial" panose="020B0604020202020204" pitchFamily="34" charset="0"/>
              <a:buChar char="•"/>
            </a:pPr>
            <a:r>
              <a:rPr lang="en-US" dirty="0">
                <a:solidFill>
                  <a:schemeClr val="tx1"/>
                </a:solidFill>
                <a:latin typeface="Trebuchet MS" panose="020B0603020202020204" pitchFamily="34" charset="0"/>
              </a:rPr>
              <a:t>DCEO OET Policy Chapter 4 Section 3.3 – Youth Program Follow-Up Services – effective 5/11/2023.</a:t>
            </a:r>
          </a:p>
          <a:p>
            <a:pPr>
              <a:buFont typeface="Arial" panose="020B0604020202020204" pitchFamily="34" charset="0"/>
              <a:buChar char="•"/>
            </a:pPr>
            <a:endParaRPr lang="en-US" dirty="0">
              <a:solidFill>
                <a:schemeClr val="tx1"/>
              </a:solidFill>
              <a:latin typeface="Trebuchet MS" panose="020B0603020202020204" pitchFamily="34" charset="0"/>
            </a:endParaRPr>
          </a:p>
          <a:p>
            <a:pPr>
              <a:buFont typeface="Arial" panose="020B0604020202020204" pitchFamily="34" charset="0"/>
              <a:buChar char="•"/>
            </a:pPr>
            <a:endParaRPr lang="en-US" dirty="0">
              <a:solidFill>
                <a:schemeClr val="tx1"/>
              </a:solidFill>
              <a:latin typeface="Trebuchet MS" panose="020B0603020202020204" pitchFamily="34" charset="0"/>
            </a:endParaRPr>
          </a:p>
          <a:p>
            <a:pPr marL="0" indent="0">
              <a:buNone/>
            </a:pPr>
            <a:r>
              <a:rPr lang="en-US" sz="2000" b="1" dirty="0">
                <a:solidFill>
                  <a:schemeClr val="tx1"/>
                </a:solidFill>
                <a:highlight>
                  <a:srgbClr val="FFFF00"/>
                </a:highlight>
                <a:latin typeface="Trebuchet MS" panose="020B0603020202020204" pitchFamily="34" charset="0"/>
              </a:rPr>
              <a:t>Note:  DCEO OET Policy Unit is in the process of updating the Adult and Dislocated Worker Follow-up Policy 4.3.2, please be on the lookout for this updated guidance in the next few weeks.</a:t>
            </a:r>
          </a:p>
          <a:p>
            <a:endParaRPr lang="en-US" dirty="0"/>
          </a:p>
        </p:txBody>
      </p:sp>
      <p:sp>
        <p:nvSpPr>
          <p:cNvPr id="4" name="Footer Placeholder 3">
            <a:extLst>
              <a:ext uri="{FF2B5EF4-FFF2-40B4-BE49-F238E27FC236}">
                <a16:creationId xmlns:a16="http://schemas.microsoft.com/office/drawing/2014/main" id="{9CDF4819-414E-4E02-90F4-1C4568E5349E}"/>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303235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89A0E-7A30-4EE5-A83A-6F69468E888B}"/>
              </a:ext>
            </a:extLst>
          </p:cNvPr>
          <p:cNvSpPr>
            <a:spLocks noGrp="1"/>
          </p:cNvSpPr>
          <p:nvPr>
            <p:ph type="title"/>
          </p:nvPr>
        </p:nvSpPr>
        <p:spPr>
          <a:xfrm>
            <a:off x="3211010" y="610865"/>
            <a:ext cx="7616143" cy="902249"/>
          </a:xfrm>
        </p:spPr>
        <p:txBody>
          <a:bodyPr>
            <a:normAutofit fontScale="90000"/>
          </a:bodyPr>
          <a:lstStyle/>
          <a:p>
            <a:r>
              <a:rPr lang="en-US" dirty="0">
                <a:latin typeface="Trebuchet MS" panose="020B0603020202020204" pitchFamily="34" charset="0"/>
              </a:rPr>
              <a:t>Transition from WIOA Enrolling Services into WIOA Follow-up</a:t>
            </a:r>
            <a:endParaRPr lang="en-US" dirty="0"/>
          </a:p>
        </p:txBody>
      </p:sp>
      <p:sp>
        <p:nvSpPr>
          <p:cNvPr id="3" name="Content Placeholder 2">
            <a:extLst>
              <a:ext uri="{FF2B5EF4-FFF2-40B4-BE49-F238E27FC236}">
                <a16:creationId xmlns:a16="http://schemas.microsoft.com/office/drawing/2014/main" id="{294DD952-2611-4BE9-8E0C-615351ADC5DE}"/>
              </a:ext>
            </a:extLst>
          </p:cNvPr>
          <p:cNvSpPr>
            <a:spLocks noGrp="1"/>
          </p:cNvSpPr>
          <p:nvPr>
            <p:ph idx="1"/>
          </p:nvPr>
        </p:nvSpPr>
        <p:spPr/>
        <p:txBody>
          <a:bodyPr>
            <a:normAutofit fontScale="92500"/>
          </a:bodyPr>
          <a:lstStyle/>
          <a:p>
            <a:pPr marL="0" indent="0">
              <a:buNone/>
            </a:pPr>
            <a:r>
              <a:rPr lang="en-US" dirty="0">
                <a:solidFill>
                  <a:schemeClr val="tx1"/>
                </a:solidFill>
                <a:latin typeface="Trebuchet MS" panose="020B0603020202020204" pitchFamily="34" charset="0"/>
              </a:rPr>
              <a:t>QUESTION:  When does a WIOA client transition from being enrolled in WIOA services into having their WIOA follow-up services opened up in IWDS?   </a:t>
            </a:r>
          </a:p>
          <a:p>
            <a:endParaRPr lang="en-US" dirty="0"/>
          </a:p>
          <a:p>
            <a:pPr marL="0" indent="0">
              <a:buNone/>
            </a:pPr>
            <a:r>
              <a:rPr lang="en-US" b="1" dirty="0">
                <a:solidFill>
                  <a:schemeClr val="tx1"/>
                </a:solidFill>
                <a:latin typeface="Trebuchet MS" panose="020B0603020202020204" pitchFamily="34" charset="0"/>
              </a:rPr>
              <a:t>ANSWER:  The Individual Service Strategy (ISS) for a Youth and the Individual Employment Plan (IEP) for an Adult and/or Dislocated Worker; once all objectives and the overall goal laid out in the clients ISS/IEP have been met, and all WIOA services are closed and no further WIOA services are planned is when the client should have their WIOA Follow-up Service opened.   </a:t>
            </a:r>
          </a:p>
        </p:txBody>
      </p:sp>
      <p:sp>
        <p:nvSpPr>
          <p:cNvPr id="4" name="Footer Placeholder 3">
            <a:extLst>
              <a:ext uri="{FF2B5EF4-FFF2-40B4-BE49-F238E27FC236}">
                <a16:creationId xmlns:a16="http://schemas.microsoft.com/office/drawing/2014/main" id="{F1822F7A-6F24-43CF-A385-5948C0E311FA}"/>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876852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65DD3-F3B4-4050-B483-D3F27B8D090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When to Open Follow-Up</a:t>
            </a:r>
          </a:p>
        </p:txBody>
      </p:sp>
      <p:sp>
        <p:nvSpPr>
          <p:cNvPr id="3" name="Content Placeholder 2">
            <a:extLst>
              <a:ext uri="{FF2B5EF4-FFF2-40B4-BE49-F238E27FC236}">
                <a16:creationId xmlns:a16="http://schemas.microsoft.com/office/drawing/2014/main" id="{3C653F9B-C68D-40D3-9073-8F4CE13D7B9B}"/>
              </a:ext>
            </a:extLst>
          </p:cNvPr>
          <p:cNvSpPr>
            <a:spLocks noGrp="1"/>
          </p:cNvSpPr>
          <p:nvPr>
            <p:ph idx="1"/>
          </p:nvPr>
        </p:nvSpPr>
        <p:spPr>
          <a:xfrm>
            <a:off x="838200" y="1556658"/>
            <a:ext cx="10515600" cy="4690478"/>
          </a:xfrm>
        </p:spPr>
        <p:txBody>
          <a:bodyPr/>
          <a:lstStyle/>
          <a:p>
            <a:pPr marL="0" indent="0">
              <a:buNone/>
            </a:pPr>
            <a:r>
              <a:rPr lang="en-US" sz="2400" dirty="0">
                <a:solidFill>
                  <a:schemeClr val="tx1"/>
                </a:solidFill>
                <a:latin typeface="Trebuchet MS" panose="020B0603020202020204" pitchFamily="34" charset="0"/>
              </a:rPr>
              <a:t>For the example client below, the last enrolling service was closed on 3/11/2022.  This client has met all requirements laid out in the IEP and no other services are planned, so now the Service of Follow-up should be opened.   </a:t>
            </a:r>
          </a:p>
          <a:p>
            <a:pPr marL="0" indent="0">
              <a:buNone/>
            </a:pPr>
            <a:r>
              <a:rPr lang="en-US" dirty="0"/>
              <a:t> </a:t>
            </a:r>
          </a:p>
        </p:txBody>
      </p:sp>
      <p:sp>
        <p:nvSpPr>
          <p:cNvPr id="4" name="Footer Placeholder 3">
            <a:extLst>
              <a:ext uri="{FF2B5EF4-FFF2-40B4-BE49-F238E27FC236}">
                <a16:creationId xmlns:a16="http://schemas.microsoft.com/office/drawing/2014/main" id="{6D2CA0D4-578C-42F1-AA4E-88ED855CAE4F}"/>
              </a:ext>
            </a:extLst>
          </p:cNvPr>
          <p:cNvSpPr>
            <a:spLocks noGrp="1"/>
          </p:cNvSpPr>
          <p:nvPr>
            <p:ph type="ftr" sz="quarter" idx="11"/>
          </p:nvPr>
        </p:nvSpPr>
        <p:spPr/>
        <p:txBody>
          <a:bodyPr/>
          <a:lstStyle/>
          <a:p>
            <a:r>
              <a:rPr lang="en-US" dirty="0"/>
              <a:t>June 22nd, 2023</a:t>
            </a:r>
          </a:p>
        </p:txBody>
      </p:sp>
      <p:pic>
        <p:nvPicPr>
          <p:cNvPr id="17" name="Picture 16">
            <a:extLst>
              <a:ext uri="{FF2B5EF4-FFF2-40B4-BE49-F238E27FC236}">
                <a16:creationId xmlns:a16="http://schemas.microsoft.com/office/drawing/2014/main" id="{A960229D-2836-4B26-BC86-F9C5D4BB83D6}"/>
              </a:ext>
            </a:extLst>
          </p:cNvPr>
          <p:cNvPicPr>
            <a:picLocks noChangeAspect="1"/>
          </p:cNvPicPr>
          <p:nvPr/>
        </p:nvPicPr>
        <p:blipFill>
          <a:blip r:embed="rId2"/>
          <a:stretch>
            <a:fillRect/>
          </a:stretch>
        </p:blipFill>
        <p:spPr>
          <a:xfrm>
            <a:off x="1536231" y="2862943"/>
            <a:ext cx="9497750" cy="2928258"/>
          </a:xfrm>
          <a:prstGeom prst="rect">
            <a:avLst/>
          </a:prstGeom>
        </p:spPr>
      </p:pic>
      <p:sp>
        <p:nvSpPr>
          <p:cNvPr id="18" name="Left Arrow 4">
            <a:extLst>
              <a:ext uri="{FF2B5EF4-FFF2-40B4-BE49-F238E27FC236}">
                <a16:creationId xmlns:a16="http://schemas.microsoft.com/office/drawing/2014/main" id="{59F76B5F-05A6-4D8F-BB20-4657CA4E8213}"/>
              </a:ext>
            </a:extLst>
          </p:cNvPr>
          <p:cNvSpPr/>
          <p:nvPr/>
        </p:nvSpPr>
        <p:spPr>
          <a:xfrm>
            <a:off x="3777996" y="5480278"/>
            <a:ext cx="717804" cy="2436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9756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E005-5FD0-44E3-905B-B57488D6E5E4}"/>
              </a:ext>
            </a:extLst>
          </p:cNvPr>
          <p:cNvSpPr>
            <a:spLocks noGrp="1"/>
          </p:cNvSpPr>
          <p:nvPr>
            <p:ph type="title"/>
          </p:nvPr>
        </p:nvSpPr>
        <p:spPr>
          <a:xfrm>
            <a:off x="2960176" y="610865"/>
            <a:ext cx="8136610" cy="561049"/>
          </a:xfrm>
        </p:spPr>
        <p:txBody>
          <a:bodyPr>
            <a:normAutofit/>
          </a:bodyPr>
          <a:lstStyle/>
          <a:p>
            <a:pPr algn="ctr"/>
            <a:r>
              <a:rPr lang="en-US" sz="3300" dirty="0">
                <a:latin typeface="Trebuchet MS" panose="020B0603020202020204" pitchFamily="34" charset="0"/>
              </a:rPr>
              <a:t>Documenting the Service of Follow-up</a:t>
            </a:r>
          </a:p>
        </p:txBody>
      </p:sp>
      <p:sp>
        <p:nvSpPr>
          <p:cNvPr id="3" name="Content Placeholder 2">
            <a:extLst>
              <a:ext uri="{FF2B5EF4-FFF2-40B4-BE49-F238E27FC236}">
                <a16:creationId xmlns:a16="http://schemas.microsoft.com/office/drawing/2014/main" id="{E562EE10-628A-43D5-B825-42AFB10455DC}"/>
              </a:ext>
            </a:extLst>
          </p:cNvPr>
          <p:cNvSpPr>
            <a:spLocks noGrp="1"/>
          </p:cNvSpPr>
          <p:nvPr>
            <p:ph idx="1"/>
          </p:nvPr>
        </p:nvSpPr>
        <p:spPr>
          <a:xfrm>
            <a:off x="838200" y="1968285"/>
            <a:ext cx="10515600" cy="4208678"/>
          </a:xfrm>
        </p:spPr>
        <p:txBody>
          <a:bodyPr/>
          <a:lstStyle/>
          <a:p>
            <a:r>
              <a:rPr lang="en-US" sz="2400" dirty="0">
                <a:solidFill>
                  <a:schemeClr val="tx1"/>
                </a:solidFill>
                <a:latin typeface="Trebuchet MS" panose="020B0603020202020204" pitchFamily="34" charset="0"/>
              </a:rPr>
              <a:t>For the example client on the previous slide, the final WIOA service(s) were recorded/closed on 3/11/2022.  </a:t>
            </a:r>
          </a:p>
          <a:p>
            <a:r>
              <a:rPr lang="en-US" sz="2400" dirty="0">
                <a:solidFill>
                  <a:schemeClr val="tx1"/>
                </a:solidFill>
                <a:latin typeface="Trebuchet MS" panose="020B0603020202020204" pitchFamily="34" charset="0"/>
              </a:rPr>
              <a:t>On the next slide, it will demonstrate opening the actual “Follow-Up Service” in the IWDS record.</a:t>
            </a:r>
          </a:p>
          <a:p>
            <a:pPr lvl="1"/>
            <a:r>
              <a:rPr lang="en-US" sz="2000" dirty="0">
                <a:solidFill>
                  <a:schemeClr val="tx1"/>
                </a:solidFill>
                <a:latin typeface="Trebuchet MS" panose="020B0603020202020204" pitchFamily="34" charset="0"/>
              </a:rPr>
              <a:t>The Follow-up Service will begin on 3/11/2022, which is the same date the final WIOA service(s) were completed.</a:t>
            </a:r>
          </a:p>
          <a:p>
            <a:pPr lvl="1"/>
            <a:r>
              <a:rPr lang="en-US" sz="2000" dirty="0">
                <a:solidFill>
                  <a:schemeClr val="tx1"/>
                </a:solidFill>
                <a:latin typeface="Trebuchet MS" panose="020B0603020202020204" pitchFamily="34" charset="0"/>
              </a:rPr>
              <a:t>The actual start date of follow-up could be recorded on the same date the last enrolling service ended, or you could open the follow-up service on the day after the last enrolling service had ended; either one is acceptable. </a:t>
            </a:r>
            <a:r>
              <a:rPr lang="en-US" sz="1800" dirty="0">
                <a:solidFill>
                  <a:schemeClr val="tx1"/>
                </a:solidFill>
                <a:latin typeface="Trebuchet MS" panose="020B0603020202020204" pitchFamily="34" charset="0"/>
                <a:cs typeface="Traditional Arabic" panose="02020603050405020304" pitchFamily="18" charset="-78"/>
              </a:rPr>
              <a:t> </a:t>
            </a:r>
            <a:endParaRPr lang="en-US" sz="1800"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5A7E25CC-F4C9-4364-8DA6-26D833CF20D7}"/>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8965401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4A4B8-BB79-4408-8D7A-82F48B5D4218}"/>
              </a:ext>
            </a:extLst>
          </p:cNvPr>
          <p:cNvSpPr>
            <a:spLocks noGrp="1"/>
          </p:cNvSpPr>
          <p:nvPr>
            <p:ph type="title"/>
          </p:nvPr>
        </p:nvSpPr>
        <p:spPr>
          <a:xfrm>
            <a:off x="2975676" y="610865"/>
            <a:ext cx="8210380" cy="561049"/>
          </a:xfrm>
        </p:spPr>
        <p:txBody>
          <a:bodyPr>
            <a:normAutofit/>
          </a:bodyPr>
          <a:lstStyle/>
          <a:p>
            <a:pPr algn="ctr"/>
            <a:r>
              <a:rPr lang="en-US" sz="3400" dirty="0">
                <a:latin typeface="Trebuchet MS" panose="020B0603020202020204" pitchFamily="34" charset="0"/>
              </a:rPr>
              <a:t>Documenting the Service of Follow-up</a:t>
            </a:r>
          </a:p>
        </p:txBody>
      </p:sp>
      <p:sp>
        <p:nvSpPr>
          <p:cNvPr id="3" name="Content Placeholder 2">
            <a:extLst>
              <a:ext uri="{FF2B5EF4-FFF2-40B4-BE49-F238E27FC236}">
                <a16:creationId xmlns:a16="http://schemas.microsoft.com/office/drawing/2014/main" id="{F7ED2649-1B89-4E30-BEE5-C190159E84A5}"/>
              </a:ext>
            </a:extLst>
          </p:cNvPr>
          <p:cNvSpPr>
            <a:spLocks noGrp="1"/>
          </p:cNvSpPr>
          <p:nvPr>
            <p:ph idx="1"/>
          </p:nvPr>
        </p:nvSpPr>
        <p:spPr>
          <a:xfrm>
            <a:off x="838200" y="1670372"/>
            <a:ext cx="3286539" cy="4506591"/>
          </a:xfrm>
        </p:spPr>
        <p:txBody>
          <a:bodyPr/>
          <a:lstStyle/>
          <a:p>
            <a:pPr marL="0" indent="0">
              <a:buNone/>
            </a:pPr>
            <a:endParaRPr lang="en-US" sz="2400" dirty="0">
              <a:solidFill>
                <a:schemeClr val="tx1"/>
              </a:solidFill>
              <a:latin typeface="Trebuchet MS" panose="020B0603020202020204" pitchFamily="34" charset="0"/>
            </a:endParaRPr>
          </a:p>
          <a:p>
            <a:pPr marL="0" indent="0">
              <a:buNone/>
            </a:pPr>
            <a:endParaRPr lang="en-US" sz="2400" dirty="0">
              <a:solidFill>
                <a:schemeClr val="tx1"/>
              </a:solidFill>
              <a:latin typeface="Trebuchet MS" panose="020B0603020202020204" pitchFamily="34" charset="0"/>
            </a:endParaRPr>
          </a:p>
          <a:p>
            <a:pPr marL="0" indent="0">
              <a:buNone/>
            </a:pPr>
            <a:r>
              <a:rPr lang="en-US" sz="2400" dirty="0">
                <a:solidFill>
                  <a:schemeClr val="tx1"/>
                </a:solidFill>
                <a:latin typeface="Trebuchet MS" panose="020B0603020202020204" pitchFamily="34" charset="0"/>
              </a:rPr>
              <a:t>For this example, follow-up began on the same date the last enrolling service ended on 3/11/2022.</a:t>
            </a:r>
          </a:p>
          <a:p>
            <a:endParaRPr lang="en-US" dirty="0"/>
          </a:p>
        </p:txBody>
      </p:sp>
      <p:sp>
        <p:nvSpPr>
          <p:cNvPr id="4" name="Footer Placeholder 3">
            <a:extLst>
              <a:ext uri="{FF2B5EF4-FFF2-40B4-BE49-F238E27FC236}">
                <a16:creationId xmlns:a16="http://schemas.microsoft.com/office/drawing/2014/main" id="{106B8B11-A07C-48AB-B347-21C759B1D73C}"/>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6AD76B6E-EE80-4800-8AA7-E1B1F52D6D84}"/>
              </a:ext>
            </a:extLst>
          </p:cNvPr>
          <p:cNvPicPr>
            <a:picLocks noChangeAspect="1"/>
          </p:cNvPicPr>
          <p:nvPr/>
        </p:nvPicPr>
        <p:blipFill>
          <a:blip r:embed="rId2"/>
          <a:stretch>
            <a:fillRect/>
          </a:stretch>
        </p:blipFill>
        <p:spPr>
          <a:xfrm>
            <a:off x="4872092" y="1477047"/>
            <a:ext cx="5992844" cy="4851123"/>
          </a:xfrm>
          <a:prstGeom prst="rect">
            <a:avLst/>
          </a:prstGeom>
        </p:spPr>
      </p:pic>
      <p:sp>
        <p:nvSpPr>
          <p:cNvPr id="11" name="Left Arrow 4">
            <a:extLst>
              <a:ext uri="{FF2B5EF4-FFF2-40B4-BE49-F238E27FC236}">
                <a16:creationId xmlns:a16="http://schemas.microsoft.com/office/drawing/2014/main" id="{DD420A5A-64AC-4977-B6E3-82F0FF603E8F}"/>
              </a:ext>
            </a:extLst>
          </p:cNvPr>
          <p:cNvSpPr/>
          <p:nvPr/>
        </p:nvSpPr>
        <p:spPr>
          <a:xfrm>
            <a:off x="7868514" y="3520444"/>
            <a:ext cx="717804" cy="2436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91488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80A7-3C09-4264-BAA5-BA54C03AFC05}"/>
              </a:ext>
            </a:extLst>
          </p:cNvPr>
          <p:cNvSpPr>
            <a:spLocks noGrp="1"/>
          </p:cNvSpPr>
          <p:nvPr>
            <p:ph type="title"/>
          </p:nvPr>
        </p:nvSpPr>
        <p:spPr>
          <a:xfrm>
            <a:off x="2746062" y="534284"/>
            <a:ext cx="8245098" cy="561049"/>
          </a:xfrm>
        </p:spPr>
        <p:txBody>
          <a:bodyPr>
            <a:normAutofit/>
          </a:bodyPr>
          <a:lstStyle/>
          <a:p>
            <a:pPr algn="ctr"/>
            <a:r>
              <a:rPr lang="en-US" sz="3400" dirty="0">
                <a:latin typeface="Trebuchet MS" panose="020B0603020202020204" pitchFamily="34" charset="0"/>
              </a:rPr>
              <a:t>Documenting the Service of Follow-up</a:t>
            </a:r>
          </a:p>
        </p:txBody>
      </p:sp>
      <p:sp>
        <p:nvSpPr>
          <p:cNvPr id="4" name="Footer Placeholder 3">
            <a:extLst>
              <a:ext uri="{FF2B5EF4-FFF2-40B4-BE49-F238E27FC236}">
                <a16:creationId xmlns:a16="http://schemas.microsoft.com/office/drawing/2014/main" id="{88DA0A09-709C-4C1D-89DA-7E40CE4495E1}"/>
              </a:ext>
            </a:extLst>
          </p:cNvPr>
          <p:cNvSpPr>
            <a:spLocks noGrp="1"/>
          </p:cNvSpPr>
          <p:nvPr>
            <p:ph type="ftr" sz="quarter" idx="11"/>
          </p:nvPr>
        </p:nvSpPr>
        <p:spPr/>
        <p:txBody>
          <a:bodyPr/>
          <a:lstStyle/>
          <a:p>
            <a:r>
              <a:rPr lang="en-US" dirty="0"/>
              <a:t>June 22nd, 2023</a:t>
            </a:r>
          </a:p>
        </p:txBody>
      </p:sp>
      <p:sp>
        <p:nvSpPr>
          <p:cNvPr id="7" name="Content Placeholder 6">
            <a:extLst>
              <a:ext uri="{FF2B5EF4-FFF2-40B4-BE49-F238E27FC236}">
                <a16:creationId xmlns:a16="http://schemas.microsoft.com/office/drawing/2014/main" id="{E0552787-51B0-47E5-BD65-A7B43C35A805}"/>
              </a:ext>
            </a:extLst>
          </p:cNvPr>
          <p:cNvSpPr>
            <a:spLocks noGrp="1"/>
          </p:cNvSpPr>
          <p:nvPr>
            <p:ph idx="1"/>
          </p:nvPr>
        </p:nvSpPr>
        <p:spPr>
          <a:xfrm>
            <a:off x="407504" y="1967949"/>
            <a:ext cx="3409122" cy="4025348"/>
          </a:xfrm>
        </p:spPr>
        <p:txBody>
          <a:bodyPr>
            <a:normAutofit/>
          </a:bodyPr>
          <a:lstStyle/>
          <a:p>
            <a:r>
              <a:rPr lang="en-US" sz="2400" dirty="0">
                <a:solidFill>
                  <a:schemeClr val="tx1"/>
                </a:solidFill>
                <a:latin typeface="Trebuchet MS" panose="020B0603020202020204" pitchFamily="34" charset="0"/>
              </a:rPr>
              <a:t>A clients actual service of follow-up remains open until all follow-up has been completed.</a:t>
            </a:r>
          </a:p>
          <a:p>
            <a:r>
              <a:rPr lang="en-US" sz="2400" dirty="0">
                <a:solidFill>
                  <a:schemeClr val="tx1"/>
                </a:solidFill>
                <a:latin typeface="Trebuchet MS" panose="020B0603020202020204" pitchFamily="34" charset="0"/>
              </a:rPr>
              <a:t>The actions taken as part of follow-up are recorded in the case notes and/or on the exit control panel.  </a:t>
            </a:r>
          </a:p>
        </p:txBody>
      </p:sp>
      <p:pic>
        <p:nvPicPr>
          <p:cNvPr id="5" name="Picture 4">
            <a:extLst>
              <a:ext uri="{FF2B5EF4-FFF2-40B4-BE49-F238E27FC236}">
                <a16:creationId xmlns:a16="http://schemas.microsoft.com/office/drawing/2014/main" id="{9372B76B-6F2F-4C8C-88E1-531CA9E36C6F}"/>
              </a:ext>
            </a:extLst>
          </p:cNvPr>
          <p:cNvPicPr>
            <a:picLocks noChangeAspect="1"/>
          </p:cNvPicPr>
          <p:nvPr/>
        </p:nvPicPr>
        <p:blipFill>
          <a:blip r:embed="rId3"/>
          <a:stretch>
            <a:fillRect/>
          </a:stretch>
        </p:blipFill>
        <p:spPr>
          <a:xfrm>
            <a:off x="4253949" y="1283060"/>
            <a:ext cx="7156174" cy="4781001"/>
          </a:xfrm>
          <a:prstGeom prst="rect">
            <a:avLst/>
          </a:prstGeom>
        </p:spPr>
      </p:pic>
      <p:sp>
        <p:nvSpPr>
          <p:cNvPr id="10" name="Left Arrow 4">
            <a:extLst>
              <a:ext uri="{FF2B5EF4-FFF2-40B4-BE49-F238E27FC236}">
                <a16:creationId xmlns:a16="http://schemas.microsoft.com/office/drawing/2014/main" id="{EBFD84E3-CC8D-4F3E-87B6-39AB0D4E8578}"/>
              </a:ext>
            </a:extLst>
          </p:cNvPr>
          <p:cNvSpPr/>
          <p:nvPr/>
        </p:nvSpPr>
        <p:spPr>
          <a:xfrm rot="19816815">
            <a:off x="5737098" y="2993440"/>
            <a:ext cx="717804" cy="27316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01490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61CBC-116D-4C5D-BD40-52FCDE411EB3}"/>
              </a:ext>
            </a:extLst>
          </p:cNvPr>
          <p:cNvSpPr>
            <a:spLocks noGrp="1"/>
          </p:cNvSpPr>
          <p:nvPr>
            <p:ph type="title"/>
          </p:nvPr>
        </p:nvSpPr>
        <p:spPr>
          <a:xfrm>
            <a:off x="2929180" y="610865"/>
            <a:ext cx="8424620" cy="561049"/>
          </a:xfrm>
        </p:spPr>
        <p:txBody>
          <a:bodyPr>
            <a:noAutofit/>
          </a:bodyPr>
          <a:lstStyle/>
          <a:p>
            <a:pPr algn="ctr"/>
            <a:r>
              <a:rPr lang="en-US" sz="3400" dirty="0">
                <a:latin typeface="Trebuchet MS" panose="020B0603020202020204" pitchFamily="34" charset="0"/>
              </a:rPr>
              <a:t>Documenting the Service of Follow-up</a:t>
            </a:r>
          </a:p>
        </p:txBody>
      </p:sp>
      <p:sp>
        <p:nvSpPr>
          <p:cNvPr id="3" name="Content Placeholder 2">
            <a:extLst>
              <a:ext uri="{FF2B5EF4-FFF2-40B4-BE49-F238E27FC236}">
                <a16:creationId xmlns:a16="http://schemas.microsoft.com/office/drawing/2014/main" id="{F4D31F43-741F-46AF-B2CE-8CDEBB98D5F8}"/>
              </a:ext>
            </a:extLst>
          </p:cNvPr>
          <p:cNvSpPr>
            <a:spLocks noGrp="1"/>
          </p:cNvSpPr>
          <p:nvPr>
            <p:ph idx="1"/>
          </p:nvPr>
        </p:nvSpPr>
        <p:spPr/>
        <p:txBody>
          <a:bodyPr/>
          <a:lstStyle/>
          <a:p>
            <a:r>
              <a:rPr lang="en-US" dirty="0">
                <a:solidFill>
                  <a:schemeClr val="tx1"/>
                </a:solidFill>
                <a:latin typeface="Trebuchet MS" panose="020B0603020202020204" pitchFamily="34" charset="0"/>
              </a:rPr>
              <a:t>As mentioned, the interactions between the client and the Career Planner as well as all related actions that are part of follow-up are recorded in the case notes and when appropriate, within IWDS screens such as the exit control panel.</a:t>
            </a:r>
          </a:p>
          <a:p>
            <a:r>
              <a:rPr lang="en-US" dirty="0">
                <a:solidFill>
                  <a:schemeClr val="tx1"/>
                </a:solidFill>
                <a:latin typeface="Trebuchet MS" panose="020B0603020202020204" pitchFamily="34" charset="0"/>
              </a:rPr>
              <a:t>The next slide provides an example case note for the date that follow-up began.  </a:t>
            </a:r>
          </a:p>
          <a:p>
            <a:endParaRPr lang="en-US" dirty="0"/>
          </a:p>
        </p:txBody>
      </p:sp>
      <p:sp>
        <p:nvSpPr>
          <p:cNvPr id="4" name="Footer Placeholder 3">
            <a:extLst>
              <a:ext uri="{FF2B5EF4-FFF2-40B4-BE49-F238E27FC236}">
                <a16:creationId xmlns:a16="http://schemas.microsoft.com/office/drawing/2014/main" id="{01DDD3FA-F225-419F-88DB-762B868B52CE}"/>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42461301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F672F-178C-4515-A0BF-42C1652C6E90}"/>
              </a:ext>
            </a:extLst>
          </p:cNvPr>
          <p:cNvSpPr>
            <a:spLocks noGrp="1"/>
          </p:cNvSpPr>
          <p:nvPr>
            <p:ph type="title"/>
          </p:nvPr>
        </p:nvSpPr>
        <p:spPr>
          <a:xfrm>
            <a:off x="2975675" y="610865"/>
            <a:ext cx="8378125" cy="561049"/>
          </a:xfrm>
        </p:spPr>
        <p:txBody>
          <a:bodyPr>
            <a:normAutofit/>
          </a:bodyPr>
          <a:lstStyle/>
          <a:p>
            <a:pPr algn="ctr"/>
            <a:r>
              <a:rPr lang="en-US" sz="3400" dirty="0">
                <a:latin typeface="Trebuchet MS" panose="020B0603020202020204" pitchFamily="34" charset="0"/>
              </a:rPr>
              <a:t>Documenting the Service of Follow-up</a:t>
            </a:r>
          </a:p>
        </p:txBody>
      </p:sp>
      <p:sp>
        <p:nvSpPr>
          <p:cNvPr id="3" name="Content Placeholder 2">
            <a:extLst>
              <a:ext uri="{FF2B5EF4-FFF2-40B4-BE49-F238E27FC236}">
                <a16:creationId xmlns:a16="http://schemas.microsoft.com/office/drawing/2014/main" id="{DC16A82D-CE72-41EA-8723-F7399B79E78E}"/>
              </a:ext>
            </a:extLst>
          </p:cNvPr>
          <p:cNvSpPr>
            <a:spLocks noGrp="1"/>
          </p:cNvSpPr>
          <p:nvPr>
            <p:ph idx="1"/>
          </p:nvPr>
        </p:nvSpPr>
        <p:spPr>
          <a:xfrm>
            <a:off x="838200" y="1620078"/>
            <a:ext cx="10515600" cy="4556885"/>
          </a:xfrm>
        </p:spPr>
        <p:txBody>
          <a:bodyPr/>
          <a:lstStyle/>
          <a:p>
            <a:pPr marL="0" indent="0">
              <a:buNone/>
            </a:pPr>
            <a:r>
              <a:rPr lang="en-US" sz="2600" dirty="0">
                <a:solidFill>
                  <a:schemeClr val="tx1"/>
                </a:solidFill>
                <a:latin typeface="Trebuchet MS" panose="020B0603020202020204" pitchFamily="34" charset="0"/>
              </a:rPr>
              <a:t>Case notes should explain what has occurred during follow-up:</a:t>
            </a:r>
          </a:p>
          <a:p>
            <a:endParaRPr lang="en-US" dirty="0"/>
          </a:p>
        </p:txBody>
      </p:sp>
      <p:sp>
        <p:nvSpPr>
          <p:cNvPr id="4" name="Footer Placeholder 3">
            <a:extLst>
              <a:ext uri="{FF2B5EF4-FFF2-40B4-BE49-F238E27FC236}">
                <a16:creationId xmlns:a16="http://schemas.microsoft.com/office/drawing/2014/main" id="{47E06342-EE0A-4B79-9460-F3E57B99E5A0}"/>
              </a:ext>
            </a:extLst>
          </p:cNvPr>
          <p:cNvSpPr>
            <a:spLocks noGrp="1"/>
          </p:cNvSpPr>
          <p:nvPr>
            <p:ph type="ftr" sz="quarter" idx="11"/>
          </p:nvPr>
        </p:nvSpPr>
        <p:spPr/>
        <p:txBody>
          <a:bodyPr/>
          <a:lstStyle/>
          <a:p>
            <a:r>
              <a:rPr lang="en-US" dirty="0"/>
              <a:t>June 22nd, 2023</a:t>
            </a:r>
          </a:p>
        </p:txBody>
      </p:sp>
      <p:pic>
        <p:nvPicPr>
          <p:cNvPr id="7" name="Picture 6">
            <a:extLst>
              <a:ext uri="{FF2B5EF4-FFF2-40B4-BE49-F238E27FC236}">
                <a16:creationId xmlns:a16="http://schemas.microsoft.com/office/drawing/2014/main" id="{80948E70-CC0B-4FB0-A1A6-58EF52F21431}"/>
              </a:ext>
            </a:extLst>
          </p:cNvPr>
          <p:cNvPicPr>
            <a:picLocks noChangeAspect="1"/>
          </p:cNvPicPr>
          <p:nvPr/>
        </p:nvPicPr>
        <p:blipFill>
          <a:blip r:embed="rId2"/>
          <a:stretch>
            <a:fillRect/>
          </a:stretch>
        </p:blipFill>
        <p:spPr>
          <a:xfrm>
            <a:off x="2382573" y="2280694"/>
            <a:ext cx="7744906" cy="3896269"/>
          </a:xfrm>
          <a:prstGeom prst="rect">
            <a:avLst/>
          </a:prstGeom>
        </p:spPr>
      </p:pic>
    </p:spTree>
    <p:extLst>
      <p:ext uri="{BB962C8B-B14F-4D97-AF65-F5344CB8AC3E}">
        <p14:creationId xmlns:p14="http://schemas.microsoft.com/office/powerpoint/2010/main" val="6150735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9F646-5066-44AE-B234-10801641A65E}"/>
              </a:ext>
            </a:extLst>
          </p:cNvPr>
          <p:cNvSpPr>
            <a:spLocks noGrp="1"/>
          </p:cNvSpPr>
          <p:nvPr>
            <p:ph type="title"/>
          </p:nvPr>
        </p:nvSpPr>
        <p:spPr>
          <a:xfrm>
            <a:off x="2882685" y="610865"/>
            <a:ext cx="8214101" cy="561049"/>
          </a:xfrm>
        </p:spPr>
        <p:txBody>
          <a:bodyPr>
            <a:normAutofit fontScale="90000"/>
          </a:bodyPr>
          <a:lstStyle/>
          <a:p>
            <a:pPr algn="ctr"/>
            <a:r>
              <a:rPr lang="en-US" dirty="0">
                <a:latin typeface="Trebuchet MS" panose="020B0603020202020204" pitchFamily="34" charset="0"/>
              </a:rPr>
              <a:t> </a:t>
            </a:r>
            <a:r>
              <a:rPr lang="en-US" sz="3800" dirty="0">
                <a:latin typeface="Trebuchet MS" panose="020B0603020202020204" pitchFamily="34" charset="0"/>
              </a:rPr>
              <a:t>Documenting the Service of Follow-up</a:t>
            </a:r>
          </a:p>
        </p:txBody>
      </p:sp>
      <p:sp>
        <p:nvSpPr>
          <p:cNvPr id="3" name="Content Placeholder 2">
            <a:extLst>
              <a:ext uri="{FF2B5EF4-FFF2-40B4-BE49-F238E27FC236}">
                <a16:creationId xmlns:a16="http://schemas.microsoft.com/office/drawing/2014/main" id="{B6693AE1-DDF6-4DB0-9EF9-360FB74D1A54}"/>
              </a:ext>
            </a:extLst>
          </p:cNvPr>
          <p:cNvSpPr>
            <a:spLocks noGrp="1"/>
          </p:cNvSpPr>
          <p:nvPr>
            <p:ph idx="1"/>
          </p:nvPr>
        </p:nvSpPr>
        <p:spPr>
          <a:xfrm>
            <a:off x="838200" y="1797803"/>
            <a:ext cx="10515600" cy="4379160"/>
          </a:xfrm>
        </p:spPr>
        <p:txBody>
          <a:bodyPr>
            <a:normAutofit/>
          </a:bodyPr>
          <a:lstStyle/>
          <a:p>
            <a:r>
              <a:rPr lang="en-US" sz="2400" dirty="0">
                <a:solidFill>
                  <a:schemeClr val="tx1"/>
                </a:solidFill>
                <a:latin typeface="Trebuchet MS" panose="020B0603020202020204" pitchFamily="34" charset="0"/>
              </a:rPr>
              <a:t>Besides recording the follow-up actions in the client's case notes, each quarter the post exit control panel should be examined and when appropriate recorded with the most current information on the client.</a:t>
            </a:r>
          </a:p>
          <a:p>
            <a:r>
              <a:rPr lang="en-US" sz="2400" dirty="0">
                <a:solidFill>
                  <a:schemeClr val="tx1"/>
                </a:solidFill>
                <a:latin typeface="Trebuchet MS" panose="020B0603020202020204" pitchFamily="34" charset="0"/>
              </a:rPr>
              <a:t>For those clients who wages are not reported to IDES, when learning a client is in supplemental employment (i.e. self-employed), it is vital wages earned are documented.</a:t>
            </a:r>
          </a:p>
          <a:p>
            <a:pPr lvl="1"/>
            <a:r>
              <a:rPr lang="en-US" sz="2000" dirty="0">
                <a:solidFill>
                  <a:schemeClr val="tx1"/>
                </a:solidFill>
                <a:latin typeface="Trebuchet MS" panose="020B0603020202020204" pitchFamily="34" charset="0"/>
              </a:rPr>
              <a:t>This is especially important for Youth who enter post-secondary training which counts towards performance outcomes.</a:t>
            </a:r>
          </a:p>
          <a:p>
            <a:r>
              <a:rPr lang="en-US" sz="2400" dirty="0">
                <a:solidFill>
                  <a:schemeClr val="tx1"/>
                </a:solidFill>
                <a:latin typeface="Trebuchet MS" panose="020B0603020202020204" pitchFamily="34" charset="0"/>
              </a:rPr>
              <a:t>Additionally, if the client’s post exit employment is not reported through traditional Illinois Department of Employment Security (IDES), but will be recorded via “Supplemental Wages”, it is essential that the information get recorded on the exit control panel.</a:t>
            </a:r>
          </a:p>
        </p:txBody>
      </p:sp>
      <p:sp>
        <p:nvSpPr>
          <p:cNvPr id="4" name="Footer Placeholder 3">
            <a:extLst>
              <a:ext uri="{FF2B5EF4-FFF2-40B4-BE49-F238E27FC236}">
                <a16:creationId xmlns:a16="http://schemas.microsoft.com/office/drawing/2014/main" id="{BD279C71-3F72-483D-AFE1-DBF5836A426D}"/>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5578425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906BF-7D75-4EC1-859A-2212321194E7}"/>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Exit Control Panel</a:t>
            </a:r>
          </a:p>
        </p:txBody>
      </p:sp>
      <p:sp>
        <p:nvSpPr>
          <p:cNvPr id="3" name="Content Placeholder 2">
            <a:extLst>
              <a:ext uri="{FF2B5EF4-FFF2-40B4-BE49-F238E27FC236}">
                <a16:creationId xmlns:a16="http://schemas.microsoft.com/office/drawing/2014/main" id="{35C2EEBC-E985-4B6E-AFE4-A1C9695D86FE}"/>
              </a:ext>
            </a:extLst>
          </p:cNvPr>
          <p:cNvSpPr>
            <a:spLocks noGrp="1"/>
          </p:cNvSpPr>
          <p:nvPr>
            <p:ph idx="1"/>
          </p:nvPr>
        </p:nvSpPr>
        <p:spPr>
          <a:xfrm>
            <a:off x="838199" y="2118167"/>
            <a:ext cx="3997271" cy="4058796"/>
          </a:xfrm>
        </p:spPr>
        <p:txBody>
          <a:bodyPr/>
          <a:lstStyle/>
          <a:p>
            <a:r>
              <a:rPr lang="en-US" dirty="0">
                <a:solidFill>
                  <a:schemeClr val="tx1"/>
                </a:solidFill>
                <a:latin typeface="Trebuchet MS" panose="020B0603020202020204" pitchFamily="34" charset="0"/>
              </a:rPr>
              <a:t>On the adjacent screen print is an example of the exit control pane.</a:t>
            </a:r>
          </a:p>
          <a:p>
            <a:r>
              <a:rPr lang="en-US" dirty="0">
                <a:solidFill>
                  <a:schemeClr val="tx1"/>
                </a:solidFill>
                <a:latin typeface="Trebuchet MS" panose="020B0603020202020204" pitchFamily="34" charset="0"/>
              </a:rPr>
              <a:t>Each Quarter should record updates as appropriate for the client.</a:t>
            </a:r>
          </a:p>
        </p:txBody>
      </p:sp>
      <p:sp>
        <p:nvSpPr>
          <p:cNvPr id="4" name="Footer Placeholder 3">
            <a:extLst>
              <a:ext uri="{FF2B5EF4-FFF2-40B4-BE49-F238E27FC236}">
                <a16:creationId xmlns:a16="http://schemas.microsoft.com/office/drawing/2014/main" id="{84160C70-2FF5-43CB-825A-870985DF8750}"/>
              </a:ext>
            </a:extLst>
          </p:cNvPr>
          <p:cNvSpPr>
            <a:spLocks noGrp="1"/>
          </p:cNvSpPr>
          <p:nvPr>
            <p:ph type="ftr" sz="quarter" idx="11"/>
          </p:nvPr>
        </p:nvSpPr>
        <p:spPr/>
        <p:txBody>
          <a:bodyPr/>
          <a:lstStyle/>
          <a:p>
            <a:r>
              <a:rPr lang="en-US" dirty="0"/>
              <a:t>June 22nd, 2023</a:t>
            </a:r>
          </a:p>
        </p:txBody>
      </p:sp>
      <p:sp>
        <p:nvSpPr>
          <p:cNvPr id="9" name="Left Arrow 4">
            <a:extLst>
              <a:ext uri="{FF2B5EF4-FFF2-40B4-BE49-F238E27FC236}">
                <a16:creationId xmlns:a16="http://schemas.microsoft.com/office/drawing/2014/main" id="{12B4383B-AEB7-4BAE-AF5F-5628AB11A1B5}"/>
              </a:ext>
            </a:extLst>
          </p:cNvPr>
          <p:cNvSpPr/>
          <p:nvPr/>
        </p:nvSpPr>
        <p:spPr>
          <a:xfrm flipV="1">
            <a:off x="11147972" y="5213621"/>
            <a:ext cx="717804" cy="20320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A9173A6-92F1-4087-8FD4-3BAF4F9C3998}"/>
              </a:ext>
            </a:extLst>
          </p:cNvPr>
          <p:cNvPicPr>
            <a:picLocks noChangeAspect="1"/>
          </p:cNvPicPr>
          <p:nvPr/>
        </p:nvPicPr>
        <p:blipFill>
          <a:blip r:embed="rId2"/>
          <a:stretch>
            <a:fillRect/>
          </a:stretch>
        </p:blipFill>
        <p:spPr>
          <a:xfrm>
            <a:off x="5324062" y="1463463"/>
            <a:ext cx="5794513" cy="4803193"/>
          </a:xfrm>
          <a:prstGeom prst="rect">
            <a:avLst/>
          </a:prstGeom>
        </p:spPr>
      </p:pic>
    </p:spTree>
    <p:extLst>
      <p:ext uri="{BB962C8B-B14F-4D97-AF65-F5344CB8AC3E}">
        <p14:creationId xmlns:p14="http://schemas.microsoft.com/office/powerpoint/2010/main" val="28540496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077C6-EED4-48BD-9C42-8D5E1EAA5ED1}"/>
              </a:ext>
            </a:extLst>
          </p:cNvPr>
          <p:cNvSpPr>
            <a:spLocks noGrp="1"/>
          </p:cNvSpPr>
          <p:nvPr>
            <p:ph type="title"/>
          </p:nvPr>
        </p:nvSpPr>
        <p:spPr>
          <a:xfrm>
            <a:off x="3006671" y="610865"/>
            <a:ext cx="8152109" cy="561049"/>
          </a:xfrm>
        </p:spPr>
        <p:txBody>
          <a:bodyPr>
            <a:normAutofit fontScale="90000"/>
          </a:bodyPr>
          <a:lstStyle/>
          <a:p>
            <a:pPr algn="ctr"/>
            <a:r>
              <a:rPr lang="en-US" dirty="0">
                <a:latin typeface="Trebuchet MS" panose="020B0603020202020204" pitchFamily="34" charset="0"/>
              </a:rPr>
              <a:t>UI Wages VS Supplemental Wages</a:t>
            </a:r>
          </a:p>
        </p:txBody>
      </p:sp>
      <p:sp>
        <p:nvSpPr>
          <p:cNvPr id="3" name="Content Placeholder 2">
            <a:extLst>
              <a:ext uri="{FF2B5EF4-FFF2-40B4-BE49-F238E27FC236}">
                <a16:creationId xmlns:a16="http://schemas.microsoft.com/office/drawing/2014/main" id="{8594786D-43E2-4065-B1FB-76021D74B93C}"/>
              </a:ext>
            </a:extLst>
          </p:cNvPr>
          <p:cNvSpPr>
            <a:spLocks noGrp="1"/>
          </p:cNvSpPr>
          <p:nvPr>
            <p:ph idx="1"/>
          </p:nvPr>
        </p:nvSpPr>
        <p:spPr/>
        <p:txBody>
          <a:bodyPr/>
          <a:lstStyle/>
          <a:p>
            <a:r>
              <a:rPr lang="en-US" dirty="0">
                <a:solidFill>
                  <a:schemeClr val="tx1"/>
                </a:solidFill>
                <a:latin typeface="Trebuchet MS" panose="020B0603020202020204" pitchFamily="34" charset="0"/>
              </a:rPr>
              <a:t>It is important to understand, for most clients they will have their post employment wages populated into IWDS through the interface that Commerce has with Illinois Department of Employment Security (IDES)</a:t>
            </a:r>
          </a:p>
          <a:p>
            <a:r>
              <a:rPr lang="en-US" dirty="0">
                <a:solidFill>
                  <a:schemeClr val="tx1"/>
                </a:solidFill>
                <a:latin typeface="Trebuchet MS" panose="020B0603020202020204" pitchFamily="34" charset="0"/>
              </a:rPr>
              <a:t>For those clients who do not work at employment where the wages are reported to IDES, it is very important that when appropriate, for the Career Planner to record any Supplemental Wages and individual might have earned during post exit follow-up.   </a:t>
            </a:r>
          </a:p>
          <a:p>
            <a:endParaRPr lang="en-US" dirty="0"/>
          </a:p>
        </p:txBody>
      </p:sp>
      <p:sp>
        <p:nvSpPr>
          <p:cNvPr id="4" name="Footer Placeholder 3">
            <a:extLst>
              <a:ext uri="{FF2B5EF4-FFF2-40B4-BE49-F238E27FC236}">
                <a16:creationId xmlns:a16="http://schemas.microsoft.com/office/drawing/2014/main" id="{85013B5B-1414-49A0-A103-584C383E19BF}"/>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696121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1C18-E2CB-4059-BBA3-08B41A6BF926}"/>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Follow-up Guidance</a:t>
            </a:r>
          </a:p>
        </p:txBody>
      </p:sp>
      <p:sp>
        <p:nvSpPr>
          <p:cNvPr id="3" name="Content Placeholder 2">
            <a:extLst>
              <a:ext uri="{FF2B5EF4-FFF2-40B4-BE49-F238E27FC236}">
                <a16:creationId xmlns:a16="http://schemas.microsoft.com/office/drawing/2014/main" id="{FB1A335A-9326-4D20-B370-81F7A707007C}"/>
              </a:ext>
            </a:extLst>
          </p:cNvPr>
          <p:cNvSpPr>
            <a:spLocks noGrp="1"/>
          </p:cNvSpPr>
          <p:nvPr>
            <p:ph idx="1"/>
          </p:nvPr>
        </p:nvSpPr>
        <p:spPr/>
        <p:txBody>
          <a:bodyPr/>
          <a:lstStyle/>
          <a:p>
            <a:pPr marL="0" indent="0">
              <a:buNone/>
            </a:pPr>
            <a:r>
              <a:rPr lang="en-US" sz="2600" dirty="0">
                <a:solidFill>
                  <a:schemeClr val="tx1"/>
                </a:solidFill>
                <a:latin typeface="Trebuchet MS" panose="020B0603020202020204" pitchFamily="34" charset="0"/>
              </a:rPr>
              <a:t>Federal guidance requires states and local areas to set policy on Follow-Up Services:   </a:t>
            </a:r>
          </a:p>
          <a:p>
            <a:pPr>
              <a:buFont typeface="Arial" panose="020B0604020202020204" pitchFamily="34" charset="0"/>
              <a:buChar char="•"/>
            </a:pPr>
            <a:r>
              <a:rPr lang="en-US" sz="2400" dirty="0">
                <a:solidFill>
                  <a:schemeClr val="tx1"/>
                </a:solidFill>
                <a:latin typeface="Trebuchet MS" panose="020B0603020202020204" pitchFamily="34" charset="0"/>
              </a:rPr>
              <a:t>OET Policy Chapter 4: Section 3 - Follow-Up Services – provides overall guidance for Adult, Dislocated Worker and Youth follow-up related to two-way communication; including telephone conversations, in person or via e-mail (or other social media) could be considered two-way communication as part of follow-up.</a:t>
            </a:r>
          </a:p>
          <a:p>
            <a:pPr lvl="1">
              <a:buFont typeface="Trebuchet MS" panose="020B0603020202020204" pitchFamily="34" charset="0"/>
              <a:buChar char="−"/>
            </a:pPr>
            <a:r>
              <a:rPr lang="en-US" sz="2000" dirty="0">
                <a:solidFill>
                  <a:schemeClr val="tx1"/>
                </a:solidFill>
                <a:latin typeface="Trebuchet MS" panose="020B0603020202020204" pitchFamily="34" charset="0"/>
              </a:rPr>
              <a:t>This policy guidance states that sending a letter or leaving a voicemail for a client </a:t>
            </a:r>
            <a:r>
              <a:rPr lang="en-US" sz="2000" b="1" u="sng" dirty="0">
                <a:solidFill>
                  <a:schemeClr val="tx1"/>
                </a:solidFill>
                <a:latin typeface="Trebuchet MS" panose="020B0603020202020204" pitchFamily="34" charset="0"/>
              </a:rPr>
              <a:t>is not</a:t>
            </a:r>
            <a:r>
              <a:rPr lang="en-US" sz="2000" dirty="0">
                <a:solidFill>
                  <a:schemeClr val="tx1"/>
                </a:solidFill>
                <a:latin typeface="Trebuchet MS" panose="020B0603020202020204" pitchFamily="34" charset="0"/>
              </a:rPr>
              <a:t> an acceptable two-way communication to be recorded as follow-up.  </a:t>
            </a:r>
          </a:p>
          <a:p>
            <a:pPr marL="0" indent="0">
              <a:buNone/>
            </a:pPr>
            <a:endParaRPr lang="en-US" altLang="en-US" sz="2800" dirty="0">
              <a:solidFill>
                <a:schemeClr val="tx1"/>
              </a:solidFill>
              <a:latin typeface="Trebuchet MS" panose="020B0603020202020204" pitchFamily="34" charset="0"/>
              <a:cs typeface="Traditional Arabic" panose="02020603050405020304" pitchFamily="18" charset="-78"/>
            </a:endParaRPr>
          </a:p>
          <a:p>
            <a:endParaRPr lang="en-US" dirty="0"/>
          </a:p>
        </p:txBody>
      </p:sp>
      <p:sp>
        <p:nvSpPr>
          <p:cNvPr id="4" name="Footer Placeholder 3">
            <a:extLst>
              <a:ext uri="{FF2B5EF4-FFF2-40B4-BE49-F238E27FC236}">
                <a16:creationId xmlns:a16="http://schemas.microsoft.com/office/drawing/2014/main" id="{07A74549-DFA7-4FE8-AF97-AC85EF4168F2}"/>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1509581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0A856-9986-42FE-B446-052D97C7C628}"/>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Updating Exit Control Panel</a:t>
            </a:r>
          </a:p>
        </p:txBody>
      </p:sp>
      <p:sp>
        <p:nvSpPr>
          <p:cNvPr id="3" name="Content Placeholder 2">
            <a:extLst>
              <a:ext uri="{FF2B5EF4-FFF2-40B4-BE49-F238E27FC236}">
                <a16:creationId xmlns:a16="http://schemas.microsoft.com/office/drawing/2014/main" id="{53680B66-4588-41F8-BD0F-9E147C40FD55}"/>
              </a:ext>
            </a:extLst>
          </p:cNvPr>
          <p:cNvSpPr>
            <a:spLocks noGrp="1"/>
          </p:cNvSpPr>
          <p:nvPr>
            <p:ph idx="1"/>
          </p:nvPr>
        </p:nvSpPr>
        <p:spPr>
          <a:xfrm>
            <a:off x="838200" y="2266121"/>
            <a:ext cx="4359965" cy="3910841"/>
          </a:xfrm>
        </p:spPr>
        <p:txBody>
          <a:bodyPr>
            <a:normAutofit fontScale="92500" lnSpcReduction="20000"/>
          </a:bodyPr>
          <a:lstStyle/>
          <a:p>
            <a:r>
              <a:rPr lang="en-US" dirty="0">
                <a:solidFill>
                  <a:schemeClr val="tx1"/>
                </a:solidFill>
                <a:latin typeface="Trebuchet MS" panose="020B0603020202020204" pitchFamily="34" charset="0"/>
              </a:rPr>
              <a:t>In this example, we are going to update Q2 Post Exit for Supplemental Employment/Wages.</a:t>
            </a:r>
            <a:endParaRPr lang="en-US" dirty="0">
              <a:latin typeface="Trebuchet MS" panose="020B0603020202020204" pitchFamily="34" charset="0"/>
            </a:endParaRPr>
          </a:p>
          <a:p>
            <a:r>
              <a:rPr lang="en-US" dirty="0">
                <a:solidFill>
                  <a:schemeClr val="tx1"/>
                </a:solidFill>
                <a:latin typeface="Trebuchet MS" panose="020B0603020202020204" pitchFamily="34" charset="0"/>
              </a:rPr>
              <a:t>Update all appropriate post exit outcomes.</a:t>
            </a:r>
          </a:p>
          <a:p>
            <a:r>
              <a:rPr lang="en-US" dirty="0">
                <a:solidFill>
                  <a:schemeClr val="tx1"/>
                </a:solidFill>
                <a:latin typeface="Trebuchet MS" panose="020B0603020202020204" pitchFamily="34" charset="0"/>
              </a:rPr>
              <a:t>This is an Adult client who was exited with Supplemental Employment and still has the same employment in Q2 Post Exit: </a:t>
            </a:r>
            <a:endParaRPr lang="en-US" dirty="0">
              <a:latin typeface="Trebuchet MS" panose="020B0603020202020204" pitchFamily="34" charset="0"/>
            </a:endParaRPr>
          </a:p>
        </p:txBody>
      </p:sp>
      <p:sp>
        <p:nvSpPr>
          <p:cNvPr id="4" name="Footer Placeholder 3">
            <a:extLst>
              <a:ext uri="{FF2B5EF4-FFF2-40B4-BE49-F238E27FC236}">
                <a16:creationId xmlns:a16="http://schemas.microsoft.com/office/drawing/2014/main" id="{F8CF0909-23DD-4533-8CDD-75CECD4A740F}"/>
              </a:ext>
            </a:extLst>
          </p:cNvPr>
          <p:cNvSpPr>
            <a:spLocks noGrp="1"/>
          </p:cNvSpPr>
          <p:nvPr>
            <p:ph type="ftr" sz="quarter" idx="11"/>
          </p:nvPr>
        </p:nvSpPr>
        <p:spPr/>
        <p:txBody>
          <a:bodyPr/>
          <a:lstStyle/>
          <a:p>
            <a:r>
              <a:rPr lang="en-US" dirty="0"/>
              <a:t>June 22nd, 2023</a:t>
            </a:r>
          </a:p>
        </p:txBody>
      </p:sp>
      <p:pic>
        <p:nvPicPr>
          <p:cNvPr id="7" name="Picture 6">
            <a:extLst>
              <a:ext uri="{FF2B5EF4-FFF2-40B4-BE49-F238E27FC236}">
                <a16:creationId xmlns:a16="http://schemas.microsoft.com/office/drawing/2014/main" id="{3041CC04-49DB-4DC7-BC9C-684C51A2334E}"/>
              </a:ext>
            </a:extLst>
          </p:cNvPr>
          <p:cNvPicPr>
            <a:picLocks noChangeAspect="1"/>
          </p:cNvPicPr>
          <p:nvPr/>
        </p:nvPicPr>
        <p:blipFill>
          <a:blip r:embed="rId2"/>
          <a:stretch>
            <a:fillRect/>
          </a:stretch>
        </p:blipFill>
        <p:spPr>
          <a:xfrm>
            <a:off x="5910469" y="1351302"/>
            <a:ext cx="5406888" cy="4825661"/>
          </a:xfrm>
          <a:prstGeom prst="rect">
            <a:avLst/>
          </a:prstGeom>
        </p:spPr>
      </p:pic>
      <p:sp>
        <p:nvSpPr>
          <p:cNvPr id="8" name="Left Arrow 4">
            <a:extLst>
              <a:ext uri="{FF2B5EF4-FFF2-40B4-BE49-F238E27FC236}">
                <a16:creationId xmlns:a16="http://schemas.microsoft.com/office/drawing/2014/main" id="{DA610964-7A8F-4578-9472-D624D160AC89}"/>
              </a:ext>
            </a:extLst>
          </p:cNvPr>
          <p:cNvSpPr/>
          <p:nvPr/>
        </p:nvSpPr>
        <p:spPr>
          <a:xfrm rot="19340879" flipV="1">
            <a:off x="10994899" y="4119938"/>
            <a:ext cx="717804" cy="20320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57077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657A5-2829-4A84-8FEC-22AE6D0B46A6}"/>
              </a:ext>
            </a:extLst>
          </p:cNvPr>
          <p:cNvSpPr>
            <a:spLocks noGrp="1"/>
          </p:cNvSpPr>
          <p:nvPr>
            <p:ph type="title"/>
          </p:nvPr>
        </p:nvSpPr>
        <p:spPr/>
        <p:txBody>
          <a:bodyPr>
            <a:normAutofit fontScale="90000"/>
          </a:bodyPr>
          <a:lstStyle/>
          <a:p>
            <a:pPr algn="ctr"/>
            <a:r>
              <a:rPr lang="en-US" dirty="0"/>
              <a:t>Updating Exit Control Panel</a:t>
            </a:r>
          </a:p>
        </p:txBody>
      </p:sp>
      <p:sp>
        <p:nvSpPr>
          <p:cNvPr id="3" name="Content Placeholder 2">
            <a:extLst>
              <a:ext uri="{FF2B5EF4-FFF2-40B4-BE49-F238E27FC236}">
                <a16:creationId xmlns:a16="http://schemas.microsoft.com/office/drawing/2014/main" id="{4F646D76-0C4C-497F-B92E-62C65E62C609}"/>
              </a:ext>
            </a:extLst>
          </p:cNvPr>
          <p:cNvSpPr>
            <a:spLocks noGrp="1"/>
          </p:cNvSpPr>
          <p:nvPr>
            <p:ph idx="1"/>
          </p:nvPr>
        </p:nvSpPr>
        <p:spPr>
          <a:xfrm>
            <a:off x="838201" y="2118167"/>
            <a:ext cx="4043766" cy="4058796"/>
          </a:xfrm>
        </p:spPr>
        <p:txBody>
          <a:bodyPr>
            <a:normAutofit fontScale="92500" lnSpcReduction="10000"/>
          </a:bodyPr>
          <a:lstStyle/>
          <a:p>
            <a:r>
              <a:rPr lang="en-US" dirty="0">
                <a:solidFill>
                  <a:schemeClr val="tx1"/>
                </a:solidFill>
                <a:latin typeface="Trebuchet MS" panose="020B0603020202020204" pitchFamily="34" charset="0"/>
              </a:rPr>
              <a:t>Client has supplemental employment with the same employer as time of exit. </a:t>
            </a:r>
          </a:p>
          <a:p>
            <a:r>
              <a:rPr lang="en-US" dirty="0">
                <a:solidFill>
                  <a:schemeClr val="tx1"/>
                </a:solidFill>
                <a:latin typeface="Trebuchet MS" panose="020B0603020202020204" pitchFamily="34" charset="0"/>
              </a:rPr>
              <a:t>The supplemental wage amount will be configured based on how the exit employment wage is recorded on the IWDS employment screen.  </a:t>
            </a:r>
          </a:p>
          <a:p>
            <a:endParaRPr lang="en-US" dirty="0"/>
          </a:p>
        </p:txBody>
      </p:sp>
      <p:sp>
        <p:nvSpPr>
          <p:cNvPr id="4" name="Footer Placeholder 3">
            <a:extLst>
              <a:ext uri="{FF2B5EF4-FFF2-40B4-BE49-F238E27FC236}">
                <a16:creationId xmlns:a16="http://schemas.microsoft.com/office/drawing/2014/main" id="{A1928434-20C1-4EA0-AA48-1F724DA18AF3}"/>
              </a:ext>
            </a:extLst>
          </p:cNvPr>
          <p:cNvSpPr>
            <a:spLocks noGrp="1"/>
          </p:cNvSpPr>
          <p:nvPr>
            <p:ph type="ftr" sz="quarter" idx="11"/>
          </p:nvPr>
        </p:nvSpPr>
        <p:spPr/>
        <p:txBody>
          <a:bodyPr/>
          <a:lstStyle/>
          <a:p>
            <a:r>
              <a:rPr lang="en-US" dirty="0"/>
              <a:t>June 22nd, 2023</a:t>
            </a:r>
          </a:p>
        </p:txBody>
      </p:sp>
      <p:pic>
        <p:nvPicPr>
          <p:cNvPr id="9" name="Picture 8">
            <a:extLst>
              <a:ext uri="{FF2B5EF4-FFF2-40B4-BE49-F238E27FC236}">
                <a16:creationId xmlns:a16="http://schemas.microsoft.com/office/drawing/2014/main" id="{94E431FB-0DA2-47F4-B2C3-26DF3F5ED491}"/>
              </a:ext>
            </a:extLst>
          </p:cNvPr>
          <p:cNvPicPr>
            <a:picLocks noChangeAspect="1"/>
          </p:cNvPicPr>
          <p:nvPr/>
        </p:nvPicPr>
        <p:blipFill>
          <a:blip r:embed="rId2"/>
          <a:stretch>
            <a:fillRect/>
          </a:stretch>
        </p:blipFill>
        <p:spPr>
          <a:xfrm>
            <a:off x="5227983" y="1585084"/>
            <a:ext cx="6235147" cy="4591879"/>
          </a:xfrm>
          <a:prstGeom prst="rect">
            <a:avLst/>
          </a:prstGeom>
        </p:spPr>
      </p:pic>
      <p:sp>
        <p:nvSpPr>
          <p:cNvPr id="10" name="Left Arrow 4">
            <a:extLst>
              <a:ext uri="{FF2B5EF4-FFF2-40B4-BE49-F238E27FC236}">
                <a16:creationId xmlns:a16="http://schemas.microsoft.com/office/drawing/2014/main" id="{C25F01B0-4D1C-4CB4-AB12-F83FB1897B01}"/>
              </a:ext>
            </a:extLst>
          </p:cNvPr>
          <p:cNvSpPr/>
          <p:nvPr/>
        </p:nvSpPr>
        <p:spPr>
          <a:xfrm rot="10800000" flipV="1">
            <a:off x="7023881" y="5890949"/>
            <a:ext cx="717804" cy="17188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11415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45642-8EEB-411F-B4E6-72AB0387C574}"/>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2</a:t>
            </a:r>
            <a:r>
              <a:rPr lang="en-US" baseline="30000" dirty="0">
                <a:latin typeface="Trebuchet MS" panose="020B0603020202020204" pitchFamily="34" charset="0"/>
              </a:rPr>
              <a:t>nd</a:t>
            </a:r>
            <a:r>
              <a:rPr lang="en-US" dirty="0">
                <a:latin typeface="Trebuchet MS" panose="020B0603020202020204" pitchFamily="34" charset="0"/>
              </a:rPr>
              <a:t> and 4</a:t>
            </a:r>
            <a:r>
              <a:rPr lang="en-US" baseline="30000" dirty="0">
                <a:latin typeface="Trebuchet MS" panose="020B0603020202020204" pitchFamily="34" charset="0"/>
              </a:rPr>
              <a:t>th</a:t>
            </a:r>
            <a:r>
              <a:rPr lang="en-US" dirty="0">
                <a:latin typeface="Trebuchet MS" panose="020B0603020202020204" pitchFamily="34" charset="0"/>
              </a:rPr>
              <a:t> Quarter Post Exit </a:t>
            </a:r>
          </a:p>
        </p:txBody>
      </p:sp>
      <p:sp>
        <p:nvSpPr>
          <p:cNvPr id="3" name="Content Placeholder 2">
            <a:extLst>
              <a:ext uri="{FF2B5EF4-FFF2-40B4-BE49-F238E27FC236}">
                <a16:creationId xmlns:a16="http://schemas.microsoft.com/office/drawing/2014/main" id="{5FDC67C7-8F91-461E-8DDA-A2BCE60C6110}"/>
              </a:ext>
            </a:extLst>
          </p:cNvPr>
          <p:cNvSpPr>
            <a:spLocks noGrp="1"/>
          </p:cNvSpPr>
          <p:nvPr>
            <p:ph idx="1"/>
          </p:nvPr>
        </p:nvSpPr>
        <p:spPr/>
        <p:txBody>
          <a:bodyPr/>
          <a:lstStyle/>
          <a:p>
            <a:r>
              <a:rPr lang="en-US" dirty="0">
                <a:solidFill>
                  <a:schemeClr val="tx1"/>
                </a:solidFill>
                <a:latin typeface="Trebuchet MS" panose="020B0603020202020204" pitchFamily="34" charset="0"/>
              </a:rPr>
              <a:t>During the 2</a:t>
            </a:r>
            <a:r>
              <a:rPr lang="en-US" baseline="30000" dirty="0">
                <a:solidFill>
                  <a:schemeClr val="tx1"/>
                </a:solidFill>
                <a:latin typeface="Trebuchet MS" panose="020B0603020202020204" pitchFamily="34" charset="0"/>
              </a:rPr>
              <a:t>nd</a:t>
            </a:r>
            <a:r>
              <a:rPr lang="en-US" dirty="0">
                <a:solidFill>
                  <a:schemeClr val="tx1"/>
                </a:solidFill>
                <a:latin typeface="Trebuchet MS" panose="020B0603020202020204" pitchFamily="34" charset="0"/>
              </a:rPr>
              <a:t> and 4</a:t>
            </a:r>
            <a:r>
              <a:rPr lang="en-US" baseline="30000" dirty="0">
                <a:solidFill>
                  <a:schemeClr val="tx1"/>
                </a:solidFill>
                <a:latin typeface="Trebuchet MS" panose="020B0603020202020204" pitchFamily="34" charset="0"/>
              </a:rPr>
              <a:t>th</a:t>
            </a:r>
            <a:r>
              <a:rPr lang="en-US" dirty="0">
                <a:solidFill>
                  <a:schemeClr val="tx1"/>
                </a:solidFill>
                <a:latin typeface="Trebuchet MS" panose="020B0603020202020204" pitchFamily="34" charset="0"/>
              </a:rPr>
              <a:t> Quarter post exit, employment and wages are critical times for reporting performance outcomes. </a:t>
            </a:r>
          </a:p>
          <a:p>
            <a:r>
              <a:rPr lang="en-US" dirty="0">
                <a:solidFill>
                  <a:schemeClr val="tx1"/>
                </a:solidFill>
                <a:latin typeface="Trebuchet MS" panose="020B0603020202020204" pitchFamily="34" charset="0"/>
              </a:rPr>
              <a:t>Record supplemental employment in the 4th Quarter post exit as the client received a pay increase this year and his hours are up to 50 hours per week.</a:t>
            </a:r>
          </a:p>
          <a:p>
            <a:endParaRPr lang="en-US" dirty="0"/>
          </a:p>
        </p:txBody>
      </p:sp>
      <p:sp>
        <p:nvSpPr>
          <p:cNvPr id="4" name="Footer Placeholder 3">
            <a:extLst>
              <a:ext uri="{FF2B5EF4-FFF2-40B4-BE49-F238E27FC236}">
                <a16:creationId xmlns:a16="http://schemas.microsoft.com/office/drawing/2014/main" id="{551EDD4F-0CB3-495A-80EB-9042E86D34BE}"/>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5382215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8693F-B999-4252-9844-71D3E77E2C6C}"/>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Exit Control Panel</a:t>
            </a:r>
          </a:p>
        </p:txBody>
      </p:sp>
      <p:sp>
        <p:nvSpPr>
          <p:cNvPr id="3" name="Content Placeholder 2">
            <a:extLst>
              <a:ext uri="{FF2B5EF4-FFF2-40B4-BE49-F238E27FC236}">
                <a16:creationId xmlns:a16="http://schemas.microsoft.com/office/drawing/2014/main" id="{72830494-7E55-4FA8-9E83-0AEA81F11FCB}"/>
              </a:ext>
            </a:extLst>
          </p:cNvPr>
          <p:cNvSpPr>
            <a:spLocks noGrp="1"/>
          </p:cNvSpPr>
          <p:nvPr>
            <p:ph idx="1"/>
          </p:nvPr>
        </p:nvSpPr>
        <p:spPr>
          <a:xfrm>
            <a:off x="838200" y="2118167"/>
            <a:ext cx="3713922" cy="4058796"/>
          </a:xfrm>
        </p:spPr>
        <p:txBody>
          <a:bodyPr>
            <a:normAutofit/>
          </a:bodyPr>
          <a:lstStyle/>
          <a:p>
            <a:r>
              <a:rPr lang="en-US" sz="2400" dirty="0">
                <a:solidFill>
                  <a:schemeClr val="tx1"/>
                </a:solidFill>
                <a:latin typeface="Trebuchet MS" panose="020B0603020202020204" pitchFamily="34" charset="0"/>
              </a:rPr>
              <a:t>4th Quarter post exit update:</a:t>
            </a:r>
          </a:p>
          <a:p>
            <a:r>
              <a:rPr lang="en-US" sz="2400" dirty="0">
                <a:solidFill>
                  <a:schemeClr val="tx1"/>
                </a:solidFill>
                <a:latin typeface="Trebuchet MS" panose="020B0603020202020204" pitchFamily="34" charset="0"/>
              </a:rPr>
              <a:t>This quarter, the client received a pay increase to $32.50 per/hr.  Since October 2022, his hours increased to 50 hours per week.</a:t>
            </a:r>
          </a:p>
          <a:p>
            <a:r>
              <a:rPr lang="en-US" sz="2400" dirty="0">
                <a:solidFill>
                  <a:schemeClr val="tx1"/>
                </a:solidFill>
                <a:latin typeface="Trebuchet MS" panose="020B0603020202020204" pitchFamily="34" charset="0"/>
              </a:rPr>
              <a:t>Next several slides will demonstrate updating pay rate and hours.  </a:t>
            </a:r>
          </a:p>
        </p:txBody>
      </p:sp>
      <p:sp>
        <p:nvSpPr>
          <p:cNvPr id="4" name="Footer Placeholder 3">
            <a:extLst>
              <a:ext uri="{FF2B5EF4-FFF2-40B4-BE49-F238E27FC236}">
                <a16:creationId xmlns:a16="http://schemas.microsoft.com/office/drawing/2014/main" id="{4CAD9CB3-8706-4D3D-9292-891199B77AFB}"/>
              </a:ext>
            </a:extLst>
          </p:cNvPr>
          <p:cNvSpPr>
            <a:spLocks noGrp="1"/>
          </p:cNvSpPr>
          <p:nvPr>
            <p:ph type="ftr" sz="quarter" idx="11"/>
          </p:nvPr>
        </p:nvSpPr>
        <p:spPr/>
        <p:txBody>
          <a:bodyPr/>
          <a:lstStyle/>
          <a:p>
            <a:r>
              <a:rPr lang="en-US" dirty="0"/>
              <a:t>June 22nd, 2023</a:t>
            </a:r>
          </a:p>
        </p:txBody>
      </p:sp>
      <p:pic>
        <p:nvPicPr>
          <p:cNvPr id="8" name="Picture 7">
            <a:extLst>
              <a:ext uri="{FF2B5EF4-FFF2-40B4-BE49-F238E27FC236}">
                <a16:creationId xmlns:a16="http://schemas.microsoft.com/office/drawing/2014/main" id="{F231C94C-C256-43DA-A63B-4631F7EA9DFA}"/>
              </a:ext>
            </a:extLst>
          </p:cNvPr>
          <p:cNvPicPr>
            <a:picLocks noChangeAspect="1"/>
          </p:cNvPicPr>
          <p:nvPr/>
        </p:nvPicPr>
        <p:blipFill>
          <a:blip r:embed="rId3"/>
          <a:stretch>
            <a:fillRect/>
          </a:stretch>
        </p:blipFill>
        <p:spPr>
          <a:xfrm>
            <a:off x="5161722" y="1485273"/>
            <a:ext cx="6430618" cy="4871077"/>
          </a:xfrm>
          <a:prstGeom prst="rect">
            <a:avLst/>
          </a:prstGeom>
        </p:spPr>
      </p:pic>
      <p:sp>
        <p:nvSpPr>
          <p:cNvPr id="9" name="Left Arrow 4">
            <a:extLst>
              <a:ext uri="{FF2B5EF4-FFF2-40B4-BE49-F238E27FC236}">
                <a16:creationId xmlns:a16="http://schemas.microsoft.com/office/drawing/2014/main" id="{C7710DD9-7050-446C-BE71-FD08C95AF37B}"/>
              </a:ext>
            </a:extLst>
          </p:cNvPr>
          <p:cNvSpPr/>
          <p:nvPr/>
        </p:nvSpPr>
        <p:spPr>
          <a:xfrm flipH="1" flipV="1">
            <a:off x="10159393" y="6059632"/>
            <a:ext cx="652507" cy="23466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65744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D94AA-6112-4D67-A012-98DAA0BC6385}"/>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4</a:t>
            </a:r>
            <a:r>
              <a:rPr lang="en-US" baseline="30000" dirty="0">
                <a:latin typeface="Trebuchet MS" panose="020B0603020202020204" pitchFamily="34" charset="0"/>
              </a:rPr>
              <a:t>th</a:t>
            </a:r>
            <a:r>
              <a:rPr lang="en-US" dirty="0">
                <a:latin typeface="Trebuchet MS" panose="020B0603020202020204" pitchFamily="34" charset="0"/>
              </a:rPr>
              <a:t> Quarter Post Exit</a:t>
            </a:r>
            <a:endParaRPr lang="en-US" dirty="0"/>
          </a:p>
        </p:txBody>
      </p:sp>
      <p:sp>
        <p:nvSpPr>
          <p:cNvPr id="3" name="Content Placeholder 2">
            <a:extLst>
              <a:ext uri="{FF2B5EF4-FFF2-40B4-BE49-F238E27FC236}">
                <a16:creationId xmlns:a16="http://schemas.microsoft.com/office/drawing/2014/main" id="{851B14B3-DCFE-4C58-83D5-301BF4A7EB86}"/>
              </a:ext>
            </a:extLst>
          </p:cNvPr>
          <p:cNvSpPr>
            <a:spLocks noGrp="1"/>
          </p:cNvSpPr>
          <p:nvPr>
            <p:ph idx="1"/>
          </p:nvPr>
        </p:nvSpPr>
        <p:spPr>
          <a:xfrm>
            <a:off x="838200" y="2118167"/>
            <a:ext cx="4860471" cy="4058796"/>
          </a:xfrm>
        </p:spPr>
        <p:txBody>
          <a:bodyPr>
            <a:normAutofit/>
          </a:bodyPr>
          <a:lstStyle/>
          <a:p>
            <a:r>
              <a:rPr lang="en-US" dirty="0">
                <a:solidFill>
                  <a:schemeClr val="tx1"/>
                </a:solidFill>
                <a:latin typeface="Trebuchet MS" panose="020B0603020202020204" pitchFamily="34" charset="0"/>
              </a:rPr>
              <a:t>In this example, we are going to update Q4 Post Exit using Supplemental Employment.</a:t>
            </a:r>
          </a:p>
          <a:p>
            <a:r>
              <a:rPr lang="en-US" dirty="0">
                <a:solidFill>
                  <a:schemeClr val="tx1"/>
                </a:solidFill>
                <a:latin typeface="Trebuchet MS" panose="020B0603020202020204" pitchFamily="34" charset="0"/>
              </a:rPr>
              <a:t>Client did receive pay increase so need to go into the actual job to update the pay rate, select “Pick Job”.</a:t>
            </a:r>
          </a:p>
          <a:p>
            <a:endParaRPr 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4686EEF4-2C94-4DF5-ABD1-8F82142CBB0C}"/>
              </a:ext>
            </a:extLst>
          </p:cNvPr>
          <p:cNvSpPr>
            <a:spLocks noGrp="1"/>
          </p:cNvSpPr>
          <p:nvPr>
            <p:ph type="ftr" sz="quarter" idx="11"/>
          </p:nvPr>
        </p:nvSpPr>
        <p:spPr/>
        <p:txBody>
          <a:bodyPr/>
          <a:lstStyle/>
          <a:p>
            <a:r>
              <a:rPr lang="en-US" dirty="0"/>
              <a:t>June 22nd, 2023</a:t>
            </a:r>
          </a:p>
        </p:txBody>
      </p:sp>
      <p:pic>
        <p:nvPicPr>
          <p:cNvPr id="7" name="Picture 6">
            <a:extLst>
              <a:ext uri="{FF2B5EF4-FFF2-40B4-BE49-F238E27FC236}">
                <a16:creationId xmlns:a16="http://schemas.microsoft.com/office/drawing/2014/main" id="{2742E6EE-FE29-46E1-B2A4-ABE5A403234F}"/>
              </a:ext>
            </a:extLst>
          </p:cNvPr>
          <p:cNvPicPr>
            <a:picLocks noChangeAspect="1"/>
          </p:cNvPicPr>
          <p:nvPr/>
        </p:nvPicPr>
        <p:blipFill>
          <a:blip r:embed="rId2"/>
          <a:stretch>
            <a:fillRect/>
          </a:stretch>
        </p:blipFill>
        <p:spPr>
          <a:xfrm>
            <a:off x="6096000" y="1533863"/>
            <a:ext cx="5152063" cy="5005049"/>
          </a:xfrm>
          <a:prstGeom prst="rect">
            <a:avLst/>
          </a:prstGeom>
        </p:spPr>
      </p:pic>
      <p:sp>
        <p:nvSpPr>
          <p:cNvPr id="8" name="Left Arrow 4">
            <a:extLst>
              <a:ext uri="{FF2B5EF4-FFF2-40B4-BE49-F238E27FC236}">
                <a16:creationId xmlns:a16="http://schemas.microsoft.com/office/drawing/2014/main" id="{84338A87-CAC7-46C5-B440-D12D897C8FCB}"/>
              </a:ext>
            </a:extLst>
          </p:cNvPr>
          <p:cNvSpPr/>
          <p:nvPr/>
        </p:nvSpPr>
        <p:spPr>
          <a:xfrm flipH="1" flipV="1">
            <a:off x="9910915" y="4719787"/>
            <a:ext cx="652507" cy="23466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41926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98E259-447B-4105-8C22-CC8A34CD8980}"/>
              </a:ext>
            </a:extLst>
          </p:cNvPr>
          <p:cNvSpPr>
            <a:spLocks noGrp="1"/>
          </p:cNvSpPr>
          <p:nvPr>
            <p:ph type="title"/>
          </p:nvPr>
        </p:nvSpPr>
        <p:spPr/>
        <p:txBody>
          <a:bodyPr>
            <a:normAutofit fontScale="90000"/>
          </a:bodyPr>
          <a:lstStyle/>
          <a:p>
            <a:pPr algn="ctr"/>
            <a:r>
              <a:rPr lang="en-US" dirty="0"/>
              <a:t>Steps to Update Wage Info</a:t>
            </a:r>
          </a:p>
        </p:txBody>
      </p:sp>
      <p:sp>
        <p:nvSpPr>
          <p:cNvPr id="6" name="Content Placeholder 5">
            <a:extLst>
              <a:ext uri="{FF2B5EF4-FFF2-40B4-BE49-F238E27FC236}">
                <a16:creationId xmlns:a16="http://schemas.microsoft.com/office/drawing/2014/main" id="{DEF91366-53B4-48D6-AA40-24A7774246B3}"/>
              </a:ext>
            </a:extLst>
          </p:cNvPr>
          <p:cNvSpPr>
            <a:spLocks noGrp="1"/>
          </p:cNvSpPr>
          <p:nvPr>
            <p:ph sz="half" idx="1"/>
          </p:nvPr>
        </p:nvSpPr>
        <p:spPr/>
        <p:txBody>
          <a:bodyPr/>
          <a:lstStyle/>
          <a:p>
            <a:r>
              <a:rPr lang="en-US" dirty="0">
                <a:latin typeface="Trebuchet MS" panose="020B0603020202020204" pitchFamily="34" charset="0"/>
              </a:rPr>
              <a:t>Client had a pay increase from $30 per hour to $32.50 per hour.</a:t>
            </a:r>
          </a:p>
          <a:p>
            <a:r>
              <a:rPr lang="en-US" dirty="0">
                <a:latin typeface="Trebuchet MS" panose="020B0603020202020204" pitchFamily="34" charset="0"/>
              </a:rPr>
              <a:t>Pay increase was effective on 1/2/2023.</a:t>
            </a:r>
          </a:p>
          <a:p>
            <a:r>
              <a:rPr lang="en-US" dirty="0">
                <a:latin typeface="Trebuchet MS" panose="020B0603020202020204" pitchFamily="34" charset="0"/>
              </a:rPr>
              <a:t>To record, “Pick” the job, in this case it was “Computer Banc” job.</a:t>
            </a:r>
          </a:p>
          <a:p>
            <a:endParaRPr lang="en-US" dirty="0">
              <a:latin typeface="Trebuchet MS" panose="020B0603020202020204" pitchFamily="34" charset="0"/>
            </a:endParaRPr>
          </a:p>
        </p:txBody>
      </p:sp>
      <p:pic>
        <p:nvPicPr>
          <p:cNvPr id="9" name="Content Placeholder 8">
            <a:extLst>
              <a:ext uri="{FF2B5EF4-FFF2-40B4-BE49-F238E27FC236}">
                <a16:creationId xmlns:a16="http://schemas.microsoft.com/office/drawing/2014/main" id="{940A3EE7-F8C6-4D26-8FA5-0BF3EA047A13}"/>
              </a:ext>
            </a:extLst>
          </p:cNvPr>
          <p:cNvPicPr>
            <a:picLocks noGrp="1" noChangeAspect="1"/>
          </p:cNvPicPr>
          <p:nvPr>
            <p:ph sz="half" idx="2"/>
          </p:nvPr>
        </p:nvPicPr>
        <p:blipFill>
          <a:blip r:embed="rId2"/>
          <a:stretch>
            <a:fillRect/>
          </a:stretch>
        </p:blipFill>
        <p:spPr>
          <a:xfrm>
            <a:off x="6301409" y="2037523"/>
            <a:ext cx="5181600" cy="3647660"/>
          </a:xfrm>
        </p:spPr>
      </p:pic>
      <p:sp>
        <p:nvSpPr>
          <p:cNvPr id="4" name="Footer Placeholder 3">
            <a:extLst>
              <a:ext uri="{FF2B5EF4-FFF2-40B4-BE49-F238E27FC236}">
                <a16:creationId xmlns:a16="http://schemas.microsoft.com/office/drawing/2014/main" id="{7F6B1786-D59F-4840-B29F-CEDCA869725C}"/>
              </a:ext>
            </a:extLst>
          </p:cNvPr>
          <p:cNvSpPr>
            <a:spLocks noGrp="1"/>
          </p:cNvSpPr>
          <p:nvPr>
            <p:ph type="ftr" sz="quarter" idx="4294967295"/>
          </p:nvPr>
        </p:nvSpPr>
        <p:spPr>
          <a:xfrm>
            <a:off x="0" y="6356350"/>
            <a:ext cx="7315200" cy="365125"/>
          </a:xfrm>
        </p:spPr>
        <p:txBody>
          <a:bodyPr/>
          <a:lstStyle/>
          <a:p>
            <a:r>
              <a:rPr lang="en-US" dirty="0"/>
              <a:t>June 22nd, 2023</a:t>
            </a:r>
          </a:p>
        </p:txBody>
      </p:sp>
      <p:sp>
        <p:nvSpPr>
          <p:cNvPr id="10" name="Left Arrow 4">
            <a:extLst>
              <a:ext uri="{FF2B5EF4-FFF2-40B4-BE49-F238E27FC236}">
                <a16:creationId xmlns:a16="http://schemas.microsoft.com/office/drawing/2014/main" id="{F82D2BE8-52B0-452B-8440-F0B468441CDF}"/>
              </a:ext>
            </a:extLst>
          </p:cNvPr>
          <p:cNvSpPr/>
          <p:nvPr/>
        </p:nvSpPr>
        <p:spPr>
          <a:xfrm rot="8964365" flipH="1" flipV="1">
            <a:off x="6561225" y="3964163"/>
            <a:ext cx="652507" cy="23466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05566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740E0-B3A4-4543-B1D5-8992A442EC1A}"/>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Steps to Update Wage Info </a:t>
            </a:r>
          </a:p>
        </p:txBody>
      </p:sp>
      <p:sp>
        <p:nvSpPr>
          <p:cNvPr id="3" name="Content Placeholder 2">
            <a:extLst>
              <a:ext uri="{FF2B5EF4-FFF2-40B4-BE49-F238E27FC236}">
                <a16:creationId xmlns:a16="http://schemas.microsoft.com/office/drawing/2014/main" id="{8CEA83BA-49A2-49DE-8E80-B4530F8960A1}"/>
              </a:ext>
            </a:extLst>
          </p:cNvPr>
          <p:cNvSpPr>
            <a:spLocks noGrp="1"/>
          </p:cNvSpPr>
          <p:nvPr>
            <p:ph idx="1"/>
          </p:nvPr>
        </p:nvSpPr>
        <p:spPr>
          <a:xfrm>
            <a:off x="838200" y="1859797"/>
            <a:ext cx="4320210" cy="4317166"/>
          </a:xfrm>
        </p:spPr>
        <p:txBody>
          <a:bodyPr>
            <a:normAutofit/>
          </a:bodyPr>
          <a:lstStyle/>
          <a:p>
            <a:pPr marL="0" indent="0">
              <a:buNone/>
            </a:pPr>
            <a:endParaRPr lang="en-US" sz="1000" dirty="0">
              <a:solidFill>
                <a:schemeClr val="tx1"/>
              </a:solidFill>
              <a:latin typeface="Trebuchet MS" panose="020B0603020202020204" pitchFamily="34" charset="0"/>
            </a:endParaRPr>
          </a:p>
          <a:p>
            <a:pPr marL="0" indent="0">
              <a:buNone/>
            </a:pPr>
            <a:r>
              <a:rPr lang="en-US" dirty="0">
                <a:solidFill>
                  <a:schemeClr val="tx1"/>
                </a:solidFill>
                <a:latin typeface="Trebuchet MS" panose="020B0603020202020204" pitchFamily="34" charset="0"/>
              </a:rPr>
              <a:t>After the exit screen comes up, next click on “Details” which will open the actual job selected to be “Edited”.  </a:t>
            </a:r>
          </a:p>
          <a:p>
            <a:endParaRPr lang="en-US" dirty="0"/>
          </a:p>
        </p:txBody>
      </p:sp>
      <p:sp>
        <p:nvSpPr>
          <p:cNvPr id="4" name="Footer Placeholder 3">
            <a:extLst>
              <a:ext uri="{FF2B5EF4-FFF2-40B4-BE49-F238E27FC236}">
                <a16:creationId xmlns:a16="http://schemas.microsoft.com/office/drawing/2014/main" id="{7CC862BA-52FB-49D3-9455-88796A496BE4}"/>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A94D4545-E64F-4B06-92B3-791EBCB20243}"/>
              </a:ext>
            </a:extLst>
          </p:cNvPr>
          <p:cNvPicPr>
            <a:picLocks noChangeAspect="1"/>
          </p:cNvPicPr>
          <p:nvPr/>
        </p:nvPicPr>
        <p:blipFill>
          <a:blip r:embed="rId2"/>
          <a:stretch>
            <a:fillRect/>
          </a:stretch>
        </p:blipFill>
        <p:spPr>
          <a:xfrm>
            <a:off x="5903844" y="1321001"/>
            <a:ext cx="5654656" cy="4612660"/>
          </a:xfrm>
          <a:prstGeom prst="rect">
            <a:avLst/>
          </a:prstGeom>
        </p:spPr>
      </p:pic>
      <p:sp>
        <p:nvSpPr>
          <p:cNvPr id="9" name="Left Arrow 4">
            <a:extLst>
              <a:ext uri="{FF2B5EF4-FFF2-40B4-BE49-F238E27FC236}">
                <a16:creationId xmlns:a16="http://schemas.microsoft.com/office/drawing/2014/main" id="{68251880-9965-4AEC-89EB-DEB3F90825AC}"/>
              </a:ext>
            </a:extLst>
          </p:cNvPr>
          <p:cNvSpPr/>
          <p:nvPr/>
        </p:nvSpPr>
        <p:spPr>
          <a:xfrm rot="19017751" flipV="1">
            <a:off x="11199598" y="4004771"/>
            <a:ext cx="717804" cy="25117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16218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B891A-83EC-4E65-8E30-57C7661AEAD7}"/>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Updating Wage Information </a:t>
            </a:r>
          </a:p>
        </p:txBody>
      </p:sp>
      <p:sp>
        <p:nvSpPr>
          <p:cNvPr id="3" name="Content Placeholder 2">
            <a:extLst>
              <a:ext uri="{FF2B5EF4-FFF2-40B4-BE49-F238E27FC236}">
                <a16:creationId xmlns:a16="http://schemas.microsoft.com/office/drawing/2014/main" id="{84B15BCA-D7E7-474C-8CC7-0D5C25648F83}"/>
              </a:ext>
            </a:extLst>
          </p:cNvPr>
          <p:cNvSpPr>
            <a:spLocks noGrp="1"/>
          </p:cNvSpPr>
          <p:nvPr>
            <p:ph idx="1"/>
          </p:nvPr>
        </p:nvSpPr>
        <p:spPr>
          <a:xfrm>
            <a:off x="838200" y="2118167"/>
            <a:ext cx="4704184" cy="4058796"/>
          </a:xfrm>
        </p:spPr>
        <p:txBody>
          <a:bodyPr>
            <a:normAutofit fontScale="92500"/>
          </a:bodyPr>
          <a:lstStyle/>
          <a:p>
            <a:r>
              <a:rPr lang="en-US" dirty="0">
                <a:solidFill>
                  <a:schemeClr val="tx1"/>
                </a:solidFill>
                <a:latin typeface="Trebuchet MS" panose="020B0603020202020204" pitchFamily="34" charset="0"/>
              </a:rPr>
              <a:t>Go to the “Wages” block that is currently showing $30.00 per hour.</a:t>
            </a:r>
          </a:p>
          <a:p>
            <a:r>
              <a:rPr lang="en-US" dirty="0">
                <a:solidFill>
                  <a:schemeClr val="tx1"/>
                </a:solidFill>
                <a:latin typeface="Trebuchet MS" panose="020B0603020202020204" pitchFamily="34" charset="0"/>
              </a:rPr>
              <a:t>Update to the new hourly wage information, which is $32.50 per hour.</a:t>
            </a:r>
          </a:p>
          <a:p>
            <a:r>
              <a:rPr lang="en-US" dirty="0">
                <a:solidFill>
                  <a:schemeClr val="tx1"/>
                </a:solidFill>
                <a:latin typeface="Trebuchet MS" panose="020B0603020202020204" pitchFamily="34" charset="0"/>
              </a:rPr>
              <a:t>If hours increase, you would update accordingly. Note, for this client the hours had increased in October 2022. </a:t>
            </a:r>
          </a:p>
          <a:p>
            <a:endParaRPr 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A76A5E6E-E9CA-43FA-9EAB-6D6B92395425}"/>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D0921B51-AAAC-460E-BE7D-E63D5BF98BFA}"/>
              </a:ext>
            </a:extLst>
          </p:cNvPr>
          <p:cNvPicPr>
            <a:picLocks noChangeAspect="1"/>
          </p:cNvPicPr>
          <p:nvPr/>
        </p:nvPicPr>
        <p:blipFill>
          <a:blip r:embed="rId2"/>
          <a:stretch>
            <a:fillRect/>
          </a:stretch>
        </p:blipFill>
        <p:spPr>
          <a:xfrm>
            <a:off x="6195137" y="1629245"/>
            <a:ext cx="5158663" cy="4637412"/>
          </a:xfrm>
          <a:prstGeom prst="rect">
            <a:avLst/>
          </a:prstGeom>
        </p:spPr>
      </p:pic>
      <p:sp>
        <p:nvSpPr>
          <p:cNvPr id="7" name="Left Arrow 4">
            <a:extLst>
              <a:ext uri="{FF2B5EF4-FFF2-40B4-BE49-F238E27FC236}">
                <a16:creationId xmlns:a16="http://schemas.microsoft.com/office/drawing/2014/main" id="{1C76CC5F-F4E5-4C04-A3E0-A5FC06EC2333}"/>
              </a:ext>
            </a:extLst>
          </p:cNvPr>
          <p:cNvSpPr/>
          <p:nvPr/>
        </p:nvSpPr>
        <p:spPr>
          <a:xfrm rot="10800000" flipH="1" flipV="1">
            <a:off x="8268726" y="4999402"/>
            <a:ext cx="652507" cy="15290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92231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4B738-1AE1-4601-8ED0-273F17447C2F}"/>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Updating Wage Information</a:t>
            </a:r>
          </a:p>
        </p:txBody>
      </p:sp>
      <p:sp>
        <p:nvSpPr>
          <p:cNvPr id="3" name="Content Placeholder 2">
            <a:extLst>
              <a:ext uri="{FF2B5EF4-FFF2-40B4-BE49-F238E27FC236}">
                <a16:creationId xmlns:a16="http://schemas.microsoft.com/office/drawing/2014/main" id="{2E21BBDF-7EF1-40ED-99B9-B8DE194358AE}"/>
              </a:ext>
            </a:extLst>
          </p:cNvPr>
          <p:cNvSpPr>
            <a:spLocks noGrp="1"/>
          </p:cNvSpPr>
          <p:nvPr>
            <p:ph idx="1"/>
          </p:nvPr>
        </p:nvSpPr>
        <p:spPr>
          <a:xfrm>
            <a:off x="838200" y="2118167"/>
            <a:ext cx="3845767" cy="4058796"/>
          </a:xfrm>
        </p:spPr>
        <p:txBody>
          <a:bodyPr>
            <a:normAutofit/>
          </a:bodyPr>
          <a:lstStyle/>
          <a:p>
            <a:r>
              <a:rPr lang="en-US" dirty="0">
                <a:solidFill>
                  <a:schemeClr val="tx1"/>
                </a:solidFill>
                <a:latin typeface="Trebuchet MS" panose="020B0603020202020204" pitchFamily="34" charset="0"/>
              </a:rPr>
              <a:t>As shown, increase wage to $32.50 and also verifying hours are correct at 50 hours per week.</a:t>
            </a:r>
          </a:p>
          <a:p>
            <a:pPr marL="0" indent="0">
              <a:buNone/>
            </a:pPr>
            <a:endParaRPr lang="en-US" dirty="0">
              <a:solidFill>
                <a:schemeClr val="tx1"/>
              </a:solidFill>
              <a:latin typeface="Trebuchet MS" panose="020B0603020202020204" pitchFamily="34" charset="0"/>
            </a:endParaRPr>
          </a:p>
          <a:p>
            <a:r>
              <a:rPr lang="en-US" dirty="0">
                <a:solidFill>
                  <a:schemeClr val="tx1"/>
                </a:solidFill>
                <a:latin typeface="Trebuchet MS" panose="020B0603020202020204" pitchFamily="34" charset="0"/>
              </a:rPr>
              <a:t>Then click “Save” to lock those updates in for that job.   </a:t>
            </a:r>
          </a:p>
        </p:txBody>
      </p:sp>
      <p:sp>
        <p:nvSpPr>
          <p:cNvPr id="4" name="Footer Placeholder 3">
            <a:extLst>
              <a:ext uri="{FF2B5EF4-FFF2-40B4-BE49-F238E27FC236}">
                <a16:creationId xmlns:a16="http://schemas.microsoft.com/office/drawing/2014/main" id="{C59A84A0-4989-4189-88AE-26309B52C6F8}"/>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D60AA6CA-5CF6-4A6B-8EC9-22FDB896890D}"/>
              </a:ext>
            </a:extLst>
          </p:cNvPr>
          <p:cNvPicPr>
            <a:picLocks noChangeAspect="1"/>
          </p:cNvPicPr>
          <p:nvPr/>
        </p:nvPicPr>
        <p:blipFill>
          <a:blip r:embed="rId2"/>
          <a:stretch>
            <a:fillRect/>
          </a:stretch>
        </p:blipFill>
        <p:spPr>
          <a:xfrm>
            <a:off x="5859624" y="1492898"/>
            <a:ext cx="5223718" cy="4684065"/>
          </a:xfrm>
          <a:prstGeom prst="rect">
            <a:avLst/>
          </a:prstGeom>
        </p:spPr>
      </p:pic>
      <p:sp>
        <p:nvSpPr>
          <p:cNvPr id="7" name="Left Arrow 4">
            <a:extLst>
              <a:ext uri="{FF2B5EF4-FFF2-40B4-BE49-F238E27FC236}">
                <a16:creationId xmlns:a16="http://schemas.microsoft.com/office/drawing/2014/main" id="{8648F4D2-9805-46C6-8904-4AF075404FEB}"/>
              </a:ext>
            </a:extLst>
          </p:cNvPr>
          <p:cNvSpPr/>
          <p:nvPr/>
        </p:nvSpPr>
        <p:spPr>
          <a:xfrm rot="10800000" flipH="1" flipV="1">
            <a:off x="7969622" y="4955853"/>
            <a:ext cx="652507" cy="166654"/>
          </a:xfrm>
          <a:prstGeom prst="leftArrow">
            <a:avLst>
              <a:gd name="adj1" fmla="val 65905"/>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Arrow 4">
            <a:extLst>
              <a:ext uri="{FF2B5EF4-FFF2-40B4-BE49-F238E27FC236}">
                <a16:creationId xmlns:a16="http://schemas.microsoft.com/office/drawing/2014/main" id="{A480EC54-5195-41A1-A654-15446B210A59}"/>
              </a:ext>
            </a:extLst>
          </p:cNvPr>
          <p:cNvSpPr/>
          <p:nvPr/>
        </p:nvSpPr>
        <p:spPr>
          <a:xfrm rot="10800000" flipH="1" flipV="1">
            <a:off x="7969622" y="5184563"/>
            <a:ext cx="652507" cy="18053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Arrow 4">
            <a:extLst>
              <a:ext uri="{FF2B5EF4-FFF2-40B4-BE49-F238E27FC236}">
                <a16:creationId xmlns:a16="http://schemas.microsoft.com/office/drawing/2014/main" id="{979E53A0-DFF3-4CAE-BBFA-D0F1140BE031}"/>
              </a:ext>
            </a:extLst>
          </p:cNvPr>
          <p:cNvSpPr/>
          <p:nvPr/>
        </p:nvSpPr>
        <p:spPr>
          <a:xfrm rot="10800000" flipV="1">
            <a:off x="6953767" y="2181266"/>
            <a:ext cx="717804" cy="14695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95527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FA0AD4-5B07-43ED-B583-62472B45227F}"/>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Updating 4</a:t>
            </a:r>
            <a:r>
              <a:rPr lang="en-US" baseline="30000" dirty="0">
                <a:latin typeface="Trebuchet MS" panose="020B0603020202020204" pitchFamily="34" charset="0"/>
              </a:rPr>
              <a:t>th</a:t>
            </a:r>
            <a:r>
              <a:rPr lang="en-US" dirty="0">
                <a:latin typeface="Trebuchet MS" panose="020B0603020202020204" pitchFamily="34" charset="0"/>
              </a:rPr>
              <a:t> Quarter Post Exit</a:t>
            </a:r>
          </a:p>
        </p:txBody>
      </p:sp>
      <p:sp>
        <p:nvSpPr>
          <p:cNvPr id="6" name="Content Placeholder 5">
            <a:extLst>
              <a:ext uri="{FF2B5EF4-FFF2-40B4-BE49-F238E27FC236}">
                <a16:creationId xmlns:a16="http://schemas.microsoft.com/office/drawing/2014/main" id="{0C699D63-B7EA-47B3-9950-4C543900351F}"/>
              </a:ext>
            </a:extLst>
          </p:cNvPr>
          <p:cNvSpPr>
            <a:spLocks noGrp="1"/>
          </p:cNvSpPr>
          <p:nvPr>
            <p:ph sz="half" idx="1"/>
          </p:nvPr>
        </p:nvSpPr>
        <p:spPr/>
        <p:txBody>
          <a:bodyPr/>
          <a:lstStyle/>
          <a:p>
            <a:endParaRPr lang="en-US" dirty="0"/>
          </a:p>
          <a:p>
            <a:r>
              <a:rPr lang="en-US" dirty="0">
                <a:latin typeface="Trebuchet MS" panose="020B0603020202020204" pitchFamily="34" charset="0"/>
              </a:rPr>
              <a:t>Now it will bring back to the original Q4 Post Exit follow-up and hit “Save”.</a:t>
            </a:r>
          </a:p>
          <a:p>
            <a:r>
              <a:rPr lang="en-US" dirty="0">
                <a:latin typeface="Trebuchet MS" panose="020B0603020202020204" pitchFamily="34" charset="0"/>
              </a:rPr>
              <a:t>That will complete the update to the exit control pane for all four (4) quarters post exit.  </a:t>
            </a:r>
          </a:p>
        </p:txBody>
      </p:sp>
      <p:pic>
        <p:nvPicPr>
          <p:cNvPr id="9" name="Content Placeholder 8">
            <a:extLst>
              <a:ext uri="{FF2B5EF4-FFF2-40B4-BE49-F238E27FC236}">
                <a16:creationId xmlns:a16="http://schemas.microsoft.com/office/drawing/2014/main" id="{44484833-6956-4B68-B124-3D56C77FA1E4}"/>
              </a:ext>
            </a:extLst>
          </p:cNvPr>
          <p:cNvPicPr>
            <a:picLocks noGrp="1" noChangeAspect="1"/>
          </p:cNvPicPr>
          <p:nvPr>
            <p:ph sz="half" idx="2"/>
          </p:nvPr>
        </p:nvPicPr>
        <p:blipFill>
          <a:blip r:embed="rId2"/>
          <a:stretch>
            <a:fillRect/>
          </a:stretch>
        </p:blipFill>
        <p:spPr>
          <a:xfrm>
            <a:off x="6172200" y="1548881"/>
            <a:ext cx="5181600" cy="4698253"/>
          </a:xfrm>
        </p:spPr>
      </p:pic>
      <p:sp>
        <p:nvSpPr>
          <p:cNvPr id="4" name="Footer Placeholder 3">
            <a:extLst>
              <a:ext uri="{FF2B5EF4-FFF2-40B4-BE49-F238E27FC236}">
                <a16:creationId xmlns:a16="http://schemas.microsoft.com/office/drawing/2014/main" id="{9390FF2F-41CF-4C1F-AD86-E3C9B46332ED}"/>
              </a:ext>
            </a:extLst>
          </p:cNvPr>
          <p:cNvSpPr>
            <a:spLocks noGrp="1"/>
          </p:cNvSpPr>
          <p:nvPr>
            <p:ph type="ftr" sz="quarter" idx="4294967295"/>
          </p:nvPr>
        </p:nvSpPr>
        <p:spPr>
          <a:xfrm>
            <a:off x="0" y="6356350"/>
            <a:ext cx="7315200" cy="365125"/>
          </a:xfrm>
        </p:spPr>
        <p:txBody>
          <a:bodyPr/>
          <a:lstStyle/>
          <a:p>
            <a:r>
              <a:rPr lang="en-US" dirty="0"/>
              <a:t>June 22nd, 2023</a:t>
            </a:r>
          </a:p>
        </p:txBody>
      </p:sp>
      <p:sp>
        <p:nvSpPr>
          <p:cNvPr id="10" name="Left Arrow 4">
            <a:extLst>
              <a:ext uri="{FF2B5EF4-FFF2-40B4-BE49-F238E27FC236}">
                <a16:creationId xmlns:a16="http://schemas.microsoft.com/office/drawing/2014/main" id="{0C484367-4BFE-4474-AA08-125559D8A23C}"/>
              </a:ext>
            </a:extLst>
          </p:cNvPr>
          <p:cNvSpPr/>
          <p:nvPr/>
        </p:nvSpPr>
        <p:spPr>
          <a:xfrm rot="10800000" flipV="1">
            <a:off x="7457620" y="6030006"/>
            <a:ext cx="717804" cy="14695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4089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34C-E421-4622-A045-66FE407BEAFB}"/>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Follow-up Guidance</a:t>
            </a:r>
          </a:p>
        </p:txBody>
      </p:sp>
      <p:sp>
        <p:nvSpPr>
          <p:cNvPr id="3" name="Content Placeholder 2">
            <a:extLst>
              <a:ext uri="{FF2B5EF4-FFF2-40B4-BE49-F238E27FC236}">
                <a16:creationId xmlns:a16="http://schemas.microsoft.com/office/drawing/2014/main" id="{09676424-4A81-4167-8724-132EED47EE35}"/>
              </a:ext>
            </a:extLst>
          </p:cNvPr>
          <p:cNvSpPr>
            <a:spLocks noGrp="1"/>
          </p:cNvSpPr>
          <p:nvPr>
            <p:ph idx="1"/>
          </p:nvPr>
        </p:nvSpPr>
        <p:spPr>
          <a:xfrm>
            <a:off x="838200" y="1894114"/>
            <a:ext cx="10515600" cy="4282849"/>
          </a:xfrm>
        </p:spPr>
        <p:txBody>
          <a:bodyPr>
            <a:normAutofit/>
          </a:bodyPr>
          <a:lstStyle/>
          <a:p>
            <a:pPr marL="0" indent="0">
              <a:buNone/>
            </a:pPr>
            <a:r>
              <a:rPr lang="en-US" altLang="en-US" sz="2400" dirty="0">
                <a:solidFill>
                  <a:schemeClr val="tx1"/>
                </a:solidFill>
                <a:latin typeface="Trebuchet MS" panose="020B0603020202020204" pitchFamily="34" charset="0"/>
                <a:cs typeface="Traditional Arabic" panose="02020603050405020304" pitchFamily="18" charset="-78"/>
              </a:rPr>
              <a:t> </a:t>
            </a:r>
            <a:r>
              <a:rPr lang="en-US" sz="2400" dirty="0">
                <a:solidFill>
                  <a:schemeClr val="tx1"/>
                </a:solidFill>
                <a:latin typeface="Trebuchet MS" panose="020B0603020202020204" pitchFamily="34" charset="0"/>
              </a:rPr>
              <a:t>Other guidance in OET Policy Chapter 4: Section 3 - Follow-Up Services: </a:t>
            </a:r>
          </a:p>
          <a:p>
            <a:pPr lvl="1">
              <a:buFont typeface="Arial" panose="020B0604020202020204" pitchFamily="34" charset="0"/>
              <a:buChar char="•"/>
            </a:pPr>
            <a:r>
              <a:rPr lang="en-US" dirty="0">
                <a:solidFill>
                  <a:schemeClr val="tx1"/>
                </a:solidFill>
                <a:latin typeface="Trebuchet MS" panose="020B0603020202020204" pitchFamily="34" charset="0"/>
              </a:rPr>
              <a:t>It is the responsibility of the Career Planner to determine, in conjunction with the Participant, which follow-up services after exit would best suit the individual’s circumstances.</a:t>
            </a:r>
          </a:p>
          <a:p>
            <a:pPr lvl="1">
              <a:buFont typeface="Arial" panose="020B0604020202020204" pitchFamily="34" charset="0"/>
              <a:buChar char="•"/>
            </a:pPr>
            <a:r>
              <a:rPr lang="en-US" dirty="0">
                <a:solidFill>
                  <a:schemeClr val="tx1"/>
                </a:solidFill>
                <a:latin typeface="Trebuchet MS" panose="020B0603020202020204" pitchFamily="34" charset="0"/>
              </a:rPr>
              <a:t>Follow-up Services and information obtained may directly impact Federal Performance Reporting and Outcomes.</a:t>
            </a:r>
          </a:p>
          <a:p>
            <a:pPr lvl="2">
              <a:buFont typeface="Arial" panose="020B0604020202020204" pitchFamily="34" charset="0"/>
              <a:buChar char="•"/>
            </a:pPr>
            <a:r>
              <a:rPr lang="en-US" dirty="0">
                <a:solidFill>
                  <a:schemeClr val="tx1"/>
                </a:solidFill>
                <a:latin typeface="Trebuchet MS" panose="020B0603020202020204" pitchFamily="34" charset="0"/>
              </a:rPr>
              <a:t>POST Exit Supplemental Employment/Wages, Secondary and Post Exit Education and Credentials/Certificates will positively impact performance outcomes ONLY when they are documented during follow-up.</a:t>
            </a:r>
          </a:p>
          <a:p>
            <a:pPr lvl="2">
              <a:buFont typeface="Arial" panose="020B0604020202020204" pitchFamily="34" charset="0"/>
              <a:buChar char="•"/>
            </a:pPr>
            <a:r>
              <a:rPr lang="en-US" dirty="0">
                <a:solidFill>
                  <a:schemeClr val="tx1"/>
                </a:solidFill>
                <a:latin typeface="Trebuchet MS" panose="020B0603020202020204" pitchFamily="34" charset="0"/>
              </a:rPr>
              <a:t>Supplemental Employment Information (and education status counts for YOUTH) in the 2</a:t>
            </a:r>
            <a:r>
              <a:rPr lang="en-US" baseline="30000" dirty="0">
                <a:solidFill>
                  <a:schemeClr val="tx1"/>
                </a:solidFill>
                <a:latin typeface="Trebuchet MS" panose="020B0603020202020204" pitchFamily="34" charset="0"/>
              </a:rPr>
              <a:t>nd</a:t>
            </a:r>
            <a:r>
              <a:rPr lang="en-US" dirty="0">
                <a:solidFill>
                  <a:schemeClr val="tx1"/>
                </a:solidFill>
                <a:latin typeface="Trebuchet MS" panose="020B0603020202020204" pitchFamily="34" charset="0"/>
              </a:rPr>
              <a:t> and 4</a:t>
            </a:r>
            <a:r>
              <a:rPr lang="en-US" baseline="30000" dirty="0">
                <a:solidFill>
                  <a:schemeClr val="tx1"/>
                </a:solidFill>
                <a:latin typeface="Trebuchet MS" panose="020B0603020202020204" pitchFamily="34" charset="0"/>
              </a:rPr>
              <a:t>th</a:t>
            </a:r>
            <a:r>
              <a:rPr lang="en-US" dirty="0">
                <a:solidFill>
                  <a:schemeClr val="tx1"/>
                </a:solidFill>
                <a:latin typeface="Trebuchet MS" panose="020B0603020202020204" pitchFamily="34" charset="0"/>
              </a:rPr>
              <a:t> Quarter POST exit count as positives ONLY when they are documented in Follow-up.   </a:t>
            </a:r>
          </a:p>
          <a:p>
            <a:pPr marL="0" indent="0">
              <a:buNone/>
            </a:pPr>
            <a:endParaRPr lang="en-US" sz="2800"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F56233E5-0399-47D1-8BE4-FAD99174C358}"/>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3339027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6EA15D2-5ED3-4DE5-B1EF-A17AB0469A91}"/>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Completed Exit Control Panel</a:t>
            </a:r>
          </a:p>
        </p:txBody>
      </p:sp>
      <p:sp>
        <p:nvSpPr>
          <p:cNvPr id="8" name="Content Placeholder 7">
            <a:extLst>
              <a:ext uri="{FF2B5EF4-FFF2-40B4-BE49-F238E27FC236}">
                <a16:creationId xmlns:a16="http://schemas.microsoft.com/office/drawing/2014/main" id="{BB9F47DA-CBDA-4AD1-A57E-27385CC2B1B0}"/>
              </a:ext>
            </a:extLst>
          </p:cNvPr>
          <p:cNvSpPr>
            <a:spLocks noGrp="1"/>
          </p:cNvSpPr>
          <p:nvPr>
            <p:ph sz="half" idx="1"/>
          </p:nvPr>
        </p:nvSpPr>
        <p:spPr>
          <a:xfrm>
            <a:off x="838200" y="2043403"/>
            <a:ext cx="5181600" cy="4133559"/>
          </a:xfrm>
        </p:spPr>
        <p:txBody>
          <a:bodyPr>
            <a:normAutofit fontScale="77500" lnSpcReduction="20000"/>
          </a:bodyPr>
          <a:lstStyle/>
          <a:p>
            <a:r>
              <a:rPr lang="en-US" dirty="0">
                <a:latin typeface="Trebuchet MS" panose="020B0603020202020204" pitchFamily="34" charset="0"/>
              </a:rPr>
              <a:t>Complete exit control panel for a client that had supplemental employment through all four (4) quarters during post exit follow-up.</a:t>
            </a:r>
          </a:p>
          <a:p>
            <a:endParaRPr lang="en-US" sz="1000" dirty="0">
              <a:latin typeface="Trebuchet MS" panose="020B0603020202020204" pitchFamily="34" charset="0"/>
            </a:endParaRPr>
          </a:p>
          <a:p>
            <a:r>
              <a:rPr lang="en-US" dirty="0">
                <a:latin typeface="Trebuchet MS" panose="020B0603020202020204" pitchFamily="34" charset="0"/>
              </a:rPr>
              <a:t>Notice how in the Q3 that overall wage had went up, and that was due to client hours increasing to 50 hours per week since October 2022.</a:t>
            </a:r>
          </a:p>
          <a:p>
            <a:pPr marL="0" indent="0">
              <a:buNone/>
            </a:pPr>
            <a:endParaRPr lang="en-US" sz="1000" dirty="0">
              <a:latin typeface="Trebuchet MS" panose="020B0603020202020204" pitchFamily="34" charset="0"/>
            </a:endParaRPr>
          </a:p>
          <a:p>
            <a:r>
              <a:rPr lang="en-US" dirty="0">
                <a:latin typeface="Trebuchet MS" panose="020B0603020202020204" pitchFamily="34" charset="0"/>
              </a:rPr>
              <a:t>Then under Q4 another increase due to a pay increase that we had demonstrated being updated by editing the original exit job record.  </a:t>
            </a:r>
          </a:p>
        </p:txBody>
      </p:sp>
      <p:pic>
        <p:nvPicPr>
          <p:cNvPr id="11" name="Content Placeholder 10">
            <a:extLst>
              <a:ext uri="{FF2B5EF4-FFF2-40B4-BE49-F238E27FC236}">
                <a16:creationId xmlns:a16="http://schemas.microsoft.com/office/drawing/2014/main" id="{B76D9928-B47B-4E23-8C25-9B92B1C679FE}"/>
              </a:ext>
            </a:extLst>
          </p:cNvPr>
          <p:cNvPicPr>
            <a:picLocks noGrp="1" noChangeAspect="1"/>
          </p:cNvPicPr>
          <p:nvPr>
            <p:ph sz="half" idx="2"/>
          </p:nvPr>
        </p:nvPicPr>
        <p:blipFill>
          <a:blip r:embed="rId2"/>
          <a:stretch>
            <a:fillRect/>
          </a:stretch>
        </p:blipFill>
        <p:spPr>
          <a:xfrm>
            <a:off x="6172200" y="1511559"/>
            <a:ext cx="5181600" cy="5010539"/>
          </a:xfrm>
        </p:spPr>
      </p:pic>
      <p:sp>
        <p:nvSpPr>
          <p:cNvPr id="12" name="Left Arrow 4">
            <a:extLst>
              <a:ext uri="{FF2B5EF4-FFF2-40B4-BE49-F238E27FC236}">
                <a16:creationId xmlns:a16="http://schemas.microsoft.com/office/drawing/2014/main" id="{68CE42AE-B23E-452E-A82C-EBCC46E59199}"/>
              </a:ext>
            </a:extLst>
          </p:cNvPr>
          <p:cNvSpPr/>
          <p:nvPr/>
        </p:nvSpPr>
        <p:spPr>
          <a:xfrm rot="11781958" flipV="1">
            <a:off x="7821514" y="4784508"/>
            <a:ext cx="717804" cy="14695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eft Arrow 4">
            <a:extLst>
              <a:ext uri="{FF2B5EF4-FFF2-40B4-BE49-F238E27FC236}">
                <a16:creationId xmlns:a16="http://schemas.microsoft.com/office/drawing/2014/main" id="{EB40E30A-7DDD-47F5-98A9-757F4E8B9879}"/>
              </a:ext>
            </a:extLst>
          </p:cNvPr>
          <p:cNvSpPr/>
          <p:nvPr/>
        </p:nvSpPr>
        <p:spPr>
          <a:xfrm rot="12260235" flipV="1">
            <a:off x="7813739" y="5958802"/>
            <a:ext cx="717804" cy="14695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41709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1AEB-2C16-4037-A49C-FD7552DE11B0}"/>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Follow-up Actions</a:t>
            </a:r>
          </a:p>
        </p:txBody>
      </p:sp>
      <p:sp>
        <p:nvSpPr>
          <p:cNvPr id="3" name="Content Placeholder 2">
            <a:extLst>
              <a:ext uri="{FF2B5EF4-FFF2-40B4-BE49-F238E27FC236}">
                <a16:creationId xmlns:a16="http://schemas.microsoft.com/office/drawing/2014/main" id="{05A62EB2-4E18-4BC0-A57E-64462A2EC899}"/>
              </a:ext>
            </a:extLst>
          </p:cNvPr>
          <p:cNvSpPr>
            <a:spLocks noGrp="1"/>
          </p:cNvSpPr>
          <p:nvPr>
            <p:ph idx="1"/>
          </p:nvPr>
        </p:nvSpPr>
        <p:spPr>
          <a:xfrm>
            <a:off x="838200" y="1828800"/>
            <a:ext cx="10515600" cy="4348163"/>
          </a:xfrm>
        </p:spPr>
        <p:txBody>
          <a:bodyPr>
            <a:normAutofit/>
          </a:bodyPr>
          <a:lstStyle/>
          <a:p>
            <a:pPr marL="0" indent="0">
              <a:buNone/>
            </a:pPr>
            <a:r>
              <a:rPr lang="en-US" sz="3600" b="1" i="0" strike="noStrike" dirty="0">
                <a:solidFill>
                  <a:srgbClr val="C00000"/>
                </a:solidFill>
                <a:effectLst/>
                <a:latin typeface="Trebuchet MS" panose="020B0603020202020204" pitchFamily="34" charset="0"/>
              </a:rPr>
              <a:t>Follow-Up Guidance Reminder:</a:t>
            </a:r>
          </a:p>
          <a:p>
            <a:pPr marL="0" indent="0">
              <a:buNone/>
            </a:pPr>
            <a:endParaRPr lang="en-US" sz="800" b="1" dirty="0">
              <a:solidFill>
                <a:srgbClr val="C00000"/>
              </a:solidFill>
              <a:latin typeface="Trebuchet MS" panose="020B0603020202020204" pitchFamily="34" charset="0"/>
            </a:endParaRPr>
          </a:p>
          <a:p>
            <a:pPr marL="0" indent="0">
              <a:buNone/>
            </a:pPr>
            <a:r>
              <a:rPr lang="en-US" sz="2400" dirty="0">
                <a:solidFill>
                  <a:schemeClr val="tx1"/>
                </a:solidFill>
                <a:latin typeface="Trebuchet MS" panose="020B0603020202020204" pitchFamily="34" charset="0"/>
              </a:rPr>
              <a:t>The guidance on the frequency of conducting follow-up is addressed in OET Policy Chapter 4: Section 3 - Follow-Up Services:</a:t>
            </a:r>
          </a:p>
          <a:p>
            <a:pPr lvl="1">
              <a:buFont typeface="Arial" panose="020B0604020202020204" pitchFamily="34" charset="0"/>
              <a:buChar char="•"/>
            </a:pPr>
            <a:r>
              <a:rPr lang="en-US" dirty="0">
                <a:solidFill>
                  <a:schemeClr val="tx1"/>
                </a:solidFill>
                <a:latin typeface="Trebuchet MS" panose="020B0603020202020204" pitchFamily="34" charset="0"/>
              </a:rPr>
              <a:t>Guidance is given that follow-up should be as often as necessary throughout the required twelve (12) months.</a:t>
            </a:r>
          </a:p>
          <a:p>
            <a:pPr lvl="2">
              <a:buFont typeface="Trebuchet MS" panose="020B0603020202020204" pitchFamily="34" charset="0"/>
              <a:buChar char="−"/>
            </a:pPr>
            <a:r>
              <a:rPr lang="en-US" sz="2400" dirty="0">
                <a:solidFill>
                  <a:schemeClr val="tx1"/>
                </a:solidFill>
                <a:latin typeface="Trebuchet MS" panose="020B0603020202020204" pitchFamily="34" charset="0"/>
              </a:rPr>
              <a:t>At a minimum follow-up should occur at least every thirty (30) days for the first three (3) months and then must occur once a quarter for the remainder of the twelve (12) month period.</a:t>
            </a:r>
          </a:p>
          <a:p>
            <a:pPr lvl="2">
              <a:buFont typeface="Trebuchet MS" panose="020B0603020202020204" pitchFamily="34" charset="0"/>
              <a:buChar char="−"/>
            </a:pPr>
            <a:r>
              <a:rPr lang="en-US" sz="2400" dirty="0">
                <a:solidFill>
                  <a:schemeClr val="tx1"/>
                </a:solidFill>
                <a:latin typeface="Trebuchet MS" panose="020B0603020202020204" pitchFamily="34" charset="0"/>
              </a:rPr>
              <a:t>This aligns with quarterly post-exit reporting requirements.  </a:t>
            </a:r>
          </a:p>
          <a:p>
            <a:endParaRPr lang="en-US" dirty="0"/>
          </a:p>
        </p:txBody>
      </p:sp>
      <p:sp>
        <p:nvSpPr>
          <p:cNvPr id="4" name="Footer Placeholder 3">
            <a:extLst>
              <a:ext uri="{FF2B5EF4-FFF2-40B4-BE49-F238E27FC236}">
                <a16:creationId xmlns:a16="http://schemas.microsoft.com/office/drawing/2014/main" id="{599E5B56-C726-456C-87C1-73B9D437AA13}"/>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2769200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2D5E-F801-43A6-B675-86D375B97657}"/>
              </a:ext>
            </a:extLst>
          </p:cNvPr>
          <p:cNvSpPr>
            <a:spLocks noGrp="1"/>
          </p:cNvSpPr>
          <p:nvPr>
            <p:ph type="title"/>
          </p:nvPr>
        </p:nvSpPr>
        <p:spPr>
          <a:xfrm>
            <a:off x="3211010" y="610865"/>
            <a:ext cx="7974061" cy="561049"/>
          </a:xfrm>
        </p:spPr>
        <p:txBody>
          <a:bodyPr>
            <a:normAutofit fontScale="90000"/>
          </a:bodyPr>
          <a:lstStyle/>
          <a:p>
            <a:pPr algn="ctr"/>
            <a:r>
              <a:rPr lang="en-US" dirty="0">
                <a:latin typeface="Trebuchet MS" panose="020B0603020202020204" pitchFamily="34" charset="0"/>
              </a:rPr>
              <a:t>Verify Case Notes are Caught Up</a:t>
            </a:r>
          </a:p>
        </p:txBody>
      </p:sp>
      <p:sp>
        <p:nvSpPr>
          <p:cNvPr id="3" name="Content Placeholder 2">
            <a:extLst>
              <a:ext uri="{FF2B5EF4-FFF2-40B4-BE49-F238E27FC236}">
                <a16:creationId xmlns:a16="http://schemas.microsoft.com/office/drawing/2014/main" id="{0720473C-0CA7-499A-A5C1-0CA9AB0179F5}"/>
              </a:ext>
            </a:extLst>
          </p:cNvPr>
          <p:cNvSpPr>
            <a:spLocks noGrp="1"/>
          </p:cNvSpPr>
          <p:nvPr>
            <p:ph idx="1"/>
          </p:nvPr>
        </p:nvSpPr>
        <p:spPr>
          <a:xfrm>
            <a:off x="838200" y="1814513"/>
            <a:ext cx="4109357" cy="4362450"/>
          </a:xfrm>
        </p:spPr>
        <p:txBody>
          <a:bodyPr/>
          <a:lstStyle/>
          <a:p>
            <a:r>
              <a:rPr lang="en-US" dirty="0">
                <a:solidFill>
                  <a:schemeClr val="tx1"/>
                </a:solidFill>
                <a:latin typeface="Trebuchet MS" panose="020B0603020202020204" pitchFamily="34" charset="0"/>
              </a:rPr>
              <a:t>Review/update case notes to ensure all are accurate and up to date.</a:t>
            </a:r>
          </a:p>
          <a:p>
            <a:r>
              <a:rPr lang="en-US" dirty="0">
                <a:solidFill>
                  <a:schemeClr val="tx1"/>
                </a:solidFill>
                <a:latin typeface="Trebuchet MS" panose="020B0603020202020204" pitchFamily="34" charset="0"/>
              </a:rPr>
              <a:t>In this case, the last note verified the details about the clients pay raise and detailed Q4 post exit follow-up.</a:t>
            </a:r>
          </a:p>
        </p:txBody>
      </p:sp>
      <p:sp>
        <p:nvSpPr>
          <p:cNvPr id="4" name="Footer Placeholder 3">
            <a:extLst>
              <a:ext uri="{FF2B5EF4-FFF2-40B4-BE49-F238E27FC236}">
                <a16:creationId xmlns:a16="http://schemas.microsoft.com/office/drawing/2014/main" id="{6637BC7D-FFFF-40E5-A3DC-56400F2FD21E}"/>
              </a:ext>
            </a:extLst>
          </p:cNvPr>
          <p:cNvSpPr>
            <a:spLocks noGrp="1"/>
          </p:cNvSpPr>
          <p:nvPr>
            <p:ph type="ftr" sz="quarter" idx="11"/>
          </p:nvPr>
        </p:nvSpPr>
        <p:spPr/>
        <p:txBody>
          <a:bodyPr/>
          <a:lstStyle/>
          <a:p>
            <a:r>
              <a:rPr lang="en-US" dirty="0"/>
              <a:t>June 22nd, 2023</a:t>
            </a:r>
          </a:p>
        </p:txBody>
      </p:sp>
      <p:pic>
        <p:nvPicPr>
          <p:cNvPr id="12" name="Picture 11">
            <a:extLst>
              <a:ext uri="{FF2B5EF4-FFF2-40B4-BE49-F238E27FC236}">
                <a16:creationId xmlns:a16="http://schemas.microsoft.com/office/drawing/2014/main" id="{7F931076-B95A-43B6-BD71-F0BA74A33B7E}"/>
              </a:ext>
            </a:extLst>
          </p:cNvPr>
          <p:cNvPicPr>
            <a:picLocks noChangeAspect="1"/>
          </p:cNvPicPr>
          <p:nvPr/>
        </p:nvPicPr>
        <p:blipFill>
          <a:blip r:embed="rId3"/>
          <a:stretch>
            <a:fillRect/>
          </a:stretch>
        </p:blipFill>
        <p:spPr>
          <a:xfrm>
            <a:off x="5150498" y="1516180"/>
            <a:ext cx="6034573" cy="4730955"/>
          </a:xfrm>
          <a:prstGeom prst="rect">
            <a:avLst/>
          </a:prstGeom>
        </p:spPr>
      </p:pic>
    </p:spTree>
    <p:extLst>
      <p:ext uri="{BB962C8B-B14F-4D97-AF65-F5344CB8AC3E}">
        <p14:creationId xmlns:p14="http://schemas.microsoft.com/office/powerpoint/2010/main" val="36280295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F3361-724D-4D25-A3C2-49597CE24A18}"/>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Closing Follow-up</a:t>
            </a:r>
          </a:p>
        </p:txBody>
      </p:sp>
      <p:sp>
        <p:nvSpPr>
          <p:cNvPr id="3" name="Content Placeholder 2">
            <a:extLst>
              <a:ext uri="{FF2B5EF4-FFF2-40B4-BE49-F238E27FC236}">
                <a16:creationId xmlns:a16="http://schemas.microsoft.com/office/drawing/2014/main" id="{EDC43B1F-96C8-4652-9719-5227D39BBE83}"/>
              </a:ext>
            </a:extLst>
          </p:cNvPr>
          <p:cNvSpPr>
            <a:spLocks noGrp="1"/>
          </p:cNvSpPr>
          <p:nvPr>
            <p:ph idx="1"/>
          </p:nvPr>
        </p:nvSpPr>
        <p:spPr>
          <a:xfrm>
            <a:off x="838200" y="2118167"/>
            <a:ext cx="3978729" cy="4058796"/>
          </a:xfrm>
        </p:spPr>
        <p:txBody>
          <a:bodyPr>
            <a:normAutofit fontScale="92500" lnSpcReduction="10000"/>
          </a:bodyPr>
          <a:lstStyle/>
          <a:p>
            <a:r>
              <a:rPr lang="en-US" dirty="0">
                <a:solidFill>
                  <a:schemeClr val="tx1"/>
                </a:solidFill>
                <a:latin typeface="Trebuchet MS" panose="020B0603020202020204" pitchFamily="34" charset="0"/>
              </a:rPr>
              <a:t>Go back into services screen and take action to close the “Follow-up” Service that was opened back on 3/11/2022.</a:t>
            </a:r>
          </a:p>
          <a:p>
            <a:r>
              <a:rPr lang="en-US" dirty="0">
                <a:solidFill>
                  <a:schemeClr val="tx1"/>
                </a:solidFill>
                <a:latin typeface="Trebuchet MS" panose="020B0603020202020204" pitchFamily="34" charset="0"/>
              </a:rPr>
              <a:t>This can be accomplished by clicking into the original Follow-up Service.</a:t>
            </a:r>
          </a:p>
        </p:txBody>
      </p:sp>
      <p:sp>
        <p:nvSpPr>
          <p:cNvPr id="4" name="Footer Placeholder 3">
            <a:extLst>
              <a:ext uri="{FF2B5EF4-FFF2-40B4-BE49-F238E27FC236}">
                <a16:creationId xmlns:a16="http://schemas.microsoft.com/office/drawing/2014/main" id="{E5445989-20AA-4476-8B22-66DCC2BFEC16}"/>
              </a:ext>
            </a:extLst>
          </p:cNvPr>
          <p:cNvSpPr>
            <a:spLocks noGrp="1"/>
          </p:cNvSpPr>
          <p:nvPr>
            <p:ph type="ftr" sz="quarter" idx="11"/>
          </p:nvPr>
        </p:nvSpPr>
        <p:spPr/>
        <p:txBody>
          <a:bodyPr/>
          <a:lstStyle/>
          <a:p>
            <a:r>
              <a:rPr lang="en-US" dirty="0"/>
              <a:t>June 22nd, 2023</a:t>
            </a:r>
          </a:p>
        </p:txBody>
      </p:sp>
      <p:pic>
        <p:nvPicPr>
          <p:cNvPr id="8" name="Picture 7">
            <a:extLst>
              <a:ext uri="{FF2B5EF4-FFF2-40B4-BE49-F238E27FC236}">
                <a16:creationId xmlns:a16="http://schemas.microsoft.com/office/drawing/2014/main" id="{01CE4249-4708-45F1-AB69-209D53FFB50E}"/>
              </a:ext>
            </a:extLst>
          </p:cNvPr>
          <p:cNvPicPr>
            <a:picLocks noChangeAspect="1"/>
          </p:cNvPicPr>
          <p:nvPr/>
        </p:nvPicPr>
        <p:blipFill>
          <a:blip r:embed="rId2"/>
          <a:stretch>
            <a:fillRect/>
          </a:stretch>
        </p:blipFill>
        <p:spPr>
          <a:xfrm>
            <a:off x="5541141" y="1625054"/>
            <a:ext cx="5682113" cy="4731296"/>
          </a:xfrm>
          <a:prstGeom prst="rect">
            <a:avLst/>
          </a:prstGeom>
        </p:spPr>
      </p:pic>
      <p:sp>
        <p:nvSpPr>
          <p:cNvPr id="9" name="Left Arrow 4">
            <a:extLst>
              <a:ext uri="{FF2B5EF4-FFF2-40B4-BE49-F238E27FC236}">
                <a16:creationId xmlns:a16="http://schemas.microsoft.com/office/drawing/2014/main" id="{3092B8A8-2C77-44D2-ABC3-5FB499F03097}"/>
              </a:ext>
            </a:extLst>
          </p:cNvPr>
          <p:cNvSpPr/>
          <p:nvPr/>
        </p:nvSpPr>
        <p:spPr>
          <a:xfrm rot="12944133" flipV="1">
            <a:off x="5886388" y="3072626"/>
            <a:ext cx="717804" cy="29391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eft Arrow 4">
            <a:extLst>
              <a:ext uri="{FF2B5EF4-FFF2-40B4-BE49-F238E27FC236}">
                <a16:creationId xmlns:a16="http://schemas.microsoft.com/office/drawing/2014/main" id="{909C6316-7547-4C5A-8716-AF29BABF6484}"/>
              </a:ext>
            </a:extLst>
          </p:cNvPr>
          <p:cNvSpPr/>
          <p:nvPr/>
        </p:nvSpPr>
        <p:spPr>
          <a:xfrm flipV="1">
            <a:off x="8289606" y="3428998"/>
            <a:ext cx="717804" cy="28458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82482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70387-E3C2-44CA-AA2F-907B34F48B17}"/>
              </a:ext>
            </a:extLst>
          </p:cNvPr>
          <p:cNvSpPr>
            <a:spLocks noGrp="1"/>
          </p:cNvSpPr>
          <p:nvPr>
            <p:ph type="title"/>
          </p:nvPr>
        </p:nvSpPr>
        <p:spPr>
          <a:xfrm>
            <a:off x="3211010" y="557773"/>
            <a:ext cx="7616143" cy="561049"/>
          </a:xfrm>
        </p:spPr>
        <p:txBody>
          <a:bodyPr>
            <a:normAutofit fontScale="90000"/>
          </a:bodyPr>
          <a:lstStyle/>
          <a:p>
            <a:pPr algn="ctr"/>
            <a:r>
              <a:rPr lang="en-US" dirty="0">
                <a:latin typeface="Trebuchet MS" panose="020B0603020202020204" pitchFamily="34" charset="0"/>
              </a:rPr>
              <a:t>Closing Follow-up</a:t>
            </a:r>
            <a:endParaRPr lang="en-US" dirty="0"/>
          </a:p>
        </p:txBody>
      </p:sp>
      <p:sp>
        <p:nvSpPr>
          <p:cNvPr id="3" name="Content Placeholder 2">
            <a:extLst>
              <a:ext uri="{FF2B5EF4-FFF2-40B4-BE49-F238E27FC236}">
                <a16:creationId xmlns:a16="http://schemas.microsoft.com/office/drawing/2014/main" id="{EBFA9042-D7D7-4D3C-A88E-097E6D6EFB63}"/>
              </a:ext>
            </a:extLst>
          </p:cNvPr>
          <p:cNvSpPr>
            <a:spLocks noGrp="1"/>
          </p:cNvSpPr>
          <p:nvPr>
            <p:ph idx="1"/>
          </p:nvPr>
        </p:nvSpPr>
        <p:spPr>
          <a:xfrm>
            <a:off x="838199" y="2118167"/>
            <a:ext cx="4573555" cy="4058796"/>
          </a:xfrm>
        </p:spPr>
        <p:txBody>
          <a:bodyPr>
            <a:normAutofit/>
          </a:bodyPr>
          <a:lstStyle/>
          <a:p>
            <a:r>
              <a:rPr lang="en-US" dirty="0">
                <a:solidFill>
                  <a:schemeClr val="tx1"/>
                </a:solidFill>
                <a:latin typeface="Trebuchet MS" panose="020B0603020202020204" pitchFamily="34" charset="0"/>
              </a:rPr>
              <a:t>Once the original “Follow-up” Service is brought up, populate the “End Date” and update the “Current Status” to “Successful Completion”.</a:t>
            </a:r>
          </a:p>
          <a:p>
            <a:r>
              <a:rPr lang="en-US" dirty="0">
                <a:solidFill>
                  <a:schemeClr val="tx1"/>
                </a:solidFill>
                <a:latin typeface="Trebuchet MS" panose="020B0603020202020204" pitchFamily="34" charset="0"/>
              </a:rPr>
              <a:t>The end date should match the last case note about follow-up.</a:t>
            </a:r>
          </a:p>
        </p:txBody>
      </p:sp>
      <p:sp>
        <p:nvSpPr>
          <p:cNvPr id="4" name="Footer Placeholder 3">
            <a:extLst>
              <a:ext uri="{FF2B5EF4-FFF2-40B4-BE49-F238E27FC236}">
                <a16:creationId xmlns:a16="http://schemas.microsoft.com/office/drawing/2014/main" id="{65158E97-1A49-469B-8323-C362E453D5D0}"/>
              </a:ext>
            </a:extLst>
          </p:cNvPr>
          <p:cNvSpPr>
            <a:spLocks noGrp="1"/>
          </p:cNvSpPr>
          <p:nvPr>
            <p:ph type="ftr" sz="quarter" idx="11"/>
          </p:nvPr>
        </p:nvSpPr>
        <p:spPr/>
        <p:txBody>
          <a:bodyPr/>
          <a:lstStyle/>
          <a:p>
            <a:r>
              <a:rPr lang="en-US" dirty="0"/>
              <a:t>June 22nd, 2023</a:t>
            </a:r>
          </a:p>
        </p:txBody>
      </p:sp>
      <p:pic>
        <p:nvPicPr>
          <p:cNvPr id="18" name="Picture 17">
            <a:extLst>
              <a:ext uri="{FF2B5EF4-FFF2-40B4-BE49-F238E27FC236}">
                <a16:creationId xmlns:a16="http://schemas.microsoft.com/office/drawing/2014/main" id="{5E8433E1-809C-4AA3-87B4-DD5965318A39}"/>
              </a:ext>
            </a:extLst>
          </p:cNvPr>
          <p:cNvPicPr>
            <a:picLocks noChangeAspect="1"/>
          </p:cNvPicPr>
          <p:nvPr/>
        </p:nvPicPr>
        <p:blipFill>
          <a:blip r:embed="rId2"/>
          <a:stretch>
            <a:fillRect/>
          </a:stretch>
        </p:blipFill>
        <p:spPr>
          <a:xfrm>
            <a:off x="5766318" y="1531452"/>
            <a:ext cx="5281127" cy="4560686"/>
          </a:xfrm>
          <a:prstGeom prst="rect">
            <a:avLst/>
          </a:prstGeom>
        </p:spPr>
      </p:pic>
      <p:sp>
        <p:nvSpPr>
          <p:cNvPr id="19" name="Left Arrow 4">
            <a:extLst>
              <a:ext uri="{FF2B5EF4-FFF2-40B4-BE49-F238E27FC236}">
                <a16:creationId xmlns:a16="http://schemas.microsoft.com/office/drawing/2014/main" id="{46E8F458-7F40-4012-9866-71EBA67DFCBA}"/>
              </a:ext>
            </a:extLst>
          </p:cNvPr>
          <p:cNvSpPr/>
          <p:nvPr/>
        </p:nvSpPr>
        <p:spPr>
          <a:xfrm flipV="1">
            <a:off x="7794498" y="3765894"/>
            <a:ext cx="717804" cy="25105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Left Arrow 4">
            <a:extLst>
              <a:ext uri="{FF2B5EF4-FFF2-40B4-BE49-F238E27FC236}">
                <a16:creationId xmlns:a16="http://schemas.microsoft.com/office/drawing/2014/main" id="{65DFB312-0651-4EFF-B04D-53504E983B14}"/>
              </a:ext>
            </a:extLst>
          </p:cNvPr>
          <p:cNvSpPr/>
          <p:nvPr/>
        </p:nvSpPr>
        <p:spPr>
          <a:xfrm flipV="1">
            <a:off x="8756204" y="4343452"/>
            <a:ext cx="717804" cy="25105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12790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EFB41-CCFB-42C9-A66C-65986CD347C4}"/>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Closing Follow-up</a:t>
            </a:r>
            <a:endParaRPr lang="en-US" dirty="0"/>
          </a:p>
        </p:txBody>
      </p:sp>
      <p:sp>
        <p:nvSpPr>
          <p:cNvPr id="3" name="Content Placeholder 2">
            <a:extLst>
              <a:ext uri="{FF2B5EF4-FFF2-40B4-BE49-F238E27FC236}">
                <a16:creationId xmlns:a16="http://schemas.microsoft.com/office/drawing/2014/main" id="{A7BAC203-DE4D-46F3-859D-4437BBAA1D4A}"/>
              </a:ext>
            </a:extLst>
          </p:cNvPr>
          <p:cNvSpPr>
            <a:spLocks noGrp="1"/>
          </p:cNvSpPr>
          <p:nvPr>
            <p:ph idx="1"/>
          </p:nvPr>
        </p:nvSpPr>
        <p:spPr>
          <a:xfrm>
            <a:off x="838200" y="2118167"/>
            <a:ext cx="4697186" cy="4058796"/>
          </a:xfrm>
        </p:spPr>
        <p:txBody>
          <a:bodyPr/>
          <a:lstStyle/>
          <a:p>
            <a:r>
              <a:rPr lang="en-US" dirty="0">
                <a:solidFill>
                  <a:schemeClr val="tx1"/>
                </a:solidFill>
                <a:latin typeface="Trebuchet MS" panose="020B0603020202020204" pitchFamily="34" charset="0"/>
              </a:rPr>
              <a:t>For this example client, the Follow-up Service that was opened back on 3/11/2022 will end on 3/11/2023.</a:t>
            </a:r>
          </a:p>
          <a:p>
            <a:r>
              <a:rPr lang="en-US" dirty="0">
                <a:solidFill>
                  <a:schemeClr val="tx1"/>
                </a:solidFill>
                <a:latin typeface="Trebuchet MS" panose="020B0603020202020204" pitchFamily="34" charset="0"/>
              </a:rPr>
              <a:t>The “Current Status” is switched from “Open” to “Successful Completion” and then click on “Save”.</a:t>
            </a:r>
          </a:p>
          <a:p>
            <a:endParaRPr lang="en-US" dirty="0"/>
          </a:p>
        </p:txBody>
      </p:sp>
      <p:sp>
        <p:nvSpPr>
          <p:cNvPr id="4" name="Footer Placeholder 3">
            <a:extLst>
              <a:ext uri="{FF2B5EF4-FFF2-40B4-BE49-F238E27FC236}">
                <a16:creationId xmlns:a16="http://schemas.microsoft.com/office/drawing/2014/main" id="{A5EF3D5F-65D4-44B7-B4C0-AD9AFC1B073E}"/>
              </a:ext>
            </a:extLst>
          </p:cNvPr>
          <p:cNvSpPr>
            <a:spLocks noGrp="1"/>
          </p:cNvSpPr>
          <p:nvPr>
            <p:ph type="ftr" sz="quarter" idx="11"/>
          </p:nvPr>
        </p:nvSpPr>
        <p:spPr/>
        <p:txBody>
          <a:bodyPr/>
          <a:lstStyle/>
          <a:p>
            <a:r>
              <a:rPr lang="en-US" dirty="0"/>
              <a:t>June 22nd, 2023</a:t>
            </a:r>
          </a:p>
        </p:txBody>
      </p:sp>
      <p:pic>
        <p:nvPicPr>
          <p:cNvPr id="8" name="Picture 7">
            <a:extLst>
              <a:ext uri="{FF2B5EF4-FFF2-40B4-BE49-F238E27FC236}">
                <a16:creationId xmlns:a16="http://schemas.microsoft.com/office/drawing/2014/main" id="{FDD2F396-AB5D-4318-A13C-58C2C8A2D3F5}"/>
              </a:ext>
            </a:extLst>
          </p:cNvPr>
          <p:cNvPicPr>
            <a:picLocks noChangeAspect="1"/>
          </p:cNvPicPr>
          <p:nvPr/>
        </p:nvPicPr>
        <p:blipFill>
          <a:blip r:embed="rId2"/>
          <a:stretch>
            <a:fillRect/>
          </a:stretch>
        </p:blipFill>
        <p:spPr>
          <a:xfrm>
            <a:off x="6239721" y="1552991"/>
            <a:ext cx="4889242" cy="4623972"/>
          </a:xfrm>
          <a:prstGeom prst="rect">
            <a:avLst/>
          </a:prstGeom>
        </p:spPr>
      </p:pic>
      <p:sp>
        <p:nvSpPr>
          <p:cNvPr id="9" name="Left Arrow 4">
            <a:extLst>
              <a:ext uri="{FF2B5EF4-FFF2-40B4-BE49-F238E27FC236}">
                <a16:creationId xmlns:a16="http://schemas.microsoft.com/office/drawing/2014/main" id="{EBD5A4F8-EF66-4D84-A396-9CBDAD2D2616}"/>
              </a:ext>
            </a:extLst>
          </p:cNvPr>
          <p:cNvSpPr/>
          <p:nvPr/>
        </p:nvSpPr>
        <p:spPr>
          <a:xfrm>
            <a:off x="8153400" y="3864977"/>
            <a:ext cx="717804" cy="16584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eft Arrow 4">
            <a:extLst>
              <a:ext uri="{FF2B5EF4-FFF2-40B4-BE49-F238E27FC236}">
                <a16:creationId xmlns:a16="http://schemas.microsoft.com/office/drawing/2014/main" id="{AB81F4A7-48AD-48CA-AD9A-E6A80FDFDDB0}"/>
              </a:ext>
            </a:extLst>
          </p:cNvPr>
          <p:cNvSpPr/>
          <p:nvPr/>
        </p:nvSpPr>
        <p:spPr>
          <a:xfrm>
            <a:off x="8781661" y="4100300"/>
            <a:ext cx="717804" cy="16584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 Arrow 4">
            <a:extLst>
              <a:ext uri="{FF2B5EF4-FFF2-40B4-BE49-F238E27FC236}">
                <a16:creationId xmlns:a16="http://schemas.microsoft.com/office/drawing/2014/main" id="{F6A40B77-4669-412C-9625-2A27001A9ACD}"/>
              </a:ext>
            </a:extLst>
          </p:cNvPr>
          <p:cNvSpPr/>
          <p:nvPr/>
        </p:nvSpPr>
        <p:spPr>
          <a:xfrm rot="10800000">
            <a:off x="7590653" y="5866057"/>
            <a:ext cx="717804" cy="21764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48266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534B-4B64-4ACF-99CD-724F11317A1D}"/>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Closing Follow-up</a:t>
            </a:r>
          </a:p>
        </p:txBody>
      </p:sp>
      <p:sp>
        <p:nvSpPr>
          <p:cNvPr id="3" name="Content Placeholder 2">
            <a:extLst>
              <a:ext uri="{FF2B5EF4-FFF2-40B4-BE49-F238E27FC236}">
                <a16:creationId xmlns:a16="http://schemas.microsoft.com/office/drawing/2014/main" id="{C9EDB14E-315F-46FC-993C-A481F2CFA853}"/>
              </a:ext>
            </a:extLst>
          </p:cNvPr>
          <p:cNvSpPr>
            <a:spLocks noGrp="1"/>
          </p:cNvSpPr>
          <p:nvPr>
            <p:ph idx="1"/>
          </p:nvPr>
        </p:nvSpPr>
        <p:spPr>
          <a:xfrm>
            <a:off x="838200" y="2379305"/>
            <a:ext cx="4076700" cy="3797657"/>
          </a:xfrm>
        </p:spPr>
        <p:txBody>
          <a:bodyPr/>
          <a:lstStyle/>
          <a:p>
            <a:pPr marL="0" indent="0">
              <a:buNone/>
            </a:pPr>
            <a:r>
              <a:rPr lang="en-US" dirty="0">
                <a:solidFill>
                  <a:schemeClr val="tx1"/>
                </a:solidFill>
                <a:latin typeface="Trebuchet MS" panose="020B0603020202020204" pitchFamily="34" charset="0"/>
              </a:rPr>
              <a:t>Lastly, a quick review of the services screen to verify the “Follow-up” service is portrayed with the correct end date.  </a:t>
            </a:r>
          </a:p>
          <a:p>
            <a:endParaRPr lang="en-US" dirty="0"/>
          </a:p>
        </p:txBody>
      </p:sp>
      <p:sp>
        <p:nvSpPr>
          <p:cNvPr id="4" name="Footer Placeholder 3">
            <a:extLst>
              <a:ext uri="{FF2B5EF4-FFF2-40B4-BE49-F238E27FC236}">
                <a16:creationId xmlns:a16="http://schemas.microsoft.com/office/drawing/2014/main" id="{C448A2F2-37D1-48B0-BD7A-88BD237E3485}"/>
              </a:ext>
            </a:extLst>
          </p:cNvPr>
          <p:cNvSpPr>
            <a:spLocks noGrp="1"/>
          </p:cNvSpPr>
          <p:nvPr>
            <p:ph type="ftr" sz="quarter" idx="11"/>
          </p:nvPr>
        </p:nvSpPr>
        <p:spPr/>
        <p:txBody>
          <a:bodyPr/>
          <a:lstStyle/>
          <a:p>
            <a:r>
              <a:rPr lang="en-US" dirty="0"/>
              <a:t>June 22nd, 2023</a:t>
            </a:r>
          </a:p>
        </p:txBody>
      </p:sp>
      <p:pic>
        <p:nvPicPr>
          <p:cNvPr id="8" name="Picture 7">
            <a:extLst>
              <a:ext uri="{FF2B5EF4-FFF2-40B4-BE49-F238E27FC236}">
                <a16:creationId xmlns:a16="http://schemas.microsoft.com/office/drawing/2014/main" id="{B81B537C-0FF4-49C6-9D2E-F19E36D83B83}"/>
              </a:ext>
            </a:extLst>
          </p:cNvPr>
          <p:cNvPicPr>
            <a:picLocks noChangeAspect="1"/>
          </p:cNvPicPr>
          <p:nvPr/>
        </p:nvPicPr>
        <p:blipFill>
          <a:blip r:embed="rId2"/>
          <a:stretch>
            <a:fillRect/>
          </a:stretch>
        </p:blipFill>
        <p:spPr>
          <a:xfrm>
            <a:off x="5075853" y="1351301"/>
            <a:ext cx="6114441" cy="5102308"/>
          </a:xfrm>
          <a:prstGeom prst="rect">
            <a:avLst/>
          </a:prstGeom>
        </p:spPr>
      </p:pic>
      <p:sp>
        <p:nvSpPr>
          <p:cNvPr id="9" name="Left Arrow 4">
            <a:extLst>
              <a:ext uri="{FF2B5EF4-FFF2-40B4-BE49-F238E27FC236}">
                <a16:creationId xmlns:a16="http://schemas.microsoft.com/office/drawing/2014/main" id="{C676D5B1-65ED-4A9C-9947-1BA4F26FDC67}"/>
              </a:ext>
            </a:extLst>
          </p:cNvPr>
          <p:cNvSpPr/>
          <p:nvPr/>
        </p:nvSpPr>
        <p:spPr>
          <a:xfrm rot="13156690">
            <a:off x="5384687" y="3236530"/>
            <a:ext cx="717804" cy="23564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95523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2764-ECFB-466C-B8BA-F7605A891314}"/>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Concludes this PowerPoint</a:t>
            </a:r>
          </a:p>
        </p:txBody>
      </p:sp>
      <p:sp>
        <p:nvSpPr>
          <p:cNvPr id="3" name="Content Placeholder 2">
            <a:extLst>
              <a:ext uri="{FF2B5EF4-FFF2-40B4-BE49-F238E27FC236}">
                <a16:creationId xmlns:a16="http://schemas.microsoft.com/office/drawing/2014/main" id="{B31DF256-92D9-4CA4-9C6E-D2C93321F208}"/>
              </a:ext>
            </a:extLst>
          </p:cNvPr>
          <p:cNvSpPr>
            <a:spLocks noGrp="1"/>
          </p:cNvSpPr>
          <p:nvPr>
            <p:ph idx="1"/>
          </p:nvPr>
        </p:nvSpPr>
        <p:spPr/>
        <p:txBody>
          <a:bodyPr/>
          <a:lstStyle/>
          <a:p>
            <a:r>
              <a:rPr lang="en-US" dirty="0">
                <a:solidFill>
                  <a:schemeClr val="tx1"/>
                </a:solidFill>
                <a:latin typeface="Trebuchet MS" panose="020B0603020202020204" pitchFamily="34" charset="0"/>
              </a:rPr>
              <a:t>This power point discussed the WIOA legislatively mandated Follow-Up, and demonstrated the steps required to record the service of follow-up within IWDS.</a:t>
            </a:r>
          </a:p>
          <a:p>
            <a:r>
              <a:rPr lang="en-US" dirty="0">
                <a:solidFill>
                  <a:schemeClr val="tx1"/>
                </a:solidFill>
                <a:latin typeface="Trebuchet MS" panose="020B0603020202020204" pitchFamily="34" charset="0"/>
              </a:rPr>
              <a:t>If you have questions related to Follow-Up or recording the follow-up services in IWDS, feel free to contact James (Jim) Potts at </a:t>
            </a:r>
            <a:r>
              <a:rPr lang="en-US" dirty="0">
                <a:solidFill>
                  <a:srgbClr val="172169"/>
                </a:solidFill>
                <a:latin typeface="Trebuchet MS" panose="020B060302020202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james.potts@Illinois.gov</a:t>
            </a:r>
            <a:r>
              <a:rPr lang="en-US" dirty="0">
                <a:solidFill>
                  <a:srgbClr val="172169"/>
                </a:solidFill>
                <a:latin typeface="Trebuchet MS" panose="020B0603020202020204" pitchFamily="34" charset="0"/>
                <a:cs typeface="Calibri" panose="020F0502020204030204" pitchFamily="34" charset="0"/>
              </a:rPr>
              <a:t> </a:t>
            </a:r>
            <a:r>
              <a:rPr lang="en-US" dirty="0">
                <a:solidFill>
                  <a:schemeClr val="tx1"/>
                </a:solidFill>
                <a:latin typeface="Trebuchet MS" panose="020B0603020202020204" pitchFamily="34" charset="0"/>
                <a:cs typeface="Calibri" panose="020F0502020204030204" pitchFamily="34" charset="0"/>
              </a:rPr>
              <a:t>or call him at (217) 416-7097.</a:t>
            </a:r>
            <a:endParaRPr lang="en-US" dirty="0">
              <a:solidFill>
                <a:schemeClr val="tx1"/>
              </a:solidFill>
              <a:latin typeface="Trebuchet MS" panose="020B0603020202020204" pitchFamily="34" charset="0"/>
            </a:endParaRPr>
          </a:p>
        </p:txBody>
      </p:sp>
      <p:sp>
        <p:nvSpPr>
          <p:cNvPr id="4" name="Footer Placeholder 3">
            <a:extLst>
              <a:ext uri="{FF2B5EF4-FFF2-40B4-BE49-F238E27FC236}">
                <a16:creationId xmlns:a16="http://schemas.microsoft.com/office/drawing/2014/main" id="{4C22FDC4-1FEE-4B08-81E4-BA5921C3F912}"/>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541991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7BCC-73BC-4E2A-89BE-4B5BB857055F}"/>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Follow-up Guidance</a:t>
            </a:r>
          </a:p>
        </p:txBody>
      </p:sp>
      <p:sp>
        <p:nvSpPr>
          <p:cNvPr id="3" name="Content Placeholder 2">
            <a:extLst>
              <a:ext uri="{FF2B5EF4-FFF2-40B4-BE49-F238E27FC236}">
                <a16:creationId xmlns:a16="http://schemas.microsoft.com/office/drawing/2014/main" id="{EFC9C036-04B1-43D4-BF9E-014448C0C01D}"/>
              </a:ext>
            </a:extLst>
          </p:cNvPr>
          <p:cNvSpPr>
            <a:spLocks noGrp="1"/>
          </p:cNvSpPr>
          <p:nvPr>
            <p:ph idx="1"/>
          </p:nvPr>
        </p:nvSpPr>
        <p:spPr/>
        <p:txBody>
          <a:bodyPr/>
          <a:lstStyle/>
          <a:p>
            <a:pPr marL="0" indent="0">
              <a:buNone/>
            </a:pPr>
            <a:r>
              <a:rPr lang="en-US" sz="2600" dirty="0">
                <a:solidFill>
                  <a:schemeClr val="tx1"/>
                </a:solidFill>
                <a:latin typeface="Trebuchet MS" panose="020B0603020202020204" pitchFamily="34" charset="0"/>
              </a:rPr>
              <a:t>Other guidance in OET Policy Chapter 4: Section 3 - Follow-Up Services:   </a:t>
            </a:r>
          </a:p>
          <a:p>
            <a:pPr lvl="1">
              <a:buFont typeface="Arial" panose="020B0604020202020204" pitchFamily="34" charset="0"/>
              <a:buChar char="•"/>
            </a:pPr>
            <a:r>
              <a:rPr lang="en-US" dirty="0">
                <a:solidFill>
                  <a:schemeClr val="tx1"/>
                </a:solidFill>
                <a:latin typeface="Trebuchet MS" panose="020B0603020202020204" pitchFamily="34" charset="0"/>
              </a:rPr>
              <a:t>Guidance is given that follow-up should be as often as necessary throughout the required twelve (12) months.</a:t>
            </a:r>
          </a:p>
          <a:p>
            <a:pPr lvl="2">
              <a:buFont typeface="Trebuchet MS" panose="020B0603020202020204" pitchFamily="34" charset="0"/>
              <a:buChar char="−"/>
            </a:pPr>
            <a:r>
              <a:rPr lang="en-US" sz="2400" dirty="0">
                <a:solidFill>
                  <a:schemeClr val="tx1"/>
                </a:solidFill>
                <a:latin typeface="Trebuchet MS" panose="020B0603020202020204" pitchFamily="34" charset="0"/>
              </a:rPr>
              <a:t>At a </a:t>
            </a:r>
            <a:r>
              <a:rPr lang="en-US" sz="2400" b="1" u="sng" dirty="0">
                <a:solidFill>
                  <a:schemeClr val="tx1"/>
                </a:solidFill>
                <a:latin typeface="Trebuchet MS" panose="020B0603020202020204" pitchFamily="34" charset="0"/>
              </a:rPr>
              <a:t>minimum</a:t>
            </a:r>
            <a:r>
              <a:rPr lang="en-US" sz="2400" dirty="0">
                <a:solidFill>
                  <a:schemeClr val="tx1"/>
                </a:solidFill>
                <a:latin typeface="Trebuchet MS" panose="020B0603020202020204" pitchFamily="34" charset="0"/>
              </a:rPr>
              <a:t>, </a:t>
            </a:r>
            <a:r>
              <a:rPr lang="en-US" sz="2400" b="1" dirty="0">
                <a:solidFill>
                  <a:schemeClr val="tx1"/>
                </a:solidFill>
                <a:latin typeface="Trebuchet MS" panose="020B0603020202020204" pitchFamily="34" charset="0"/>
              </a:rPr>
              <a:t>it should occur at least every thirty (30) days for the first three (3) months </a:t>
            </a:r>
            <a:r>
              <a:rPr lang="en-US" sz="2400" dirty="0">
                <a:solidFill>
                  <a:schemeClr val="tx1"/>
                </a:solidFill>
                <a:latin typeface="Trebuchet MS" panose="020B0603020202020204" pitchFamily="34" charset="0"/>
              </a:rPr>
              <a:t>and then </a:t>
            </a:r>
            <a:r>
              <a:rPr lang="en-US" sz="2400" b="1" u="sng" dirty="0">
                <a:solidFill>
                  <a:schemeClr val="tx1"/>
                </a:solidFill>
                <a:latin typeface="Trebuchet MS" panose="020B0603020202020204" pitchFamily="34" charset="0"/>
              </a:rPr>
              <a:t>must</a:t>
            </a:r>
            <a:r>
              <a:rPr lang="en-US" sz="2400" b="1" dirty="0">
                <a:solidFill>
                  <a:schemeClr val="tx1"/>
                </a:solidFill>
                <a:latin typeface="Trebuchet MS" panose="020B0603020202020204" pitchFamily="34" charset="0"/>
              </a:rPr>
              <a:t> occur at least once a quarter for the remainder of the twelve (12) month period.</a:t>
            </a:r>
          </a:p>
          <a:p>
            <a:pPr lvl="2">
              <a:buFont typeface="Trebuchet MS" panose="020B0603020202020204" pitchFamily="34" charset="0"/>
              <a:buChar char="−"/>
            </a:pPr>
            <a:r>
              <a:rPr lang="en-US" sz="2400" dirty="0">
                <a:solidFill>
                  <a:schemeClr val="tx1"/>
                </a:solidFill>
                <a:latin typeface="Trebuchet MS" panose="020B0603020202020204" pitchFamily="34" charset="0"/>
              </a:rPr>
              <a:t>This aligns with quarterly post-exit reporting requirements.  </a:t>
            </a:r>
          </a:p>
          <a:p>
            <a:endParaRPr lang="en-US" altLang="en-US" dirty="0">
              <a:solidFill>
                <a:schemeClr val="tx1"/>
              </a:solidFill>
              <a:latin typeface="Trebuchet MS" panose="020B0603020202020204" pitchFamily="34" charset="0"/>
              <a:cs typeface="Traditional Arabic" panose="02020603050405020304" pitchFamily="18" charset="-78"/>
            </a:endParaRPr>
          </a:p>
          <a:p>
            <a:endParaRPr lang="en-US" dirty="0"/>
          </a:p>
        </p:txBody>
      </p:sp>
      <p:sp>
        <p:nvSpPr>
          <p:cNvPr id="4" name="Footer Placeholder 3">
            <a:extLst>
              <a:ext uri="{FF2B5EF4-FFF2-40B4-BE49-F238E27FC236}">
                <a16:creationId xmlns:a16="http://schemas.microsoft.com/office/drawing/2014/main" id="{0B08FFC0-C21B-4B07-AFD7-90DE0316A6C9}"/>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4016932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AA64F-5FD6-404F-B716-008FF19BEEFC}"/>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Follow-up Guidance </a:t>
            </a:r>
          </a:p>
        </p:txBody>
      </p:sp>
      <p:sp>
        <p:nvSpPr>
          <p:cNvPr id="3" name="Content Placeholder 2">
            <a:extLst>
              <a:ext uri="{FF2B5EF4-FFF2-40B4-BE49-F238E27FC236}">
                <a16:creationId xmlns:a16="http://schemas.microsoft.com/office/drawing/2014/main" id="{28FC124E-43AD-4EE0-81AA-E1963327DD23}"/>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Other guidance in OET Policy Chapter 4: Section 3 - Follow-Up Services:   </a:t>
            </a:r>
          </a:p>
          <a:p>
            <a:pPr lvl="1">
              <a:buFont typeface="Arial" panose="020B0604020202020204" pitchFamily="34" charset="0"/>
              <a:buChar char="•"/>
            </a:pPr>
            <a:r>
              <a:rPr lang="en-US" dirty="0">
                <a:solidFill>
                  <a:schemeClr val="tx1"/>
                </a:solidFill>
                <a:latin typeface="Trebuchet MS" panose="020B0603020202020204" pitchFamily="34" charset="0"/>
              </a:rPr>
              <a:t>The follow-up service activity must be recorded in Illinois Workforce Development System (IWDS) throughout the required twelve (12) months.</a:t>
            </a:r>
          </a:p>
          <a:p>
            <a:pPr lvl="2">
              <a:buFont typeface="Trebuchet MS" panose="020B0603020202020204" pitchFamily="34" charset="0"/>
              <a:buChar char="−"/>
            </a:pPr>
            <a:r>
              <a:rPr lang="en-US" dirty="0">
                <a:solidFill>
                  <a:schemeClr val="tx1"/>
                </a:solidFill>
                <a:latin typeface="Trebuchet MS" panose="020B0603020202020204" pitchFamily="34" charset="0"/>
              </a:rPr>
              <a:t>Follow-Up is opened with a start date, but the actual follow-up activities are recorded within the Case Note section or on the exit control panel of the client’s record.</a:t>
            </a:r>
          </a:p>
          <a:p>
            <a:endParaRPr lang="en-US" dirty="0"/>
          </a:p>
        </p:txBody>
      </p:sp>
      <p:sp>
        <p:nvSpPr>
          <p:cNvPr id="4" name="Footer Placeholder 3">
            <a:extLst>
              <a:ext uri="{FF2B5EF4-FFF2-40B4-BE49-F238E27FC236}">
                <a16:creationId xmlns:a16="http://schemas.microsoft.com/office/drawing/2014/main" id="{AA3A63DE-2F56-4769-9E55-A4337C973EF6}"/>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495003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42AF6-6C52-4085-9911-DF9713E32F11}"/>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Adult and Dislocated Worker</a:t>
            </a:r>
          </a:p>
        </p:txBody>
      </p:sp>
      <p:sp>
        <p:nvSpPr>
          <p:cNvPr id="3" name="Content Placeholder 2">
            <a:extLst>
              <a:ext uri="{FF2B5EF4-FFF2-40B4-BE49-F238E27FC236}">
                <a16:creationId xmlns:a16="http://schemas.microsoft.com/office/drawing/2014/main" id="{0BCBE67D-9A97-4E4B-A9EF-F24BCDD21105}"/>
              </a:ext>
            </a:extLst>
          </p:cNvPr>
          <p:cNvSpPr>
            <a:spLocks noGrp="1"/>
          </p:cNvSpPr>
          <p:nvPr>
            <p:ph idx="1"/>
          </p:nvPr>
        </p:nvSpPr>
        <p:spPr/>
        <p:txBody>
          <a:bodyPr>
            <a:normAutofit/>
          </a:bodyPr>
          <a:lstStyle/>
          <a:p>
            <a:r>
              <a:rPr lang="en-US" dirty="0">
                <a:solidFill>
                  <a:schemeClr val="tx1"/>
                </a:solidFill>
                <a:latin typeface="Trebuchet MS" panose="020B0603020202020204" pitchFamily="34" charset="0"/>
              </a:rPr>
              <a:t>Federal requirements for Follow-up for Adult and Dislocated Workers in “Unsubsidized Employment”.</a:t>
            </a:r>
          </a:p>
          <a:p>
            <a:pPr marL="0" indent="0">
              <a:buNone/>
            </a:pPr>
            <a:r>
              <a:rPr lang="en-US" dirty="0">
                <a:solidFill>
                  <a:schemeClr val="tx1"/>
                </a:solidFill>
                <a:latin typeface="Trebuchet MS" panose="020B0603020202020204" pitchFamily="34" charset="0"/>
              </a:rPr>
              <a:t> </a:t>
            </a:r>
          </a:p>
          <a:p>
            <a:r>
              <a:rPr lang="en-US" dirty="0">
                <a:solidFill>
                  <a:schemeClr val="tx1"/>
                </a:solidFill>
                <a:latin typeface="Trebuchet MS" panose="020B0603020202020204" pitchFamily="34" charset="0"/>
              </a:rPr>
              <a:t>Follow-up services must be provided for Adult and Dislocated Worker clients up to twelve (12) months after the first date of employment for Adults and Dislocated Workers who obtain “Unsubsidized Employment” and are exited.</a:t>
            </a:r>
          </a:p>
          <a:p>
            <a:pPr marL="457200" lvl="1" indent="0">
              <a:buNone/>
            </a:pPr>
            <a:r>
              <a:rPr lang="en-US" sz="2600" dirty="0">
                <a:solidFill>
                  <a:schemeClr val="tx1"/>
                </a:solidFill>
                <a:latin typeface="Trebuchet MS" panose="020B0603020202020204" pitchFamily="34" charset="0"/>
              </a:rPr>
              <a:t> </a:t>
            </a:r>
          </a:p>
          <a:p>
            <a:pPr marL="0" lvl="2" indent="0">
              <a:spcBef>
                <a:spcPts val="1000"/>
              </a:spcBef>
              <a:buNone/>
            </a:pPr>
            <a:r>
              <a:rPr lang="en-US" sz="2400" dirty="0">
                <a:solidFill>
                  <a:schemeClr val="tx1"/>
                </a:solidFill>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8215066F-6ABD-4EFB-8565-1DCFF5121F25}"/>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4873048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ITLE PLACEHOLDER&amp;quot;&quot;/&gt;&lt;property id=&quot;20307&quot; value=&quot;256&quot;/&gt;&lt;/object&gt;&lt;object type=&quot;3&quot; unique_id=&quot;10004&quot;&gt;&lt;property id=&quot;20148&quot; value=&quot;5&quot;/&gt;&lt;property id=&quot;20300&quot; value=&quot;Slide 2 - &amp;quot;TITLE PLACEHOLDER&amp;quot;&quot;/&gt;&lt;property id=&quot;20307&quot; value=&quot;257&quot;/&gt;&lt;/object&gt;&lt;object type=&quot;3&quot; unique_id=&quot;10005&quot;&gt;&lt;property id=&quot;20148&quot; value=&quot;5&quot;/&gt;&lt;property id=&quot;20300&quot; value=&quot;Slide 4 - &amp;quot;TITLE PLACEHOLDER&amp;quot;&quot;/&gt;&lt;property id=&quot;20307&quot; value=&quot;258&quot;/&gt;&lt;/object&gt;&lt;object type=&quot;3&quot; unique_id=&quot;10036&quot;&gt;&lt;property id=&quot;20148&quot; value=&quot;5&quot;/&gt;&lt;property id=&quot;20300&quot; value=&quot;Slide 3&quot;/&gt;&lt;property id=&quot;20307&quot; value=&quot;259&quot;/&gt;&lt;/object&gt;&lt;/object&gt;&lt;object type=&quot;8&quot; unique_id=&quot;100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4E0778AC289F4EB04DB885D8ABD4C8" ma:contentTypeVersion="12" ma:contentTypeDescription="Create a new document." ma:contentTypeScope="" ma:versionID="a25f623f3b31a549651c82a85a97c9ff">
  <xsd:schema xmlns:xsd="http://www.w3.org/2001/XMLSchema" xmlns:xs="http://www.w3.org/2001/XMLSchema" xmlns:p="http://schemas.microsoft.com/office/2006/metadata/properties" xmlns:ns1="http://schemas.microsoft.com/sharepoint/v3" xmlns:ns3="8430a93d-6297-48af-9e97-891a18a10308" targetNamespace="http://schemas.microsoft.com/office/2006/metadata/properties" ma:root="true" ma:fieldsID="68c56d77286b0cd382f9abff435afc5c" ns1:_="" ns3:_="">
    <xsd:import namespace="http://schemas.microsoft.com/sharepoint/v3"/>
    <xsd:import namespace="8430a93d-6297-48af-9e97-891a18a1030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1:_ip_UnifiedCompliancePolicyProperties" minOccurs="0"/>
                <xsd:element ref="ns1:_ip_UnifiedCompliancePolicyUIAction"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30a93d-6297-48af-9e97-891a18a103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E384699-5B16-4E47-8274-DC91BF804D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430a93d-6297-48af-9e97-891a18a103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7DC71E-4868-4FEE-BFF4-142DD03DB40F}">
  <ds:schemaRefs>
    <ds:schemaRef ds:uri="http://schemas.microsoft.com/sharepoint/v3/contenttype/forms"/>
  </ds:schemaRefs>
</ds:datastoreItem>
</file>

<file path=customXml/itemProps3.xml><?xml version="1.0" encoding="utf-8"?>
<ds:datastoreItem xmlns:ds="http://schemas.openxmlformats.org/officeDocument/2006/customXml" ds:itemID="{7ADCDAE9-398C-4861-A693-B87F4624A071}">
  <ds:schemaRefs>
    <ds:schemaRef ds:uri="http://schemas.microsoft.com/office/2006/metadata/properties"/>
    <ds:schemaRef ds:uri="8430a93d-6297-48af-9e97-891a18a10308"/>
    <ds:schemaRef ds:uri="http://schemas.microsoft.com/sharepoint/v3"/>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12316</TotalTime>
  <Words>5089</Words>
  <Application>Microsoft Office PowerPoint</Application>
  <PresentationFormat>Widescreen</PresentationFormat>
  <Paragraphs>393</Paragraphs>
  <Slides>67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Calibri</vt:lpstr>
      <vt:lpstr>Candara</vt:lpstr>
      <vt:lpstr>TimesNewRomanPSMT</vt:lpstr>
      <vt:lpstr>Trebuchet MS</vt:lpstr>
      <vt:lpstr>Office Theme</vt:lpstr>
      <vt:lpstr>WIOA Mandated Follow-up Requirements              </vt:lpstr>
      <vt:lpstr>Today’s Objectives</vt:lpstr>
      <vt:lpstr>Federal Guidance</vt:lpstr>
      <vt:lpstr>State Guidance</vt:lpstr>
      <vt:lpstr>Follow-up Guidance</vt:lpstr>
      <vt:lpstr>Follow-up Guidance</vt:lpstr>
      <vt:lpstr>Follow-up Guidance</vt:lpstr>
      <vt:lpstr>Follow-up Guidance </vt:lpstr>
      <vt:lpstr>Adult and Dislocated Worker</vt:lpstr>
      <vt:lpstr>Adult and Dislocated Worker</vt:lpstr>
      <vt:lpstr>IA/ID Follow-Up Services</vt:lpstr>
      <vt:lpstr>IA/ID Follow-Up Services</vt:lpstr>
      <vt:lpstr>IA/ID Follow-Up Services</vt:lpstr>
      <vt:lpstr>IA/ID Follow-Up (Post Exit) Application:</vt:lpstr>
      <vt:lpstr>Question about Adult or DW Client</vt:lpstr>
      <vt:lpstr>Answer about Adult or DW Client</vt:lpstr>
      <vt:lpstr>Adult and Dislocated Worker</vt:lpstr>
      <vt:lpstr>Adult/Dislocated Worker who obtains Unsubsidized Employment</vt:lpstr>
      <vt:lpstr>Adult/Dislocated Worker who obtains Unsubsidized Employment</vt:lpstr>
      <vt:lpstr>Adult/Dislocated Worker who obtains Unsubsidized Employment</vt:lpstr>
      <vt:lpstr>Adult and Dislocated Worker</vt:lpstr>
      <vt:lpstr>Adult and Dislocated Worker</vt:lpstr>
      <vt:lpstr>Question about Adult or DW Client </vt:lpstr>
      <vt:lpstr>Answer about Adult or DW Client </vt:lpstr>
      <vt:lpstr>Adult and Dislocated Worker</vt:lpstr>
      <vt:lpstr>Adult and Dislocated Worker</vt:lpstr>
      <vt:lpstr>Youth Guidance</vt:lpstr>
      <vt:lpstr>Youth Follow-up Guidance</vt:lpstr>
      <vt:lpstr>Youth Follow-up Guidance</vt:lpstr>
      <vt:lpstr>Youth Follow-up Guidance</vt:lpstr>
      <vt:lpstr>Youth Follow-up Guidance</vt:lpstr>
      <vt:lpstr>Youth Follow-up Guidance</vt:lpstr>
      <vt:lpstr>Adult Mentoring During Follow-up</vt:lpstr>
      <vt:lpstr>Adult Mentoring Definition</vt:lpstr>
      <vt:lpstr>Youth in Follow-up – Receiving Adult Mentoring </vt:lpstr>
      <vt:lpstr>Supportive Services Provided as Part of Youth Follow-Up</vt:lpstr>
      <vt:lpstr>Example Case Note to Support Post Exit Supportive Service</vt:lpstr>
      <vt:lpstr>Youth Guidance</vt:lpstr>
      <vt:lpstr>Transition from WIOA Enrolling Services into WIOA Follow-up</vt:lpstr>
      <vt:lpstr>Transition from WIOA Enrolling Services into WIOA Follow-up</vt:lpstr>
      <vt:lpstr>When to Open Follow-Up</vt:lpstr>
      <vt:lpstr>Documenting the Service of Follow-up</vt:lpstr>
      <vt:lpstr>Documenting the Service of Follow-up</vt:lpstr>
      <vt:lpstr>Documenting the Service of Follow-up</vt:lpstr>
      <vt:lpstr>Documenting the Service of Follow-up</vt:lpstr>
      <vt:lpstr>Documenting the Service of Follow-up</vt:lpstr>
      <vt:lpstr> Documenting the Service of Follow-up</vt:lpstr>
      <vt:lpstr>Exit Control Panel</vt:lpstr>
      <vt:lpstr>UI Wages VS Supplemental Wages</vt:lpstr>
      <vt:lpstr>Updating Exit Control Panel</vt:lpstr>
      <vt:lpstr>Updating Exit Control Panel</vt:lpstr>
      <vt:lpstr>2nd and 4th Quarter Post Exit </vt:lpstr>
      <vt:lpstr>Exit Control Panel</vt:lpstr>
      <vt:lpstr>4th Quarter Post Exit</vt:lpstr>
      <vt:lpstr>Steps to Update Wage Info</vt:lpstr>
      <vt:lpstr>Steps to Update Wage Info </vt:lpstr>
      <vt:lpstr>Updating Wage Information </vt:lpstr>
      <vt:lpstr>Updating Wage Information</vt:lpstr>
      <vt:lpstr>Updating 4th Quarter Post Exit</vt:lpstr>
      <vt:lpstr>Completed Exit Control Panel</vt:lpstr>
      <vt:lpstr>Follow-up Actions</vt:lpstr>
      <vt:lpstr>Verify Case Notes are Caught Up</vt:lpstr>
      <vt:lpstr>Closing Follow-up</vt:lpstr>
      <vt:lpstr>Closing Follow-up</vt:lpstr>
      <vt:lpstr>Closing Follow-up</vt:lpstr>
      <vt:lpstr>Closing Follow-up</vt:lpstr>
      <vt:lpstr>Concludes this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WIOA Services             Why, How, When</dc:title>
  <dc:creator>Potts, James</dc:creator>
  <cp:lastModifiedBy>James Potts</cp:lastModifiedBy>
  <cp:revision>591</cp:revision>
  <dcterms:created xsi:type="dcterms:W3CDTF">2021-03-25T12:28:35Z</dcterms:created>
  <dcterms:modified xsi:type="dcterms:W3CDTF">2023-06-22T19:39:27Z</dcterms:modified>
</cp:coreProperties>
</file>