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6"/>
  </p:notesMasterIdLst>
  <p:handoutMasterIdLst>
    <p:handoutMasterId r:id="rId127"/>
  </p:handoutMasterIdLst>
  <p:sldIdLst>
    <p:sldId id="256" r:id="rId5"/>
    <p:sldId id="257" r:id="rId6"/>
    <p:sldId id="2668" r:id="rId7"/>
    <p:sldId id="2549" r:id="rId8"/>
    <p:sldId id="2550" r:id="rId9"/>
    <p:sldId id="2551" r:id="rId10"/>
    <p:sldId id="2709" r:id="rId11"/>
    <p:sldId id="2671" r:id="rId12"/>
    <p:sldId id="2552" r:id="rId13"/>
    <p:sldId id="2553" r:id="rId14"/>
    <p:sldId id="2567" r:id="rId15"/>
    <p:sldId id="2568" r:id="rId16"/>
    <p:sldId id="2628" r:id="rId17"/>
    <p:sldId id="2569" r:id="rId18"/>
    <p:sldId id="2704" r:id="rId19"/>
    <p:sldId id="2636" r:id="rId20"/>
    <p:sldId id="2554" r:id="rId21"/>
    <p:sldId id="2555" r:id="rId22"/>
    <p:sldId id="2556" r:id="rId23"/>
    <p:sldId id="2557" r:id="rId24"/>
    <p:sldId id="2571" r:id="rId25"/>
    <p:sldId id="2572" r:id="rId26"/>
    <p:sldId id="2573" r:id="rId27"/>
    <p:sldId id="2574" r:id="rId28"/>
    <p:sldId id="2576" r:id="rId29"/>
    <p:sldId id="2577" r:id="rId30"/>
    <p:sldId id="2578" r:id="rId31"/>
    <p:sldId id="2579" r:id="rId32"/>
    <p:sldId id="2575" r:id="rId33"/>
    <p:sldId id="2580" r:id="rId34"/>
    <p:sldId id="2558" r:id="rId35"/>
    <p:sldId id="2714" r:id="rId36"/>
    <p:sldId id="2715" r:id="rId37"/>
    <p:sldId id="2559" r:id="rId38"/>
    <p:sldId id="2581" r:id="rId39"/>
    <p:sldId id="2582" r:id="rId40"/>
    <p:sldId id="2583" r:id="rId41"/>
    <p:sldId id="2716" r:id="rId42"/>
    <p:sldId id="2496" r:id="rId43"/>
    <p:sldId id="2491" r:id="rId44"/>
    <p:sldId id="2494" r:id="rId45"/>
    <p:sldId id="2586" r:id="rId46"/>
    <p:sldId id="2587" r:id="rId47"/>
    <p:sldId id="2588" r:id="rId48"/>
    <p:sldId id="2589" r:id="rId49"/>
    <p:sldId id="2592" r:id="rId50"/>
    <p:sldId id="2600" r:id="rId51"/>
    <p:sldId id="2629" r:id="rId52"/>
    <p:sldId id="2603" r:id="rId53"/>
    <p:sldId id="2594" r:id="rId54"/>
    <p:sldId id="2703" r:id="rId55"/>
    <p:sldId id="2595" r:id="rId56"/>
    <p:sldId id="2680" r:id="rId57"/>
    <p:sldId id="2596" r:id="rId58"/>
    <p:sldId id="2597" r:id="rId59"/>
    <p:sldId id="2598" r:id="rId60"/>
    <p:sldId id="2683" r:id="rId61"/>
    <p:sldId id="2630" r:id="rId62"/>
    <p:sldId id="2719" r:id="rId63"/>
    <p:sldId id="2720" r:id="rId64"/>
    <p:sldId id="2705" r:id="rId65"/>
    <p:sldId id="2706" r:id="rId66"/>
    <p:sldId id="2707" r:id="rId67"/>
    <p:sldId id="2721" r:id="rId68"/>
    <p:sldId id="2631" r:id="rId69"/>
    <p:sldId id="2718" r:id="rId70"/>
    <p:sldId id="2599" r:id="rId71"/>
    <p:sldId id="2604" r:id="rId72"/>
    <p:sldId id="2605" r:id="rId73"/>
    <p:sldId id="2606" r:id="rId74"/>
    <p:sldId id="2608" r:id="rId75"/>
    <p:sldId id="2609" r:id="rId76"/>
    <p:sldId id="2632" r:id="rId77"/>
    <p:sldId id="2633" r:id="rId78"/>
    <p:sldId id="2634" r:id="rId79"/>
    <p:sldId id="2635" r:id="rId80"/>
    <p:sldId id="2637" r:id="rId81"/>
    <p:sldId id="2639" r:id="rId82"/>
    <p:sldId id="2640" r:id="rId83"/>
    <p:sldId id="2641" r:id="rId84"/>
    <p:sldId id="2642" r:id="rId85"/>
    <p:sldId id="2638" r:id="rId86"/>
    <p:sldId id="2643" r:id="rId87"/>
    <p:sldId id="2644" r:id="rId88"/>
    <p:sldId id="2645" r:id="rId89"/>
    <p:sldId id="2646" r:id="rId90"/>
    <p:sldId id="2647" r:id="rId91"/>
    <p:sldId id="2648" r:id="rId92"/>
    <p:sldId id="2649" r:id="rId93"/>
    <p:sldId id="2650" r:id="rId94"/>
    <p:sldId id="2651" r:id="rId95"/>
    <p:sldId id="2652" r:id="rId96"/>
    <p:sldId id="2653" r:id="rId97"/>
    <p:sldId id="2654" r:id="rId98"/>
    <p:sldId id="2655" r:id="rId99"/>
    <p:sldId id="2677" r:id="rId100"/>
    <p:sldId id="2678" r:id="rId101"/>
    <p:sldId id="2656" r:id="rId102"/>
    <p:sldId id="2657" r:id="rId103"/>
    <p:sldId id="2610" r:id="rId104"/>
    <p:sldId id="2611" r:id="rId105"/>
    <p:sldId id="2612" r:id="rId106"/>
    <p:sldId id="2613" r:id="rId107"/>
    <p:sldId id="2614" r:id="rId108"/>
    <p:sldId id="2615" r:id="rId109"/>
    <p:sldId id="2616" r:id="rId110"/>
    <p:sldId id="2507" r:id="rId111"/>
    <p:sldId id="2617" r:id="rId112"/>
    <p:sldId id="2618" r:id="rId113"/>
    <p:sldId id="2619" r:id="rId114"/>
    <p:sldId id="2620" r:id="rId115"/>
    <p:sldId id="2621" r:id="rId116"/>
    <p:sldId id="2622" r:id="rId117"/>
    <p:sldId id="2623" r:id="rId118"/>
    <p:sldId id="2624" r:id="rId119"/>
    <p:sldId id="2508" r:id="rId120"/>
    <p:sldId id="2625" r:id="rId121"/>
    <p:sldId id="2626" r:id="rId122"/>
    <p:sldId id="2627" r:id="rId123"/>
    <p:sldId id="2697" r:id="rId124"/>
    <p:sldId id="2547" r:id="rId125"/>
  </p:sldIdLst>
  <p:sldSz cx="12192000" cy="6858000"/>
  <p:notesSz cx="6858000" cy="91440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6980" autoAdjust="0"/>
  </p:normalViewPr>
  <p:slideViewPr>
    <p:cSldViewPr snapToGrid="0" snapToObjects="1">
      <p:cViewPr varScale="1">
        <p:scale>
          <a:sx n="74" d="100"/>
          <a:sy n="74" d="100"/>
        </p:scale>
        <p:origin x="1056" y="7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gs" Target="tags/tag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6/26/2023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21</a:t>
            </a:fld>
            <a:endParaRPr lang="en-US" dirty="0"/>
          </a:p>
        </p:txBody>
      </p:sp>
    </p:spTree>
    <p:extLst>
      <p:ext uri="{BB962C8B-B14F-4D97-AF65-F5344CB8AC3E}">
        <p14:creationId xmlns:p14="http://schemas.microsoft.com/office/powerpoint/2010/main" val="223926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58</a:t>
            </a:fld>
            <a:endParaRPr lang="en-US" dirty="0"/>
          </a:p>
        </p:txBody>
      </p:sp>
    </p:spTree>
    <p:extLst>
      <p:ext uri="{BB962C8B-B14F-4D97-AF65-F5344CB8AC3E}">
        <p14:creationId xmlns:p14="http://schemas.microsoft.com/office/powerpoint/2010/main" val="229411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65</a:t>
            </a:fld>
            <a:endParaRPr lang="en-US" dirty="0"/>
          </a:p>
        </p:txBody>
      </p:sp>
    </p:spTree>
    <p:extLst>
      <p:ext uri="{BB962C8B-B14F-4D97-AF65-F5344CB8AC3E}">
        <p14:creationId xmlns:p14="http://schemas.microsoft.com/office/powerpoint/2010/main" val="25748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70</a:t>
            </a:fld>
            <a:endParaRPr lang="en-US" dirty="0"/>
          </a:p>
        </p:txBody>
      </p:sp>
    </p:spTree>
    <p:extLst>
      <p:ext uri="{BB962C8B-B14F-4D97-AF65-F5344CB8AC3E}">
        <p14:creationId xmlns:p14="http://schemas.microsoft.com/office/powerpoint/2010/main" val="293999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74</a:t>
            </a:fld>
            <a:endParaRPr lang="en-US" dirty="0"/>
          </a:p>
        </p:txBody>
      </p:sp>
    </p:spTree>
    <p:extLst>
      <p:ext uri="{BB962C8B-B14F-4D97-AF65-F5344CB8AC3E}">
        <p14:creationId xmlns:p14="http://schemas.microsoft.com/office/powerpoint/2010/main" val="332699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86</a:t>
            </a:fld>
            <a:endParaRPr lang="en-US" dirty="0"/>
          </a:p>
        </p:txBody>
      </p:sp>
    </p:spTree>
    <p:extLst>
      <p:ext uri="{BB962C8B-B14F-4D97-AF65-F5344CB8AC3E}">
        <p14:creationId xmlns:p14="http://schemas.microsoft.com/office/powerpoint/2010/main" val="411280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96</a:t>
            </a:fld>
            <a:endParaRPr lang="en-US" dirty="0"/>
          </a:p>
        </p:txBody>
      </p:sp>
    </p:spTree>
    <p:extLst>
      <p:ext uri="{BB962C8B-B14F-4D97-AF65-F5344CB8AC3E}">
        <p14:creationId xmlns:p14="http://schemas.microsoft.com/office/powerpoint/2010/main" val="584874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32</a:t>
            </a:fld>
            <a:endParaRPr lang="en-US" dirty="0"/>
          </a:p>
        </p:txBody>
      </p:sp>
    </p:spTree>
    <p:extLst>
      <p:ext uri="{BB962C8B-B14F-4D97-AF65-F5344CB8AC3E}">
        <p14:creationId xmlns:p14="http://schemas.microsoft.com/office/powerpoint/2010/main" val="202801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34</a:t>
            </a:fld>
            <a:endParaRPr lang="en-US" dirty="0"/>
          </a:p>
        </p:txBody>
      </p:sp>
    </p:spTree>
    <p:extLst>
      <p:ext uri="{BB962C8B-B14F-4D97-AF65-F5344CB8AC3E}">
        <p14:creationId xmlns:p14="http://schemas.microsoft.com/office/powerpoint/2010/main" val="339551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35</a:t>
            </a:fld>
            <a:endParaRPr lang="en-US" dirty="0"/>
          </a:p>
        </p:txBody>
      </p:sp>
    </p:spTree>
    <p:extLst>
      <p:ext uri="{BB962C8B-B14F-4D97-AF65-F5344CB8AC3E}">
        <p14:creationId xmlns:p14="http://schemas.microsoft.com/office/powerpoint/2010/main" val="88354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36</a:t>
            </a:fld>
            <a:endParaRPr lang="en-US" dirty="0"/>
          </a:p>
        </p:txBody>
      </p:sp>
    </p:spTree>
    <p:extLst>
      <p:ext uri="{BB962C8B-B14F-4D97-AF65-F5344CB8AC3E}">
        <p14:creationId xmlns:p14="http://schemas.microsoft.com/office/powerpoint/2010/main" val="17445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41</a:t>
            </a:fld>
            <a:endParaRPr lang="en-US" dirty="0"/>
          </a:p>
        </p:txBody>
      </p:sp>
    </p:spTree>
    <p:extLst>
      <p:ext uri="{BB962C8B-B14F-4D97-AF65-F5344CB8AC3E}">
        <p14:creationId xmlns:p14="http://schemas.microsoft.com/office/powerpoint/2010/main" val="358006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43</a:t>
            </a:fld>
            <a:endParaRPr lang="en-US" dirty="0"/>
          </a:p>
        </p:txBody>
      </p:sp>
    </p:spTree>
    <p:extLst>
      <p:ext uri="{BB962C8B-B14F-4D97-AF65-F5344CB8AC3E}">
        <p14:creationId xmlns:p14="http://schemas.microsoft.com/office/powerpoint/2010/main" val="323910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47</a:t>
            </a:fld>
            <a:endParaRPr lang="en-US" dirty="0"/>
          </a:p>
        </p:txBody>
      </p:sp>
    </p:spTree>
    <p:extLst>
      <p:ext uri="{BB962C8B-B14F-4D97-AF65-F5344CB8AC3E}">
        <p14:creationId xmlns:p14="http://schemas.microsoft.com/office/powerpoint/2010/main" val="303924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50</a:t>
            </a:fld>
            <a:endParaRPr lang="en-US" dirty="0"/>
          </a:p>
        </p:txBody>
      </p:sp>
    </p:spTree>
    <p:extLst>
      <p:ext uri="{BB962C8B-B14F-4D97-AF65-F5344CB8AC3E}">
        <p14:creationId xmlns:p14="http://schemas.microsoft.com/office/powerpoint/2010/main" val="245679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June 22nd,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11480" y="548640"/>
            <a:ext cx="2212848" cy="95322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1" y="501650"/>
            <a:ext cx="2212848" cy="95322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June 22nd,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illinoisworknet.com/WIOA/Resources/Pages/Advisory-Group-FAQ.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2387003"/>
          </a:xfrm>
        </p:spPr>
        <p:txBody>
          <a:bodyPr>
            <a:normAutofit fontScale="90000"/>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WIOA Dislocated Worker Eligibility</a:t>
            </a:r>
            <a:br>
              <a:rPr lang="en-US" altLang="en-US" sz="6600" dirty="0">
                <a:effectLst>
                  <a:outerShdw blurRad="38100" dist="38100" dir="2700000" algn="tl">
                    <a:srgbClr val="000000">
                      <a:alpha val="43137"/>
                    </a:srgbClr>
                  </a:outerShdw>
                </a:effectLst>
                <a:latin typeface="Trebuchet MS" panose="020B0603020202020204" pitchFamily="34" charset="0"/>
              </a:rPr>
            </a:br>
            <a:r>
              <a:rPr lang="en-US" dirty="0">
                <a:effectLst>
                  <a:outerShdw blurRad="38100" dist="38100" dir="2700000" algn="tl">
                    <a:srgbClr val="000000">
                      <a:alpha val="43137"/>
                    </a:srgbClr>
                  </a:outerShdw>
                </a:effectLst>
                <a:latin typeface="Trebuchet MS" panose="020B0603020202020204" pitchFamily="34" charset="0"/>
              </a:rPr>
              <a:t>    </a:t>
            </a:r>
            <a:r>
              <a:rPr lang="en-US" sz="3600" dirty="0">
                <a:effectLst>
                  <a:outerShdw blurRad="38100" dist="38100" dir="2700000" algn="tl">
                    <a:srgbClr val="000000">
                      <a:alpha val="43137"/>
                    </a:srgbClr>
                  </a:outerShdw>
                </a:effectLst>
                <a:latin typeface="Trebuchet MS" panose="020B0603020202020204" pitchFamily="34" charset="0"/>
              </a:rPr>
              <a:t>Tailored for LWIA 26      </a:t>
            </a:r>
            <a:r>
              <a:rPr lang="en-US" dirty="0"/>
              <a:t>	</a:t>
            </a:r>
            <a:endParaRPr lang="en-US" sz="2200" dirty="0"/>
          </a:p>
        </p:txBody>
      </p:sp>
      <p:sp>
        <p:nvSpPr>
          <p:cNvPr id="3" name="Subtitle 2"/>
          <p:cNvSpPr>
            <a:spLocks noGrp="1"/>
          </p:cNvSpPr>
          <p:nvPr>
            <p:ph type="subTitle" idx="1"/>
          </p:nvPr>
        </p:nvSpPr>
        <p:spPr/>
        <p:txBody>
          <a:bodyPr/>
          <a:lstStyle/>
          <a:p>
            <a:r>
              <a:rPr lang="en-US" dirty="0"/>
              <a:t>June 22nd,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2BE5-D681-4917-B84D-8629307FC46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a:t>
            </a:r>
          </a:p>
        </p:txBody>
      </p:sp>
      <p:sp>
        <p:nvSpPr>
          <p:cNvPr id="3" name="Content Placeholder 2">
            <a:extLst>
              <a:ext uri="{FF2B5EF4-FFF2-40B4-BE49-F238E27FC236}">
                <a16:creationId xmlns:a16="http://schemas.microsoft.com/office/drawing/2014/main" id="{46A536C3-4119-4B77-9BF0-C5069F347872}"/>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You will notice that the term Under-Employed is included as part of various WIOA Dislocated Worker Eligibility criteria.</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Under WIOA, Under-Employed is defined as an individual who is working part-time but desires full-time employment, or who is working in employment not commensurate with the individual’s demonstrated level of educational attainment.   </a:t>
            </a:r>
          </a:p>
          <a:p>
            <a:endParaRPr lang="en-US" dirty="0"/>
          </a:p>
        </p:txBody>
      </p:sp>
      <p:sp>
        <p:nvSpPr>
          <p:cNvPr id="4" name="Footer Placeholder 3">
            <a:extLst>
              <a:ext uri="{FF2B5EF4-FFF2-40B4-BE49-F238E27FC236}">
                <a16:creationId xmlns:a16="http://schemas.microsoft.com/office/drawing/2014/main" id="{0CC382CC-A5B9-475E-8277-EF47E8DF7DD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4166647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3C7D-F6BF-4812-9741-A7D42F202D20}"/>
              </a:ext>
            </a:extLst>
          </p:cNvPr>
          <p:cNvSpPr>
            <a:spLocks noGrp="1"/>
          </p:cNvSpPr>
          <p:nvPr>
            <p:ph type="title"/>
          </p:nvPr>
        </p:nvSpPr>
        <p:spPr>
          <a:xfrm>
            <a:off x="3209544" y="610865"/>
            <a:ext cx="7794430" cy="561049"/>
          </a:xfrm>
        </p:spPr>
        <p:txBody>
          <a:bodyPr>
            <a:noAutofit/>
          </a:bodyPr>
          <a:lstStyle/>
          <a:p>
            <a:pPr algn="ctr"/>
            <a:r>
              <a:rPr lang="en-US" sz="4000" dirty="0">
                <a:latin typeface="Trebuchet MS" panose="020B0603020202020204" pitchFamily="34" charset="0"/>
              </a:rPr>
              <a:t>No Longer Self-Employed</a:t>
            </a:r>
          </a:p>
        </p:txBody>
      </p:sp>
      <p:sp>
        <p:nvSpPr>
          <p:cNvPr id="3" name="Content Placeholder 2">
            <a:extLst>
              <a:ext uri="{FF2B5EF4-FFF2-40B4-BE49-F238E27FC236}">
                <a16:creationId xmlns:a16="http://schemas.microsoft.com/office/drawing/2014/main" id="{71E93067-A56D-4219-A227-F492DA90F70A}"/>
              </a:ext>
            </a:extLst>
          </p:cNvPr>
          <p:cNvSpPr>
            <a:spLocks noGrp="1"/>
          </p:cNvSpPr>
          <p:nvPr>
            <p:ph idx="1"/>
          </p:nvPr>
        </p:nvSpPr>
        <p:spPr/>
        <p:txBody>
          <a:bodyPr>
            <a:normAutofit lnSpcReduction="10000"/>
          </a:bodyPr>
          <a:lstStyle/>
          <a:p>
            <a:pPr marL="0" indent="0">
              <a:buNone/>
            </a:pPr>
            <a:r>
              <a:rPr lang="en-US" altLang="en-US" dirty="0">
                <a:solidFill>
                  <a:schemeClr val="tx1"/>
                </a:solidFill>
                <a:latin typeface="Trebuchet MS" panose="020B0603020202020204" pitchFamily="34" charset="0"/>
              </a:rPr>
              <a:t>Criteria for Formerly Self-Employed is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I.4.a.1)2).  </a:t>
            </a:r>
          </a:p>
          <a:p>
            <a:r>
              <a:rPr lang="en-US" altLang="en-US" dirty="0">
                <a:solidFill>
                  <a:schemeClr val="tx1"/>
                </a:solidFill>
                <a:latin typeface="Trebuchet MS" panose="020B0603020202020204" pitchFamily="34" charset="0"/>
              </a:rPr>
              <a:t>Must be the individual's primary job.</a:t>
            </a:r>
          </a:p>
          <a:p>
            <a:r>
              <a:rPr lang="en-US" altLang="en-US" dirty="0">
                <a:solidFill>
                  <a:schemeClr val="tx1"/>
                </a:solidFill>
                <a:latin typeface="Trebuchet MS" panose="020B0603020202020204" pitchFamily="34" charset="0"/>
              </a:rPr>
              <a:t>Formerly self-employed but no longer employed requires something showing the business closed or is closing due to:</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General economic conditions</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Flood or other natural disasters</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Going out of business and has evidence of conditions to support business failure</a:t>
            </a:r>
          </a:p>
          <a:p>
            <a:endParaRPr lang="en-US" altLang="en-US" b="1" u="sng"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40DCA24-080C-4E01-9624-A88B5049F8E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925304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9BB0-86C0-4394-B59A-2F9884C9B62D}"/>
              </a:ext>
            </a:extLst>
          </p:cNvPr>
          <p:cNvSpPr>
            <a:spLocks noGrp="1"/>
          </p:cNvSpPr>
          <p:nvPr>
            <p:ph type="title"/>
          </p:nvPr>
        </p:nvSpPr>
        <p:spPr>
          <a:xfrm>
            <a:off x="3209544" y="610865"/>
            <a:ext cx="7212538" cy="561049"/>
          </a:xfrm>
        </p:spPr>
        <p:txBody>
          <a:bodyPr>
            <a:noAutofit/>
          </a:bodyPr>
          <a:lstStyle/>
          <a:p>
            <a:pPr algn="ctr"/>
            <a:r>
              <a:rPr lang="en-US" sz="4000" dirty="0">
                <a:latin typeface="Trebuchet MS" panose="020B0603020202020204" pitchFamily="34" charset="0"/>
              </a:rPr>
              <a:t>No Longer Self-Employed </a:t>
            </a:r>
          </a:p>
        </p:txBody>
      </p:sp>
      <p:sp>
        <p:nvSpPr>
          <p:cNvPr id="3" name="Content Placeholder 2">
            <a:extLst>
              <a:ext uri="{FF2B5EF4-FFF2-40B4-BE49-F238E27FC236}">
                <a16:creationId xmlns:a16="http://schemas.microsoft.com/office/drawing/2014/main" id="{C215C150-A790-4A95-AE63-3DA4EA459D26}"/>
              </a:ext>
            </a:extLst>
          </p:cNvPr>
          <p:cNvSpPr>
            <a:spLocks noGrp="1"/>
          </p:cNvSpPr>
          <p:nvPr>
            <p:ph idx="1"/>
          </p:nvPr>
        </p:nvSpPr>
        <p:spPr>
          <a:xfrm>
            <a:off x="838200" y="1902941"/>
            <a:ext cx="4092146" cy="4274022"/>
          </a:xfrm>
        </p:spPr>
        <p:txBody>
          <a:bodyPr>
            <a:normAutofit fontScale="92500"/>
          </a:bodyPr>
          <a:lstStyle/>
          <a:p>
            <a:r>
              <a:rPr lang="en-US" altLang="en-US" dirty="0">
                <a:solidFill>
                  <a:schemeClr val="tx1"/>
                </a:solidFill>
                <a:latin typeface="Trebuchet MS" panose="020B0603020202020204" pitchFamily="34" charset="0"/>
              </a:rPr>
              <a:t>Within IWDS on the “Edit Job” screen, the dislocation job must have “</a:t>
            </a:r>
            <a:r>
              <a:rPr lang="en-US" altLang="en-US" b="1" dirty="0">
                <a:solidFill>
                  <a:schemeClr val="tx1"/>
                </a:solidFill>
                <a:latin typeface="Trebuchet MS" panose="020B0603020202020204" pitchFamily="34" charset="0"/>
              </a:rPr>
              <a:t>Yes</a:t>
            </a:r>
            <a:r>
              <a:rPr lang="en-US" altLang="en-US" dirty="0">
                <a:solidFill>
                  <a:schemeClr val="tx1"/>
                </a:solidFill>
                <a:latin typeface="Trebuchet MS" panose="020B0603020202020204" pitchFamily="34" charset="0"/>
              </a:rPr>
              <a:t>” to the “</a:t>
            </a:r>
            <a:r>
              <a:rPr lang="en-US" altLang="en-US" b="1" dirty="0">
                <a:solidFill>
                  <a:schemeClr val="tx1"/>
                </a:solidFill>
                <a:latin typeface="Trebuchet MS" panose="020B0603020202020204" pitchFamily="34" charset="0"/>
              </a:rPr>
              <a:t>Self-Employed</a:t>
            </a:r>
            <a:r>
              <a:rPr lang="en-US" altLang="en-US" dirty="0">
                <a:solidFill>
                  <a:schemeClr val="tx1"/>
                </a:solidFill>
                <a:latin typeface="Trebuchet MS" panose="020B0603020202020204" pitchFamily="34" charset="0"/>
              </a:rPr>
              <a:t>” question. </a:t>
            </a:r>
          </a:p>
          <a:p>
            <a:r>
              <a:rPr lang="en-US" altLang="en-US" dirty="0">
                <a:solidFill>
                  <a:schemeClr val="tx1"/>
                </a:solidFill>
                <a:latin typeface="Trebuchet MS" panose="020B0603020202020204" pitchFamily="34" charset="0"/>
              </a:rPr>
              <a:t>Then layoff reason must be either “</a:t>
            </a:r>
            <a:r>
              <a:rPr lang="en-US" altLang="en-US" b="1" dirty="0">
                <a:solidFill>
                  <a:schemeClr val="tx1"/>
                </a:solidFill>
                <a:latin typeface="Trebuchet MS" panose="020B0603020202020204" pitchFamily="34" charset="0"/>
              </a:rPr>
              <a:t>General Economic Conditions</a:t>
            </a:r>
            <a:r>
              <a:rPr lang="en-US" altLang="en-US" dirty="0">
                <a:solidFill>
                  <a:schemeClr val="tx1"/>
                </a:solidFill>
                <a:latin typeface="Trebuchet MS" panose="020B0603020202020204" pitchFamily="34" charset="0"/>
              </a:rPr>
              <a:t>” or “</a:t>
            </a:r>
            <a:r>
              <a:rPr lang="en-US" altLang="en-US" b="1" dirty="0">
                <a:solidFill>
                  <a:schemeClr val="tx1"/>
                </a:solidFill>
                <a:latin typeface="Trebuchet MS" panose="020B0603020202020204" pitchFamily="34" charset="0"/>
              </a:rPr>
              <a:t>Flood or Other Natural Disaster</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0F4292F4-D735-4116-BAB9-D9E67277B615}"/>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5B3A5434-CB11-4CEE-9E6B-E65E85EA5B7F}"/>
              </a:ext>
            </a:extLst>
          </p:cNvPr>
          <p:cNvPicPr>
            <a:picLocks noChangeAspect="1"/>
          </p:cNvPicPr>
          <p:nvPr/>
        </p:nvPicPr>
        <p:blipFill>
          <a:blip r:embed="rId2"/>
          <a:stretch>
            <a:fillRect/>
          </a:stretch>
        </p:blipFill>
        <p:spPr>
          <a:xfrm>
            <a:off x="5726842" y="1254294"/>
            <a:ext cx="5505450" cy="5019675"/>
          </a:xfrm>
          <a:prstGeom prst="rect">
            <a:avLst/>
          </a:prstGeom>
        </p:spPr>
      </p:pic>
      <p:sp>
        <p:nvSpPr>
          <p:cNvPr id="6" name="Left Arrow 4">
            <a:extLst>
              <a:ext uri="{FF2B5EF4-FFF2-40B4-BE49-F238E27FC236}">
                <a16:creationId xmlns:a16="http://schemas.microsoft.com/office/drawing/2014/main" id="{D06A9B5E-08B3-4BC1-B69F-E792B62AFC61}"/>
              </a:ext>
            </a:extLst>
          </p:cNvPr>
          <p:cNvSpPr/>
          <p:nvPr/>
        </p:nvSpPr>
        <p:spPr>
          <a:xfrm rot="10800000">
            <a:off x="5521556" y="5845149"/>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D8E1F56B-9B23-4388-B0C5-E1CC3E2DC194}"/>
              </a:ext>
            </a:extLst>
          </p:cNvPr>
          <p:cNvSpPr/>
          <p:nvPr/>
        </p:nvSpPr>
        <p:spPr>
          <a:xfrm>
            <a:off x="9551115" y="6088837"/>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62607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5618-2EF5-49CF-99A4-D6784304D409}"/>
              </a:ext>
            </a:extLst>
          </p:cNvPr>
          <p:cNvSpPr>
            <a:spLocks noGrp="1"/>
          </p:cNvSpPr>
          <p:nvPr>
            <p:ph type="title"/>
          </p:nvPr>
        </p:nvSpPr>
        <p:spPr>
          <a:xfrm>
            <a:off x="3209544" y="612648"/>
            <a:ext cx="8282801" cy="561049"/>
          </a:xfrm>
        </p:spPr>
        <p:txBody>
          <a:bodyPr>
            <a:noAutofit/>
          </a:bodyPr>
          <a:lstStyle/>
          <a:p>
            <a:pPr algn="ctr"/>
            <a:r>
              <a:rPr lang="en-US" sz="4000" dirty="0">
                <a:latin typeface="Trebuchet MS" panose="020B0603020202020204" pitchFamily="34" charset="0"/>
              </a:rPr>
              <a:t>No Longer Self-Employed </a:t>
            </a:r>
          </a:p>
        </p:txBody>
      </p:sp>
      <p:pic>
        <p:nvPicPr>
          <p:cNvPr id="5" name="Content Placeholder 4">
            <a:extLst>
              <a:ext uri="{FF2B5EF4-FFF2-40B4-BE49-F238E27FC236}">
                <a16:creationId xmlns:a16="http://schemas.microsoft.com/office/drawing/2014/main" id="{BC707C1A-9BBB-43C9-840E-0EBAD86C3B21}"/>
              </a:ext>
            </a:extLst>
          </p:cNvPr>
          <p:cNvPicPr>
            <a:picLocks noGrp="1" noChangeAspect="1"/>
          </p:cNvPicPr>
          <p:nvPr>
            <p:ph idx="1"/>
          </p:nvPr>
        </p:nvPicPr>
        <p:blipFill>
          <a:blip r:embed="rId2"/>
          <a:stretch>
            <a:fillRect/>
          </a:stretch>
        </p:blipFill>
        <p:spPr>
          <a:xfrm>
            <a:off x="3632887" y="1594244"/>
            <a:ext cx="5609967" cy="4409947"/>
          </a:xfrm>
          <a:prstGeom prst="rect">
            <a:avLst/>
          </a:prstGeom>
        </p:spPr>
      </p:pic>
      <p:sp>
        <p:nvSpPr>
          <p:cNvPr id="4" name="Footer Placeholder 3">
            <a:extLst>
              <a:ext uri="{FF2B5EF4-FFF2-40B4-BE49-F238E27FC236}">
                <a16:creationId xmlns:a16="http://schemas.microsoft.com/office/drawing/2014/main" id="{5F663ADB-A242-4CE6-928E-8A983A728E39}"/>
              </a:ext>
            </a:extLst>
          </p:cNvPr>
          <p:cNvSpPr>
            <a:spLocks noGrp="1"/>
          </p:cNvSpPr>
          <p:nvPr>
            <p:ph type="ftr" sz="quarter" idx="11"/>
          </p:nvPr>
        </p:nvSpPr>
        <p:spPr/>
        <p:txBody>
          <a:bodyPr/>
          <a:lstStyle/>
          <a:p>
            <a:r>
              <a:rPr lang="en-US" dirty="0"/>
              <a:t>June 22nd, 2023</a:t>
            </a:r>
          </a:p>
        </p:txBody>
      </p:sp>
      <p:sp>
        <p:nvSpPr>
          <p:cNvPr id="6" name="Left Arrow 4">
            <a:extLst>
              <a:ext uri="{FF2B5EF4-FFF2-40B4-BE49-F238E27FC236}">
                <a16:creationId xmlns:a16="http://schemas.microsoft.com/office/drawing/2014/main" id="{80931D5D-DF0B-45DD-8A4A-CEA61D24DA04}"/>
              </a:ext>
            </a:extLst>
          </p:cNvPr>
          <p:cNvSpPr/>
          <p:nvPr/>
        </p:nvSpPr>
        <p:spPr>
          <a:xfrm flipV="1">
            <a:off x="7177216" y="5764413"/>
            <a:ext cx="717804" cy="2772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54DC00AA-990B-4AB2-963E-E6AE735E957B}"/>
              </a:ext>
            </a:extLst>
          </p:cNvPr>
          <p:cNvSpPr/>
          <p:nvPr/>
        </p:nvSpPr>
        <p:spPr>
          <a:xfrm rot="10800000" flipV="1">
            <a:off x="3632887" y="5560569"/>
            <a:ext cx="717804" cy="3082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31792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798C-5C76-49C7-9461-8E89C1115896}"/>
              </a:ext>
            </a:extLst>
          </p:cNvPr>
          <p:cNvSpPr>
            <a:spLocks noGrp="1"/>
          </p:cNvSpPr>
          <p:nvPr>
            <p:ph type="title"/>
          </p:nvPr>
        </p:nvSpPr>
        <p:spPr>
          <a:xfrm>
            <a:off x="3103725" y="607689"/>
            <a:ext cx="8191194" cy="561049"/>
          </a:xfrm>
        </p:spPr>
        <p:txBody>
          <a:bodyPr>
            <a:noAutofit/>
          </a:bodyPr>
          <a:lstStyle/>
          <a:p>
            <a:pPr algn="ctr"/>
            <a:r>
              <a:rPr lang="en-US" sz="4000" dirty="0"/>
              <a:t> </a:t>
            </a:r>
            <a:r>
              <a:rPr lang="en-US" sz="4000" dirty="0">
                <a:latin typeface="Trebuchet MS" panose="020B0603020202020204" pitchFamily="34" charset="0"/>
              </a:rPr>
              <a:t>No Longer Self-Employed</a:t>
            </a:r>
          </a:p>
        </p:txBody>
      </p:sp>
      <p:sp>
        <p:nvSpPr>
          <p:cNvPr id="3" name="Content Placeholder 2">
            <a:extLst>
              <a:ext uri="{FF2B5EF4-FFF2-40B4-BE49-F238E27FC236}">
                <a16:creationId xmlns:a16="http://schemas.microsoft.com/office/drawing/2014/main" id="{68EB1297-FBE8-4399-A000-4323A871B0A6}"/>
              </a:ext>
            </a:extLst>
          </p:cNvPr>
          <p:cNvSpPr>
            <a:spLocks noGrp="1"/>
          </p:cNvSpPr>
          <p:nvPr>
            <p:ph idx="1"/>
          </p:nvPr>
        </p:nvSpPr>
        <p:spPr>
          <a:xfrm>
            <a:off x="838200" y="2118167"/>
            <a:ext cx="4363995" cy="4058796"/>
          </a:xfrm>
        </p:spPr>
        <p:txBody>
          <a:bodyPr/>
          <a:lstStyle/>
          <a:p>
            <a:pPr marL="0" indent="0">
              <a:buNone/>
            </a:pPr>
            <a:r>
              <a:rPr lang="en-US" altLang="en-US" dirty="0">
                <a:solidFill>
                  <a:schemeClr val="tx1"/>
                </a:solidFill>
                <a:latin typeface="Trebuchet MS" panose="020B0603020202020204" pitchFamily="34" charset="0"/>
              </a:rPr>
              <a:t>OR for business that has not closed yet, “In Process of Going out of Business” – IWDS logic will determine the client as eligible under Dislocated Worker - Formerly Self-Employed, now Unemployed.  </a:t>
            </a:r>
          </a:p>
          <a:p>
            <a:endParaRPr lang="en-US" dirty="0"/>
          </a:p>
        </p:txBody>
      </p:sp>
      <p:sp>
        <p:nvSpPr>
          <p:cNvPr id="4" name="Footer Placeholder 3">
            <a:extLst>
              <a:ext uri="{FF2B5EF4-FFF2-40B4-BE49-F238E27FC236}">
                <a16:creationId xmlns:a16="http://schemas.microsoft.com/office/drawing/2014/main" id="{2DBB72E8-07BB-4F9B-9C92-C881ED4C66CF}"/>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2B24AAF7-4CEF-405C-893C-158D512D5636}"/>
              </a:ext>
            </a:extLst>
          </p:cNvPr>
          <p:cNvPicPr>
            <a:picLocks noChangeAspect="1"/>
          </p:cNvPicPr>
          <p:nvPr/>
        </p:nvPicPr>
        <p:blipFill>
          <a:blip r:embed="rId2"/>
          <a:stretch>
            <a:fillRect/>
          </a:stretch>
        </p:blipFill>
        <p:spPr>
          <a:xfrm>
            <a:off x="5684108" y="1351301"/>
            <a:ext cx="5486400" cy="5187611"/>
          </a:xfrm>
          <a:prstGeom prst="rect">
            <a:avLst/>
          </a:prstGeom>
        </p:spPr>
      </p:pic>
      <p:sp>
        <p:nvSpPr>
          <p:cNvPr id="6" name="Left Arrow 4">
            <a:extLst>
              <a:ext uri="{FF2B5EF4-FFF2-40B4-BE49-F238E27FC236}">
                <a16:creationId xmlns:a16="http://schemas.microsoft.com/office/drawing/2014/main" id="{B4349539-3464-4E45-8E92-F99E98A0DC16}"/>
              </a:ext>
            </a:extLst>
          </p:cNvPr>
          <p:cNvSpPr/>
          <p:nvPr/>
        </p:nvSpPr>
        <p:spPr>
          <a:xfrm>
            <a:off x="9489122" y="632922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17946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22E9-32A5-460C-A85D-637A47F5A2BB}"/>
              </a:ext>
            </a:extLst>
          </p:cNvPr>
          <p:cNvSpPr>
            <a:spLocks noGrp="1"/>
          </p:cNvSpPr>
          <p:nvPr>
            <p:ph type="title"/>
          </p:nvPr>
        </p:nvSpPr>
        <p:spPr>
          <a:xfrm>
            <a:off x="3209544" y="610865"/>
            <a:ext cx="7732083" cy="561049"/>
          </a:xfrm>
        </p:spPr>
        <p:txBody>
          <a:bodyPr>
            <a:noAutofit/>
          </a:bodyPr>
          <a:lstStyle/>
          <a:p>
            <a:pPr algn="ctr"/>
            <a:r>
              <a:rPr lang="en-US" sz="4000" dirty="0">
                <a:latin typeface="Trebuchet MS" panose="020B0603020202020204" pitchFamily="34" charset="0"/>
              </a:rPr>
              <a:t>No Longer Self-Employed </a:t>
            </a:r>
          </a:p>
        </p:txBody>
      </p:sp>
      <p:sp>
        <p:nvSpPr>
          <p:cNvPr id="3" name="Content Placeholder 2">
            <a:extLst>
              <a:ext uri="{FF2B5EF4-FFF2-40B4-BE49-F238E27FC236}">
                <a16:creationId xmlns:a16="http://schemas.microsoft.com/office/drawing/2014/main" id="{3C368BED-4E00-4B77-BED7-18735D220E58}"/>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Eligibility for this title could also be met if the individual worked at a Farm, Ranch, or Fish Hatchery where the business closed due to general economic conditions in the area or a natural disaster. </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This is documented within IWDS on the “Edit Job” screen if the dislocation job has “Yes” to the “Self-Employed” question and “Yes” to the “Family Member/Farm Hand”.  </a:t>
            </a:r>
          </a:p>
          <a:p>
            <a:endParaRPr lang="en-US" dirty="0"/>
          </a:p>
        </p:txBody>
      </p:sp>
      <p:sp>
        <p:nvSpPr>
          <p:cNvPr id="4" name="Footer Placeholder 3">
            <a:extLst>
              <a:ext uri="{FF2B5EF4-FFF2-40B4-BE49-F238E27FC236}">
                <a16:creationId xmlns:a16="http://schemas.microsoft.com/office/drawing/2014/main" id="{5C6EB317-ECDE-448E-A054-224C3900587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1902148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88F9-3AA2-49C5-B898-1EEAB10F428F}"/>
              </a:ext>
            </a:extLst>
          </p:cNvPr>
          <p:cNvSpPr>
            <a:spLocks noGrp="1"/>
          </p:cNvSpPr>
          <p:nvPr>
            <p:ph type="title"/>
          </p:nvPr>
        </p:nvSpPr>
        <p:spPr>
          <a:xfrm>
            <a:off x="3209544" y="610865"/>
            <a:ext cx="6173447" cy="561049"/>
          </a:xfrm>
        </p:spPr>
        <p:txBody>
          <a:bodyPr>
            <a:noAutofit/>
          </a:bodyPr>
          <a:lstStyle/>
          <a:p>
            <a:pPr algn="ctr"/>
            <a:r>
              <a:rPr lang="en-US" sz="4000" dirty="0">
                <a:latin typeface="Trebuchet MS" panose="020B0603020202020204" pitchFamily="34" charset="0"/>
              </a:rPr>
              <a:t>No Longer Self-Employed</a:t>
            </a:r>
          </a:p>
        </p:txBody>
      </p:sp>
      <p:pic>
        <p:nvPicPr>
          <p:cNvPr id="5" name="Content Placeholder 4">
            <a:extLst>
              <a:ext uri="{FF2B5EF4-FFF2-40B4-BE49-F238E27FC236}">
                <a16:creationId xmlns:a16="http://schemas.microsoft.com/office/drawing/2014/main" id="{DAFDB52E-B98A-4497-88FC-535379635720}"/>
              </a:ext>
            </a:extLst>
          </p:cNvPr>
          <p:cNvPicPr>
            <a:picLocks noGrp="1" noChangeAspect="1"/>
          </p:cNvPicPr>
          <p:nvPr>
            <p:ph idx="1"/>
          </p:nvPr>
        </p:nvPicPr>
        <p:blipFill>
          <a:blip r:embed="rId2"/>
          <a:stretch>
            <a:fillRect/>
          </a:stretch>
        </p:blipFill>
        <p:spPr>
          <a:xfrm>
            <a:off x="3502617" y="1821163"/>
            <a:ext cx="5966847" cy="4425972"/>
          </a:xfrm>
          <a:prstGeom prst="rect">
            <a:avLst/>
          </a:prstGeom>
        </p:spPr>
      </p:pic>
      <p:sp>
        <p:nvSpPr>
          <p:cNvPr id="4" name="Footer Placeholder 3">
            <a:extLst>
              <a:ext uri="{FF2B5EF4-FFF2-40B4-BE49-F238E27FC236}">
                <a16:creationId xmlns:a16="http://schemas.microsoft.com/office/drawing/2014/main" id="{4F404E2F-69EE-4B97-BE75-35CDB07B13D4}"/>
              </a:ext>
            </a:extLst>
          </p:cNvPr>
          <p:cNvSpPr>
            <a:spLocks noGrp="1"/>
          </p:cNvSpPr>
          <p:nvPr>
            <p:ph type="ftr" sz="quarter" idx="11"/>
          </p:nvPr>
        </p:nvSpPr>
        <p:spPr/>
        <p:txBody>
          <a:bodyPr/>
          <a:lstStyle/>
          <a:p>
            <a:r>
              <a:rPr lang="en-US" dirty="0"/>
              <a:t>June 22nd, 2023</a:t>
            </a:r>
          </a:p>
        </p:txBody>
      </p:sp>
      <p:sp>
        <p:nvSpPr>
          <p:cNvPr id="6" name="Left Arrow 4">
            <a:extLst>
              <a:ext uri="{FF2B5EF4-FFF2-40B4-BE49-F238E27FC236}">
                <a16:creationId xmlns:a16="http://schemas.microsoft.com/office/drawing/2014/main" id="{ABA89053-7DD1-4871-A24F-0545D58301B7}"/>
              </a:ext>
            </a:extLst>
          </p:cNvPr>
          <p:cNvSpPr/>
          <p:nvPr/>
        </p:nvSpPr>
        <p:spPr>
          <a:xfrm flipV="1">
            <a:off x="8295752" y="5767101"/>
            <a:ext cx="717804" cy="27723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7486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9023-9294-4119-A249-87F67CA2527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FCE3528B-FDEA-4056-A8C9-FEBC4F0B9BCF}"/>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Criteria for Displaced Homemaker is addressed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I.5.a.b.    </a:t>
            </a:r>
          </a:p>
          <a:p>
            <a:endParaRPr lang="en-US" dirty="0"/>
          </a:p>
        </p:txBody>
      </p:sp>
      <p:sp>
        <p:nvSpPr>
          <p:cNvPr id="4" name="Footer Placeholder 3">
            <a:extLst>
              <a:ext uri="{FF2B5EF4-FFF2-40B4-BE49-F238E27FC236}">
                <a16:creationId xmlns:a16="http://schemas.microsoft.com/office/drawing/2014/main" id="{7EF89D0E-0876-4007-B15E-240656A6B91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432527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20B-0480-45D0-AB78-2C260293A07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B19CC117-F922-4696-B915-BF87543AF832}"/>
              </a:ext>
            </a:extLst>
          </p:cNvPr>
          <p:cNvSpPr>
            <a:spLocks noGrp="1"/>
          </p:cNvSpPr>
          <p:nvPr>
            <p:ph idx="1"/>
          </p:nvPr>
        </p:nvSpPr>
        <p:spPr/>
        <p:txBody>
          <a:bodyPr/>
          <a:lstStyle/>
          <a:p>
            <a:pPr marL="566928" indent="-457200">
              <a:buFont typeface="Arial" panose="020B0604020202020204" pitchFamily="34" charset="0"/>
              <a:buChar char="•"/>
              <a:defRPr/>
            </a:pPr>
            <a:r>
              <a:rPr lang="en-US" dirty="0">
                <a:solidFill>
                  <a:schemeClr val="tx1"/>
                </a:solidFill>
                <a:latin typeface="Trebuchet MS" panose="020B0603020202020204" pitchFamily="34" charset="0"/>
              </a:rPr>
              <a:t>For an individual to meet the eligibility criteria under “Dislocated Worker - Displaced Homemaker” they must have been providing unpaid services to family members and who:</a:t>
            </a:r>
          </a:p>
          <a:p>
            <a:pPr marL="566928" indent="-457200">
              <a:buFont typeface="Arial" panose="020B0604020202020204" pitchFamily="34" charset="0"/>
              <a:buChar char="•"/>
              <a:defRPr/>
            </a:pPr>
            <a:r>
              <a:rPr lang="en-US" sz="2800" dirty="0">
                <a:solidFill>
                  <a:schemeClr val="tx1"/>
                </a:solidFill>
                <a:latin typeface="Trebuchet MS" panose="020B0603020202020204" pitchFamily="34" charset="0"/>
              </a:rPr>
              <a:t>Has been dependent on the income of another family member but is no longer supported by that income; and</a:t>
            </a:r>
          </a:p>
          <a:p>
            <a:pPr marL="566928" indent="-457200">
              <a:buFont typeface="Arial" panose="020B0604020202020204" pitchFamily="34" charset="0"/>
              <a:buChar char="•"/>
              <a:defRPr/>
            </a:pPr>
            <a:r>
              <a:rPr lang="en-US" sz="2800" dirty="0">
                <a:solidFill>
                  <a:schemeClr val="tx1"/>
                </a:solidFill>
                <a:latin typeface="Trebuchet MS" panose="020B0603020202020204" pitchFamily="34" charset="0"/>
              </a:rPr>
              <a:t>Is unemployed or is under-employed and having difficulty in obtaining or upgrading employment.   </a:t>
            </a:r>
          </a:p>
          <a:p>
            <a:endParaRPr lang="en-US" dirty="0"/>
          </a:p>
        </p:txBody>
      </p:sp>
      <p:sp>
        <p:nvSpPr>
          <p:cNvPr id="4" name="Footer Placeholder 3">
            <a:extLst>
              <a:ext uri="{FF2B5EF4-FFF2-40B4-BE49-F238E27FC236}">
                <a16:creationId xmlns:a16="http://schemas.microsoft.com/office/drawing/2014/main" id="{E7AD931B-37C9-4F8F-92A2-0188D5A4ECF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0374284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DC8C-D78C-45EA-9287-9047F71A0A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13CBF154-0E69-4F11-ACD9-82B4DBEC6A69}"/>
              </a:ext>
            </a:extLst>
          </p:cNvPr>
          <p:cNvSpPr>
            <a:spLocks noGrp="1"/>
          </p:cNvSpPr>
          <p:nvPr>
            <p:ph idx="1"/>
          </p:nvPr>
        </p:nvSpPr>
        <p:spPr/>
        <p:txBody>
          <a:bodyPr/>
          <a:lstStyle/>
          <a:p>
            <a:pPr marL="0" indent="0">
              <a:buFont typeface="Arial" panose="020B0604020202020204" pitchFamily="34" charset="0"/>
              <a:buNone/>
            </a:pPr>
            <a:r>
              <a:rPr lang="en-US" altLang="en-US" sz="2600" dirty="0">
                <a:solidFill>
                  <a:schemeClr val="tx1"/>
                </a:solidFill>
                <a:latin typeface="Trebuchet MS" panose="020B0603020202020204" pitchFamily="34" charset="0"/>
              </a:rPr>
              <a:t>One point to note, under the new WIOA definition (see glossary of terms) for “Displaced Homemaker” there has been additional wording added to the definition of the “Displaced Homemaker” where it speaks about the dependent spouse of a member of the Armed Forces so that is available. However, the wording is a bit awkward and appears to duplicate the new criteria of Spouse of an Active-Duty Service Member.</a:t>
            </a:r>
          </a:p>
          <a:p>
            <a:pPr lvl="1"/>
            <a:endParaRPr lang="en-US" altLang="en-US" sz="2000" dirty="0">
              <a:solidFill>
                <a:schemeClr val="tx1"/>
              </a:solidFill>
              <a:latin typeface="Trebuchet MS" panose="020B0603020202020204" pitchFamily="34" charset="0"/>
            </a:endParaRPr>
          </a:p>
          <a:p>
            <a:pPr lvl="1"/>
            <a:r>
              <a:rPr lang="en-US" altLang="en-US" dirty="0">
                <a:solidFill>
                  <a:schemeClr val="tx1"/>
                </a:solidFill>
                <a:latin typeface="Trebuchet MS" panose="020B0603020202020204" pitchFamily="34" charset="0"/>
              </a:rPr>
              <a:t>I would utilize the new WIOA Dislocated Worker criteria of Spouse of Active-Duty Service that we will discuss in a few moments for those individuals.   </a:t>
            </a:r>
          </a:p>
          <a:p>
            <a:endParaRPr lang="en-US" dirty="0"/>
          </a:p>
        </p:txBody>
      </p:sp>
      <p:sp>
        <p:nvSpPr>
          <p:cNvPr id="4" name="Footer Placeholder 3">
            <a:extLst>
              <a:ext uri="{FF2B5EF4-FFF2-40B4-BE49-F238E27FC236}">
                <a16:creationId xmlns:a16="http://schemas.microsoft.com/office/drawing/2014/main" id="{537D7AEA-B750-44FF-8E38-16557EF9B3A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674318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F5AC-3401-4392-A966-5409D6875FA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FD97E953-F0DA-438E-82D4-64215D0E6D35}"/>
              </a:ext>
            </a:extLst>
          </p:cNvPr>
          <p:cNvSpPr>
            <a:spLocks noGrp="1"/>
          </p:cNvSpPr>
          <p:nvPr>
            <p:ph idx="1"/>
          </p:nvPr>
        </p:nvSpPr>
        <p:spPr>
          <a:xfrm>
            <a:off x="838200" y="1766807"/>
            <a:ext cx="10270524" cy="4410156"/>
          </a:xfrm>
        </p:spPr>
        <p:txBody>
          <a:bodyPr/>
          <a:lstStyle/>
          <a:p>
            <a:pPr marL="0" indent="0">
              <a:buNone/>
            </a:pPr>
            <a:r>
              <a:rPr lang="en-US" altLang="en-US" sz="2600" dirty="0">
                <a:solidFill>
                  <a:schemeClr val="tx1"/>
                </a:solidFill>
                <a:latin typeface="Trebuchet MS" panose="020B0603020202020204" pitchFamily="34" charset="0"/>
              </a:rPr>
              <a:t>The eligibility criteria is captured on the Dislocated Worker Characteristics screen. If the question “Displaced Homemaker” is populated with a “Yes, " then the internal logic within IWDS will make the client eligible under displaced homemaker criteria.  </a:t>
            </a:r>
          </a:p>
          <a:p>
            <a:pPr marL="0" indent="0">
              <a:buNone/>
            </a:pPr>
            <a:r>
              <a:rPr lang="en-US" dirty="0"/>
              <a:t> </a:t>
            </a:r>
          </a:p>
        </p:txBody>
      </p:sp>
      <p:sp>
        <p:nvSpPr>
          <p:cNvPr id="4" name="Footer Placeholder 3">
            <a:extLst>
              <a:ext uri="{FF2B5EF4-FFF2-40B4-BE49-F238E27FC236}">
                <a16:creationId xmlns:a16="http://schemas.microsoft.com/office/drawing/2014/main" id="{41889EC8-428E-46F2-B4D1-5CA4504A2423}"/>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8B64A330-0CDB-4E3E-B880-E24834284A14}"/>
              </a:ext>
            </a:extLst>
          </p:cNvPr>
          <p:cNvPicPr>
            <a:picLocks noChangeAspect="1"/>
          </p:cNvPicPr>
          <p:nvPr/>
        </p:nvPicPr>
        <p:blipFill>
          <a:blip r:embed="rId2"/>
          <a:stretch>
            <a:fillRect/>
          </a:stretch>
        </p:blipFill>
        <p:spPr>
          <a:xfrm>
            <a:off x="3079020" y="3431406"/>
            <a:ext cx="5476044" cy="2057400"/>
          </a:xfrm>
          <a:prstGeom prst="rect">
            <a:avLst/>
          </a:prstGeom>
        </p:spPr>
      </p:pic>
      <p:sp>
        <p:nvSpPr>
          <p:cNvPr id="6" name="Left Arrow 4">
            <a:extLst>
              <a:ext uri="{FF2B5EF4-FFF2-40B4-BE49-F238E27FC236}">
                <a16:creationId xmlns:a16="http://schemas.microsoft.com/office/drawing/2014/main" id="{15CED8B2-92CB-4716-A6EB-A211037F2A45}"/>
              </a:ext>
            </a:extLst>
          </p:cNvPr>
          <p:cNvSpPr/>
          <p:nvPr/>
        </p:nvSpPr>
        <p:spPr>
          <a:xfrm>
            <a:off x="8153400" y="5242713"/>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206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F9C2-36A8-4DF8-B95F-0E02CEB65C6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a:t>
            </a:r>
          </a:p>
        </p:txBody>
      </p:sp>
      <p:sp>
        <p:nvSpPr>
          <p:cNvPr id="3" name="Content Placeholder 2">
            <a:extLst>
              <a:ext uri="{FF2B5EF4-FFF2-40B4-BE49-F238E27FC236}">
                <a16:creationId xmlns:a16="http://schemas.microsoft.com/office/drawing/2014/main" id="{00CFEB0A-B8DF-4C24-BCBC-B3B2D4E2E46C}"/>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TEGL 19-16 - Guidance on Services Provided through Adult and Dislocated Worker Programs also states that if an individual is working full-time but is on public assistance (Food Stamps, Cash Welfare, Medical Card, etc.), then they should also be considered under-employed.  </a:t>
            </a:r>
          </a:p>
          <a:p>
            <a:endParaRPr lang="en-US" dirty="0"/>
          </a:p>
        </p:txBody>
      </p:sp>
      <p:sp>
        <p:nvSpPr>
          <p:cNvPr id="4" name="Footer Placeholder 3">
            <a:extLst>
              <a:ext uri="{FF2B5EF4-FFF2-40B4-BE49-F238E27FC236}">
                <a16:creationId xmlns:a16="http://schemas.microsoft.com/office/drawing/2014/main" id="{BB47843B-1AAC-4D52-B15C-EE3436029C8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650988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24D-3208-4B80-9515-3D25774E1D8D}"/>
              </a:ext>
            </a:extLst>
          </p:cNvPr>
          <p:cNvSpPr>
            <a:spLocks noGrp="1"/>
          </p:cNvSpPr>
          <p:nvPr>
            <p:ph type="title"/>
          </p:nvPr>
        </p:nvSpPr>
        <p:spPr>
          <a:xfrm>
            <a:off x="3211010" y="610865"/>
            <a:ext cx="7916773" cy="561049"/>
          </a:xfrm>
        </p:spPr>
        <p:txBody>
          <a:bodyPr>
            <a:normAutofit fontScale="90000"/>
          </a:bodyPr>
          <a:lstStyle/>
          <a:p>
            <a:pPr algn="ctr"/>
            <a:r>
              <a:rPr lang="en-US" dirty="0">
                <a:latin typeface="Trebuchet MS" panose="020B0603020202020204" pitchFamily="34" charset="0"/>
              </a:rPr>
              <a:t>Displaced Homemaker Examples</a:t>
            </a:r>
          </a:p>
        </p:txBody>
      </p:sp>
      <p:sp>
        <p:nvSpPr>
          <p:cNvPr id="3" name="Content Placeholder 2">
            <a:extLst>
              <a:ext uri="{FF2B5EF4-FFF2-40B4-BE49-F238E27FC236}">
                <a16:creationId xmlns:a16="http://schemas.microsoft.com/office/drawing/2014/main" id="{4B03FCD5-2E40-45D3-A52A-91997A5E272C}"/>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Possible “Displaced Homemaker” eligibility criteria:</a:t>
            </a:r>
          </a:p>
          <a:p>
            <a:pPr lvl="1">
              <a:defRPr/>
            </a:pPr>
            <a:r>
              <a:rPr lang="en-US" altLang="en-US" sz="2800" dirty="0">
                <a:solidFill>
                  <a:schemeClr val="tx1"/>
                </a:solidFill>
                <a:latin typeface="Trebuchet MS" panose="020B0603020202020204" pitchFamily="34" charset="0"/>
              </a:rPr>
              <a:t>Unemployed or under-employed spouse who gets divorced/separated and cannot afford to get a divorce from the primary earner in the family.</a:t>
            </a:r>
          </a:p>
          <a:p>
            <a:pPr lvl="1">
              <a:defRPr/>
            </a:pPr>
            <a:r>
              <a:rPr lang="en-US" altLang="en-US" sz="2800" dirty="0">
                <a:solidFill>
                  <a:schemeClr val="tx1"/>
                </a:solidFill>
                <a:latin typeface="Trebuchet MS" panose="020B0603020202020204" pitchFamily="34" charset="0"/>
              </a:rPr>
              <a:t>Unemployed or under-employed whose spouse was the primary earner and passed away.  </a:t>
            </a:r>
          </a:p>
          <a:p>
            <a:pPr lvl="1">
              <a:defRPr/>
            </a:pPr>
            <a:r>
              <a:rPr lang="en-US" altLang="en-US" sz="2800" dirty="0">
                <a:solidFill>
                  <a:schemeClr val="tx1"/>
                </a:solidFill>
                <a:latin typeface="Trebuchet MS" panose="020B0603020202020204" pitchFamily="34" charset="0"/>
              </a:rPr>
              <a:t>Unemployed or under-employed spouse where the primary earner in the family loses their job.   </a:t>
            </a:r>
          </a:p>
          <a:p>
            <a:pPr marL="0" indent="0">
              <a:buNone/>
            </a:pPr>
            <a:endParaRPr lang="en-US" dirty="0"/>
          </a:p>
        </p:txBody>
      </p:sp>
      <p:sp>
        <p:nvSpPr>
          <p:cNvPr id="4" name="Footer Placeholder 3">
            <a:extLst>
              <a:ext uri="{FF2B5EF4-FFF2-40B4-BE49-F238E27FC236}">
                <a16:creationId xmlns:a16="http://schemas.microsoft.com/office/drawing/2014/main" id="{4D189242-492A-42DB-A66B-17B20998F3D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8396922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132B-6E08-4432-BB0F-CCB8370026B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A425256D-72E9-4725-B36E-C0BE7B6B6A28}"/>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For the documentation to support the claim of “Displaced Homemaker” – it depends on which criteria of eligibility the client meets as a “Displaced Homemaker”:</a:t>
            </a:r>
          </a:p>
          <a:p>
            <a:pPr marL="0" indent="0">
              <a:buNone/>
              <a:defRPr/>
            </a:pPr>
            <a:endParaRPr lang="en-US" altLang="en-US" sz="1100" dirty="0">
              <a:solidFill>
                <a:schemeClr val="tx1"/>
              </a:solidFill>
              <a:latin typeface="Trebuchet MS" panose="020B0603020202020204" pitchFamily="34" charset="0"/>
            </a:endParaRPr>
          </a:p>
          <a:p>
            <a:pPr lvl="1">
              <a:defRPr/>
            </a:pPr>
            <a:r>
              <a:rPr lang="en-US" altLang="en-US" sz="2800" dirty="0">
                <a:solidFill>
                  <a:schemeClr val="tx1"/>
                </a:solidFill>
                <a:latin typeface="Trebuchet MS" panose="020B0603020202020204" pitchFamily="34" charset="0"/>
              </a:rPr>
              <a:t>Typically, you will need the client’s work history showing either unemployed or under-employed. Then based on the scenario, you would need either a court order, death certificate, self-attestation for marital status for those who cannot afford a divorce, or a layoff letter of the spouse.  </a:t>
            </a:r>
          </a:p>
          <a:p>
            <a:endParaRPr lang="en-US" dirty="0"/>
          </a:p>
        </p:txBody>
      </p:sp>
      <p:sp>
        <p:nvSpPr>
          <p:cNvPr id="4" name="Footer Placeholder 3">
            <a:extLst>
              <a:ext uri="{FF2B5EF4-FFF2-40B4-BE49-F238E27FC236}">
                <a16:creationId xmlns:a16="http://schemas.microsoft.com/office/drawing/2014/main" id="{DF3DE485-59C6-48B1-92AC-6C0F635304F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6620164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03DF-DD8D-4C5E-B23B-2E701D3BB19E}"/>
              </a:ext>
            </a:extLst>
          </p:cNvPr>
          <p:cNvSpPr>
            <a:spLocks noGrp="1"/>
          </p:cNvSpPr>
          <p:nvPr>
            <p:ph type="title"/>
          </p:nvPr>
        </p:nvSpPr>
        <p:spPr>
          <a:xfrm>
            <a:off x="3209544" y="612648"/>
            <a:ext cx="8604920"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0082D4B9-22C9-4850-A336-F9BA1080606A}"/>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Criteria for Spouse of a member of the Armed Forces on Active Duty is addressed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I.6.a.1).2)</a:t>
            </a:r>
          </a:p>
          <a:p>
            <a:endParaRPr lang="en-US" dirty="0"/>
          </a:p>
        </p:txBody>
      </p:sp>
      <p:sp>
        <p:nvSpPr>
          <p:cNvPr id="4" name="Footer Placeholder 3">
            <a:extLst>
              <a:ext uri="{FF2B5EF4-FFF2-40B4-BE49-F238E27FC236}">
                <a16:creationId xmlns:a16="http://schemas.microsoft.com/office/drawing/2014/main" id="{F9109AA1-02DE-4D3D-B4C9-23BCBA05252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0002124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6C45-696D-47E2-8E51-86D4C4EB0F71}"/>
              </a:ext>
            </a:extLst>
          </p:cNvPr>
          <p:cNvSpPr>
            <a:spLocks noGrp="1"/>
          </p:cNvSpPr>
          <p:nvPr>
            <p:ph type="title"/>
          </p:nvPr>
        </p:nvSpPr>
        <p:spPr>
          <a:xfrm>
            <a:off x="3209544" y="612648"/>
            <a:ext cx="8502112"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8E3B63E7-B551-494D-A7E9-D52E4E6DE8C6}"/>
              </a:ext>
            </a:extLst>
          </p:cNvPr>
          <p:cNvSpPr>
            <a:spLocks noGrp="1"/>
          </p:cNvSpPr>
          <p:nvPr>
            <p:ph idx="1"/>
          </p:nvPr>
        </p:nvSpPr>
        <p:spPr/>
        <p:txBody>
          <a:bodyPr/>
          <a:lstStyle/>
          <a:p>
            <a:pPr marL="224028" indent="0">
              <a:buNone/>
              <a:defRPr/>
            </a:pPr>
            <a:r>
              <a:rPr lang="en-US" dirty="0">
                <a:solidFill>
                  <a:schemeClr val="tx1"/>
                </a:solidFill>
                <a:latin typeface="Trebuchet MS" panose="020B0603020202020204" pitchFamily="34" charset="0"/>
              </a:rPr>
              <a:t>For an individual to meet the eligibility criteria under “Dislocated Worker – Spouse of Active-Duty Service Member” they must meet one of the following criteria:</a:t>
            </a:r>
          </a:p>
          <a:p>
            <a:pPr marL="224028" indent="0">
              <a:buNone/>
              <a:defRPr/>
            </a:pPr>
            <a:endParaRPr lang="en-US" sz="1000" dirty="0">
              <a:solidFill>
                <a:schemeClr val="tx1"/>
              </a:solidFill>
              <a:latin typeface="Trebuchet MS" panose="020B0603020202020204" pitchFamily="34" charset="0"/>
            </a:endParaRPr>
          </a:p>
          <a:p>
            <a:pPr marL="708216" lvl="1" indent="-342900">
              <a:buFont typeface="Trebuchet MS" panose="020B0603020202020204" pitchFamily="34" charset="0"/>
              <a:buChar char="−"/>
              <a:defRPr/>
            </a:pPr>
            <a:r>
              <a:rPr lang="en-US" sz="2600" dirty="0">
                <a:solidFill>
                  <a:schemeClr val="tx1"/>
                </a:solidFill>
                <a:latin typeface="Trebuchet MS" panose="020B0603020202020204" pitchFamily="34" charset="0"/>
              </a:rPr>
              <a:t>Has experienced a loss of employment as a direct result of relocation to accommodate a permanent change in duty station; OR,</a:t>
            </a:r>
          </a:p>
          <a:p>
            <a:pPr marL="365316" lvl="1" indent="0">
              <a:buNone/>
              <a:defRPr/>
            </a:pPr>
            <a:endParaRPr lang="en-US" sz="800" dirty="0">
              <a:solidFill>
                <a:schemeClr val="tx1"/>
              </a:solidFill>
              <a:latin typeface="Trebuchet MS" panose="020B0603020202020204" pitchFamily="34" charset="0"/>
            </a:endParaRPr>
          </a:p>
          <a:p>
            <a:pPr marL="708216" lvl="1" indent="-342900">
              <a:buFont typeface="Trebuchet MS" panose="020B0603020202020204" pitchFamily="34" charset="0"/>
              <a:buChar char="−"/>
              <a:defRPr/>
            </a:pPr>
            <a:r>
              <a:rPr lang="en-US" sz="2600" dirty="0">
                <a:solidFill>
                  <a:schemeClr val="tx1"/>
                </a:solidFill>
                <a:latin typeface="Trebuchet MS" panose="020B0603020202020204" pitchFamily="34" charset="0"/>
              </a:rPr>
              <a:t>Is unemployed or under-employed and experiencing difficulty in obtaining or upgrading employment.   </a:t>
            </a:r>
          </a:p>
          <a:p>
            <a:endParaRPr lang="en-US" dirty="0"/>
          </a:p>
        </p:txBody>
      </p:sp>
      <p:sp>
        <p:nvSpPr>
          <p:cNvPr id="4" name="Footer Placeholder 3">
            <a:extLst>
              <a:ext uri="{FF2B5EF4-FFF2-40B4-BE49-F238E27FC236}">
                <a16:creationId xmlns:a16="http://schemas.microsoft.com/office/drawing/2014/main" id="{A0B076C2-0EB0-46FF-812E-E74057121A7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2689938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911C0-7837-4FB0-AFC1-D198A03A4C9F}"/>
              </a:ext>
            </a:extLst>
          </p:cNvPr>
          <p:cNvSpPr>
            <a:spLocks noGrp="1"/>
          </p:cNvSpPr>
          <p:nvPr>
            <p:ph type="title"/>
          </p:nvPr>
        </p:nvSpPr>
        <p:spPr>
          <a:xfrm>
            <a:off x="2851689" y="610865"/>
            <a:ext cx="8879648"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5D38C2B7-0364-47E8-8D81-10E5EDDFCB0C}"/>
              </a:ext>
            </a:extLst>
          </p:cNvPr>
          <p:cNvSpPr>
            <a:spLocks noGrp="1"/>
          </p:cNvSpPr>
          <p:nvPr>
            <p:ph idx="1"/>
          </p:nvPr>
        </p:nvSpPr>
        <p:spPr>
          <a:xfrm>
            <a:off x="838200" y="1487838"/>
            <a:ext cx="10515600" cy="4689126"/>
          </a:xfrm>
        </p:spPr>
        <p:txBody>
          <a:bodyPr/>
          <a:lstStyle/>
          <a:p>
            <a:pPr marL="0" indent="0">
              <a:buNone/>
            </a:pPr>
            <a:r>
              <a:rPr lang="en-US" altLang="en-US" sz="2600" dirty="0">
                <a:solidFill>
                  <a:schemeClr val="tx1"/>
                </a:solidFill>
                <a:latin typeface="Trebuchet MS" panose="020B0603020202020204" pitchFamily="34" charset="0"/>
              </a:rPr>
              <a:t>If the response to the questions of “Spouse of Active-Duty Service Member” is “No” - no other action needs to be taken as questions a. and b. are only available for eligibility for those that answer “Yes” to the “Spouse of Active-Duty Service Member”.</a:t>
            </a:r>
          </a:p>
          <a:p>
            <a:endParaRPr lang="en-US" dirty="0"/>
          </a:p>
        </p:txBody>
      </p:sp>
      <p:sp>
        <p:nvSpPr>
          <p:cNvPr id="4" name="Footer Placeholder 3">
            <a:extLst>
              <a:ext uri="{FF2B5EF4-FFF2-40B4-BE49-F238E27FC236}">
                <a16:creationId xmlns:a16="http://schemas.microsoft.com/office/drawing/2014/main" id="{D05AFF30-4A2B-41D3-B9EA-BA6DC71D83F6}"/>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3B9E45A3-2699-41F5-AD79-0267F343DA40}"/>
              </a:ext>
            </a:extLst>
          </p:cNvPr>
          <p:cNvPicPr>
            <a:picLocks noChangeAspect="1"/>
          </p:cNvPicPr>
          <p:nvPr/>
        </p:nvPicPr>
        <p:blipFill>
          <a:blip r:embed="rId2"/>
          <a:stretch>
            <a:fillRect/>
          </a:stretch>
        </p:blipFill>
        <p:spPr>
          <a:xfrm>
            <a:off x="2851689" y="3103535"/>
            <a:ext cx="6230318" cy="2747963"/>
          </a:xfrm>
          <a:prstGeom prst="rect">
            <a:avLst/>
          </a:prstGeom>
        </p:spPr>
      </p:pic>
      <p:sp>
        <p:nvSpPr>
          <p:cNvPr id="6" name="Left Arrow 4">
            <a:extLst>
              <a:ext uri="{FF2B5EF4-FFF2-40B4-BE49-F238E27FC236}">
                <a16:creationId xmlns:a16="http://schemas.microsoft.com/office/drawing/2014/main" id="{5494AA38-5158-47AF-B485-ED2514E7FFDF}"/>
              </a:ext>
            </a:extLst>
          </p:cNvPr>
          <p:cNvSpPr/>
          <p:nvPr/>
        </p:nvSpPr>
        <p:spPr>
          <a:xfrm>
            <a:off x="8364203" y="5006774"/>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44153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9B7E6-959D-44C9-9812-D1D6F83AE744}"/>
              </a:ext>
            </a:extLst>
          </p:cNvPr>
          <p:cNvSpPr>
            <a:spLocks noGrp="1"/>
          </p:cNvSpPr>
          <p:nvPr>
            <p:ph type="title"/>
          </p:nvPr>
        </p:nvSpPr>
        <p:spPr>
          <a:xfrm>
            <a:off x="2930236" y="610865"/>
            <a:ext cx="8833726"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DD4F0E01-7887-4D4D-8A11-2FAE4285928B}"/>
              </a:ext>
            </a:extLst>
          </p:cNvPr>
          <p:cNvSpPr>
            <a:spLocks noGrp="1"/>
          </p:cNvSpPr>
          <p:nvPr>
            <p:ph idx="1"/>
          </p:nvPr>
        </p:nvSpPr>
        <p:spPr>
          <a:xfrm>
            <a:off x="838200" y="1579336"/>
            <a:ext cx="10515600" cy="4597627"/>
          </a:xfrm>
        </p:spPr>
        <p:txBody>
          <a:bodyPr/>
          <a:lstStyle/>
          <a:p>
            <a:pPr marL="0" indent="0">
              <a:buNone/>
            </a:pPr>
            <a:r>
              <a:rPr lang="en-US" altLang="en-US" sz="2600" dirty="0">
                <a:solidFill>
                  <a:schemeClr val="tx1"/>
                </a:solidFill>
                <a:latin typeface="Trebuchet MS" panose="020B0603020202020204" pitchFamily="34" charset="0"/>
              </a:rPr>
              <a:t>Within IWDS – logic is based on the “Dislocated Worker Characteristics” screen, if the question of “Spouse of Active-Duty Service Member” is populated with a “Yes”, then the client must have a “Yes” to one of the other questions for the client to meet criteria of “Spouse of Active-Duty Service Member:</a:t>
            </a:r>
          </a:p>
          <a:p>
            <a:endParaRPr lang="en-US" dirty="0"/>
          </a:p>
        </p:txBody>
      </p:sp>
      <p:sp>
        <p:nvSpPr>
          <p:cNvPr id="4" name="Footer Placeholder 3">
            <a:extLst>
              <a:ext uri="{FF2B5EF4-FFF2-40B4-BE49-F238E27FC236}">
                <a16:creationId xmlns:a16="http://schemas.microsoft.com/office/drawing/2014/main" id="{39ACB7EF-37D4-416F-BE29-239C3658961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C5C2705D-1561-4AAB-A342-5B604189997C}"/>
              </a:ext>
            </a:extLst>
          </p:cNvPr>
          <p:cNvPicPr>
            <a:picLocks noChangeAspect="1"/>
          </p:cNvPicPr>
          <p:nvPr/>
        </p:nvPicPr>
        <p:blipFill>
          <a:blip r:embed="rId2"/>
          <a:stretch>
            <a:fillRect/>
          </a:stretch>
        </p:blipFill>
        <p:spPr>
          <a:xfrm>
            <a:off x="2743200" y="3605777"/>
            <a:ext cx="6447295" cy="2571186"/>
          </a:xfrm>
          <a:prstGeom prst="rect">
            <a:avLst/>
          </a:prstGeom>
        </p:spPr>
      </p:pic>
      <p:sp>
        <p:nvSpPr>
          <p:cNvPr id="6" name="Left Arrow 4">
            <a:extLst>
              <a:ext uri="{FF2B5EF4-FFF2-40B4-BE49-F238E27FC236}">
                <a16:creationId xmlns:a16="http://schemas.microsoft.com/office/drawing/2014/main" id="{B15048D2-3DB0-4DC5-AFA0-5ED7ED146362}"/>
              </a:ext>
            </a:extLst>
          </p:cNvPr>
          <p:cNvSpPr/>
          <p:nvPr/>
        </p:nvSpPr>
        <p:spPr>
          <a:xfrm>
            <a:off x="8153400" y="5858359"/>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015916A2-5637-4265-A34E-A89460F0D85E}"/>
              </a:ext>
            </a:extLst>
          </p:cNvPr>
          <p:cNvSpPr/>
          <p:nvPr/>
        </p:nvSpPr>
        <p:spPr>
          <a:xfrm>
            <a:off x="8153400" y="5550446"/>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29091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A033-8DDC-40ED-A7F7-FCC01B50EAD9}"/>
              </a:ext>
            </a:extLst>
          </p:cNvPr>
          <p:cNvSpPr>
            <a:spLocks noGrp="1"/>
          </p:cNvSpPr>
          <p:nvPr>
            <p:ph type="title"/>
          </p:nvPr>
        </p:nvSpPr>
        <p:spPr>
          <a:xfrm>
            <a:off x="2722418" y="612648"/>
            <a:ext cx="9026692" cy="561049"/>
          </a:xfrm>
        </p:spPr>
        <p:txBody>
          <a:bodyPr>
            <a:noAutofit/>
          </a:bodyPr>
          <a:lstStyle/>
          <a:p>
            <a:pPr algn="ctr"/>
            <a:r>
              <a:rPr lang="en-US" sz="3600" dirty="0">
                <a:latin typeface="Trebuchet MS" panose="020B0603020202020204" pitchFamily="34" charset="0"/>
              </a:rPr>
              <a:t>Spouse of Active-Duty Service Member </a:t>
            </a:r>
          </a:p>
        </p:txBody>
      </p:sp>
      <p:sp>
        <p:nvSpPr>
          <p:cNvPr id="3" name="Content Placeholder 2">
            <a:extLst>
              <a:ext uri="{FF2B5EF4-FFF2-40B4-BE49-F238E27FC236}">
                <a16:creationId xmlns:a16="http://schemas.microsoft.com/office/drawing/2014/main" id="{899C48DB-315B-4F20-8169-8BB1F924D3BE}"/>
              </a:ext>
            </a:extLst>
          </p:cNvPr>
          <p:cNvSpPr>
            <a:spLocks noGrp="1"/>
          </p:cNvSpPr>
          <p:nvPr>
            <p:ph idx="1"/>
          </p:nvPr>
        </p:nvSpPr>
        <p:spPr>
          <a:xfrm>
            <a:off x="838201" y="1782305"/>
            <a:ext cx="10584050" cy="4394658"/>
          </a:xfrm>
        </p:spPr>
        <p:txBody>
          <a:bodyPr>
            <a:normAutofit/>
          </a:bodyPr>
          <a:lstStyle/>
          <a:p>
            <a:pPr marL="0" indent="0">
              <a:buNone/>
            </a:pPr>
            <a:r>
              <a:rPr lang="en-US" altLang="en-US" dirty="0">
                <a:solidFill>
                  <a:schemeClr val="tx1"/>
                </a:solidFill>
                <a:latin typeface="Trebuchet MS" panose="020B0603020202020204" pitchFamily="34" charset="0"/>
              </a:rPr>
              <a:t>To qualify as a Dislocated Worker – Spouse of Active-Duty Service member, then the spouse must have lost their job due to relocation from a transfer or duty station; or if the spouse is unemployed, underemployed and experiencing difficulty in obtaining or upgrading employment. </a:t>
            </a:r>
          </a:p>
          <a:p>
            <a:endParaRPr lang="en-US" dirty="0">
              <a:solidFill>
                <a:schemeClr val="tx1"/>
              </a:solidFill>
            </a:endParaRPr>
          </a:p>
        </p:txBody>
      </p:sp>
      <p:sp>
        <p:nvSpPr>
          <p:cNvPr id="4" name="Footer Placeholder 3">
            <a:extLst>
              <a:ext uri="{FF2B5EF4-FFF2-40B4-BE49-F238E27FC236}">
                <a16:creationId xmlns:a16="http://schemas.microsoft.com/office/drawing/2014/main" id="{65E667BA-2802-4E36-AD5E-D8EAE90C3D5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1794343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C3C0-3219-4D88-B223-E3A7AE9CADC7}"/>
              </a:ext>
            </a:extLst>
          </p:cNvPr>
          <p:cNvSpPr>
            <a:spLocks noGrp="1"/>
          </p:cNvSpPr>
          <p:nvPr>
            <p:ph type="title"/>
          </p:nvPr>
        </p:nvSpPr>
        <p:spPr>
          <a:xfrm>
            <a:off x="3209544" y="610865"/>
            <a:ext cx="8586061"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9DAC5529-4206-4C0D-91C6-92059FED978D}"/>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At a minimum, the documentation would include the military identification card showing the spouse of an activity duty service member, then if lost employment due to the spouse being transferred, the transfer orders along with the client’s work history. If eligibility were based on the spouse being unemployed, underemployed and experiencing difficulty in obtaining or upgrading employment, you would need the client’s military identification card showing the spouse of an active-duty service member and the client’s work history supporting unemployed or under-employed.</a:t>
            </a:r>
          </a:p>
          <a:p>
            <a:endParaRPr lang="en-US" dirty="0"/>
          </a:p>
        </p:txBody>
      </p:sp>
      <p:sp>
        <p:nvSpPr>
          <p:cNvPr id="4" name="Footer Placeholder 3">
            <a:extLst>
              <a:ext uri="{FF2B5EF4-FFF2-40B4-BE49-F238E27FC236}">
                <a16:creationId xmlns:a16="http://schemas.microsoft.com/office/drawing/2014/main" id="{6498E980-0531-4DDB-B2F2-54E8F3186DB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591339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F014-9ACF-42B6-9C8A-DDAD58BC21C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C5706F9B-B484-4B3A-A4F7-A7B5363FA23A}"/>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This concludes the various ways an individual could meet WIOA Dislocated Worker Eligibility criteria.</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There are six different ways an individual could meet WIOA Dislocated Worker eligibility and each criteria is significantly different.  </a:t>
            </a:r>
          </a:p>
          <a:p>
            <a:endParaRPr lang="en-US" dirty="0"/>
          </a:p>
        </p:txBody>
      </p:sp>
      <p:sp>
        <p:nvSpPr>
          <p:cNvPr id="4" name="Footer Placeholder 3">
            <a:extLst>
              <a:ext uri="{FF2B5EF4-FFF2-40B4-BE49-F238E27FC236}">
                <a16:creationId xmlns:a16="http://schemas.microsoft.com/office/drawing/2014/main" id="{6BEA689F-6DDC-4A40-B1F0-82E792BCE4A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712680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3C3A-C738-4AC2-896E-26989F1607BD}"/>
              </a:ext>
            </a:extLst>
          </p:cNvPr>
          <p:cNvSpPr>
            <a:spLocks noGrp="1"/>
          </p:cNvSpPr>
          <p:nvPr>
            <p:ph type="title"/>
          </p:nvPr>
        </p:nvSpPr>
        <p:spPr>
          <a:xfrm>
            <a:off x="2763983" y="610865"/>
            <a:ext cx="8967354" cy="561049"/>
          </a:xfrm>
        </p:spPr>
        <p:txBody>
          <a:bodyPr>
            <a:noAutofit/>
          </a:bodyPr>
          <a:lstStyle/>
          <a:p>
            <a:pPr algn="ctr"/>
            <a:r>
              <a:rPr lang="en-US" sz="3600" dirty="0">
                <a:latin typeface="Trebuchet MS" panose="020B0603020202020204" pitchFamily="34" charset="0"/>
              </a:rPr>
              <a:t>Overview of Dislocated Worker Eligibility</a:t>
            </a:r>
          </a:p>
        </p:txBody>
      </p:sp>
      <p:sp>
        <p:nvSpPr>
          <p:cNvPr id="3" name="Content Placeholder 2">
            <a:extLst>
              <a:ext uri="{FF2B5EF4-FFF2-40B4-BE49-F238E27FC236}">
                <a16:creationId xmlns:a16="http://schemas.microsoft.com/office/drawing/2014/main" id="{52AB5328-1183-478F-BE2E-1ED3083820D9}"/>
              </a:ext>
            </a:extLst>
          </p:cNvPr>
          <p:cNvSpPr>
            <a:spLocks noGrp="1"/>
          </p:cNvSpPr>
          <p:nvPr>
            <p:ph idx="1"/>
          </p:nvPr>
        </p:nvSpPr>
        <p:spPr/>
        <p:txBody>
          <a:bodyPr/>
          <a:lstStyle/>
          <a:p>
            <a:pPr marL="0" indent="0">
              <a:buNone/>
              <a:defRPr/>
            </a:pPr>
            <a:r>
              <a:rPr lang="en-US" altLang="en-US" b="1" dirty="0">
                <a:solidFill>
                  <a:schemeClr val="tx1"/>
                </a:solidFill>
                <a:latin typeface="Trebuchet MS" panose="020B0603020202020204" pitchFamily="34" charset="0"/>
                <a:cs typeface="Traditional Arabic" panose="02020603050405020304" pitchFamily="18" charset="-78"/>
              </a:rPr>
              <a:t>WIOA ePolicy Chapter 5.3 </a:t>
            </a:r>
            <a:r>
              <a:rPr lang="en-US" altLang="en-US" b="1" dirty="0">
                <a:solidFill>
                  <a:schemeClr val="tx1"/>
                </a:solidFill>
                <a:latin typeface="Trebuchet MS" panose="020B0603020202020204" pitchFamily="34" charset="0"/>
              </a:rPr>
              <a:t>Dislocated Worker Eligibility</a:t>
            </a:r>
          </a:p>
          <a:p>
            <a:pPr marL="0" indent="0">
              <a:buNone/>
              <a:defRPr/>
            </a:pPr>
            <a:endParaRPr lang="en-US" altLang="en-US" sz="2300" b="1" dirty="0">
              <a:solidFill>
                <a:schemeClr val="tx1"/>
              </a:solidFill>
              <a:latin typeface="Trebuchet MS" panose="020B0603020202020204" pitchFamily="34" charset="0"/>
            </a:endParaRPr>
          </a:p>
          <a:p>
            <a:pPr lvl="1">
              <a:buFont typeface="Arial" charset="0"/>
              <a:buChar char="–"/>
              <a:defRPr/>
            </a:pPr>
            <a:r>
              <a:rPr lang="en-US" altLang="en-US" dirty="0">
                <a:solidFill>
                  <a:schemeClr val="tx1"/>
                </a:solidFill>
                <a:latin typeface="Trebuchet MS" panose="020B0603020202020204" pitchFamily="34" charset="0"/>
              </a:rPr>
              <a:t>Unlikely to Return to Previous Industry or Occupation</a:t>
            </a:r>
          </a:p>
          <a:p>
            <a:pPr lvl="1">
              <a:buFont typeface="Arial" charset="0"/>
              <a:buChar char="–"/>
              <a:defRPr/>
            </a:pPr>
            <a:r>
              <a:rPr lang="en-US" altLang="en-US" dirty="0">
                <a:solidFill>
                  <a:schemeClr val="tx1"/>
                </a:solidFill>
                <a:latin typeface="Trebuchet MS" panose="020B0603020202020204" pitchFamily="34" charset="0"/>
              </a:rPr>
              <a:t>Plant Closure or Substantial Layoff</a:t>
            </a:r>
          </a:p>
          <a:p>
            <a:pPr lvl="1">
              <a:buFont typeface="Arial" charset="0"/>
              <a:buChar char="–"/>
              <a:defRPr/>
            </a:pPr>
            <a:r>
              <a:rPr lang="en-US" altLang="en-US" dirty="0">
                <a:solidFill>
                  <a:schemeClr val="tx1"/>
                </a:solidFill>
                <a:latin typeface="Trebuchet MS" panose="020B0603020202020204" pitchFamily="34" charset="0"/>
              </a:rPr>
              <a:t>UI Profilee</a:t>
            </a:r>
          </a:p>
          <a:p>
            <a:pPr lvl="1">
              <a:buFont typeface="Arial" charset="0"/>
              <a:buChar char="–"/>
              <a:defRPr/>
            </a:pPr>
            <a:r>
              <a:rPr lang="en-US" altLang="en-US" dirty="0">
                <a:solidFill>
                  <a:schemeClr val="tx1"/>
                </a:solidFill>
                <a:latin typeface="Trebuchet MS" panose="020B0603020202020204" pitchFamily="34" charset="0"/>
              </a:rPr>
              <a:t>No Longer Self-Employed </a:t>
            </a:r>
          </a:p>
          <a:p>
            <a:pPr lvl="1">
              <a:buFont typeface="Arial" charset="0"/>
              <a:buChar char="–"/>
              <a:defRPr/>
            </a:pPr>
            <a:r>
              <a:rPr lang="en-US" altLang="en-US" dirty="0">
                <a:solidFill>
                  <a:schemeClr val="tx1"/>
                </a:solidFill>
                <a:latin typeface="Trebuchet MS" panose="020B0603020202020204" pitchFamily="34" charset="0"/>
              </a:rPr>
              <a:t>Displaced Homemaker</a:t>
            </a:r>
          </a:p>
          <a:p>
            <a:pPr lvl="1">
              <a:buFont typeface="Arial" charset="0"/>
              <a:buChar char="–"/>
              <a:defRPr/>
            </a:pPr>
            <a:r>
              <a:rPr lang="en-US" altLang="en-US" dirty="0">
                <a:solidFill>
                  <a:schemeClr val="tx1"/>
                </a:solidFill>
                <a:latin typeface="Trebuchet MS" panose="020B0603020202020204" pitchFamily="34" charset="0"/>
              </a:rPr>
              <a:t>Spouse of a member of the Armed Forces on active duty </a:t>
            </a:r>
          </a:p>
          <a:p>
            <a:endParaRPr lang="en-US" dirty="0"/>
          </a:p>
        </p:txBody>
      </p:sp>
      <p:sp>
        <p:nvSpPr>
          <p:cNvPr id="4" name="Footer Placeholder 3">
            <a:extLst>
              <a:ext uri="{FF2B5EF4-FFF2-40B4-BE49-F238E27FC236}">
                <a16:creationId xmlns:a16="http://schemas.microsoft.com/office/drawing/2014/main" id="{24F09021-3FF5-411F-8A21-F647088C579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96900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F2C3-5CE5-430E-9542-5B24A6340CD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 Employed</a:t>
            </a:r>
          </a:p>
        </p:txBody>
      </p:sp>
      <p:sp>
        <p:nvSpPr>
          <p:cNvPr id="3" name="Content Placeholder 2">
            <a:extLst>
              <a:ext uri="{FF2B5EF4-FFF2-40B4-BE49-F238E27FC236}">
                <a16:creationId xmlns:a16="http://schemas.microsoft.com/office/drawing/2014/main" id="{9AD57945-FBFA-4AAC-A380-78AD5D9854CA}"/>
              </a:ext>
            </a:extLst>
          </p:cNvPr>
          <p:cNvSpPr>
            <a:spLocks noGrp="1"/>
          </p:cNvSpPr>
          <p:nvPr>
            <p:ph idx="1"/>
          </p:nvPr>
        </p:nvSpPr>
        <p:spPr>
          <a:xfrm>
            <a:off x="838200" y="1767016"/>
            <a:ext cx="10515600" cy="4409947"/>
          </a:xfrm>
        </p:spPr>
        <p:txBody>
          <a:bodyPr>
            <a:normAutofit lnSpcReduction="10000"/>
          </a:bodyPr>
          <a:lstStyle/>
          <a:p>
            <a:pPr>
              <a:defRPr/>
            </a:pPr>
            <a:r>
              <a:rPr lang="en-US" altLang="en-US" sz="2400" dirty="0">
                <a:solidFill>
                  <a:schemeClr val="tx1"/>
                </a:solidFill>
                <a:latin typeface="Trebuchet MS" panose="020B0603020202020204" pitchFamily="34" charset="0"/>
              </a:rPr>
              <a:t>TEGL 19-16 – provided additional criteria for Under-employed:</a:t>
            </a:r>
          </a:p>
          <a:p>
            <a:pPr>
              <a:defRPr/>
            </a:pPr>
            <a:endParaRPr lang="en-US" altLang="en-US" sz="24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Individuals who meet WIOA Low-Income criteria but are working full-time are considered under-employed.</a:t>
            </a:r>
          </a:p>
          <a:p>
            <a:pPr lvl="1">
              <a:defRPr/>
            </a:pPr>
            <a:r>
              <a:rPr lang="en-US" altLang="en-US" dirty="0">
                <a:solidFill>
                  <a:schemeClr val="tx1"/>
                </a:solidFill>
                <a:latin typeface="Trebuchet MS" panose="020B0603020202020204" pitchFamily="34" charset="0"/>
              </a:rPr>
              <a:t>Individuals who are employed, but whose current job’s earnings are not sufficient compared to their previous job’s earnings from their previous employment.</a:t>
            </a:r>
          </a:p>
          <a:p>
            <a:pPr lvl="1">
              <a:defRPr/>
            </a:pPr>
            <a:endParaRPr lang="en-US" altLang="en-US" dirty="0">
              <a:solidFill>
                <a:schemeClr val="tx1"/>
              </a:solidFill>
              <a:latin typeface="Trebuchet MS" panose="020B0603020202020204" pitchFamily="34" charset="0"/>
            </a:endParaRPr>
          </a:p>
          <a:p>
            <a:r>
              <a:rPr lang="en-US" altLang="en-US" sz="2400" dirty="0">
                <a:solidFill>
                  <a:schemeClr val="tx1"/>
                </a:solidFill>
                <a:latin typeface="Trebuchet MS" panose="020B0603020202020204" pitchFamily="34" charset="0"/>
              </a:rPr>
              <a:t>Similar, LWIA’s local policy on self-sufficiency criteria for a Dislocated Worker (DW) Client can be based on the individual finding employment equal to or greater than a percentage of a client’s dislocation lay-off wage.  </a:t>
            </a:r>
          </a:p>
          <a:p>
            <a:endParaRPr lang="en-US" dirty="0"/>
          </a:p>
        </p:txBody>
      </p:sp>
      <p:sp>
        <p:nvSpPr>
          <p:cNvPr id="4" name="Footer Placeholder 3">
            <a:extLst>
              <a:ext uri="{FF2B5EF4-FFF2-40B4-BE49-F238E27FC236}">
                <a16:creationId xmlns:a16="http://schemas.microsoft.com/office/drawing/2014/main" id="{D5C11E9D-5ACC-493B-80A4-5494D6519FD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8989994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87F7-0BD5-4D2C-A1F4-2E9B364990A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Most Impactful Changes </a:t>
            </a:r>
          </a:p>
        </p:txBody>
      </p:sp>
      <p:sp>
        <p:nvSpPr>
          <p:cNvPr id="3" name="Content Placeholder 2">
            <a:extLst>
              <a:ext uri="{FF2B5EF4-FFF2-40B4-BE49-F238E27FC236}">
                <a16:creationId xmlns:a16="http://schemas.microsoft.com/office/drawing/2014/main" id="{F77AFFAC-C390-4A5B-A1D8-8A3C832934CD}"/>
              </a:ext>
            </a:extLst>
          </p:cNvPr>
          <p:cNvSpPr>
            <a:spLocks noGrp="1"/>
          </p:cNvSpPr>
          <p:nvPr>
            <p:ph idx="1"/>
          </p:nvPr>
        </p:nvSpPr>
        <p:spPr>
          <a:xfrm>
            <a:off x="838200" y="1766455"/>
            <a:ext cx="10515600" cy="4410508"/>
          </a:xfrm>
        </p:spPr>
        <p:txBody>
          <a:bodyPr>
            <a:normAutofit/>
          </a:bodyPr>
          <a:lstStyle/>
          <a:p>
            <a:pPr marL="0" indent="0">
              <a:buNone/>
            </a:pPr>
            <a:r>
              <a:rPr lang="en-US" dirty="0">
                <a:solidFill>
                  <a:schemeClr val="tx1"/>
                </a:solidFill>
                <a:latin typeface="Trebuchet MS" panose="020B0603020202020204" pitchFamily="34" charset="0"/>
              </a:rPr>
              <a:t>Within the updated WIOA Dislocated Worker Eligibility Policy Chapter 5 Section 3 that was released on May 12</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2023, there are two (2) changes that should hopefully have a significant impact in assisting in identifying and as well as finding new WIOA Dislocated Worker clients include, but are not limited to: </a:t>
            </a:r>
          </a:p>
          <a:p>
            <a:pPr lvl="1"/>
            <a:r>
              <a:rPr lang="en-US" dirty="0">
                <a:solidFill>
                  <a:schemeClr val="tx1"/>
                </a:solidFill>
                <a:latin typeface="Trebuchet MS" panose="020B0603020202020204" pitchFamily="34" charset="0"/>
              </a:rPr>
              <a:t>The updated/broadening of what could be considered a “Substantial Layoff”; </a:t>
            </a:r>
          </a:p>
          <a:p>
            <a:pPr lvl="1"/>
            <a:r>
              <a:rPr lang="en-US" dirty="0">
                <a:solidFill>
                  <a:schemeClr val="tx1"/>
                </a:solidFill>
                <a:latin typeface="Trebuchet MS" panose="020B0603020202020204" pitchFamily="34" charset="0"/>
              </a:rPr>
              <a:t>The new stand-alone WIOA Dislocated Worker Eligibility for those individuals who have been profiled by IDES within one year of the date they apply for WIOA, are automatically qualified (if they are not currently working full-time with self-sustaining employment).</a:t>
            </a:r>
          </a:p>
        </p:txBody>
      </p:sp>
      <p:sp>
        <p:nvSpPr>
          <p:cNvPr id="4" name="Footer Placeholder 3">
            <a:extLst>
              <a:ext uri="{FF2B5EF4-FFF2-40B4-BE49-F238E27FC236}">
                <a16:creationId xmlns:a16="http://schemas.microsoft.com/office/drawing/2014/main" id="{C4CA9B2D-48FE-4924-8B4D-7F6CE52E0C8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4749785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WIOA Dislocated Worker Eligibility. </a:t>
            </a:r>
          </a:p>
          <a:p>
            <a:r>
              <a:rPr lang="en-US" dirty="0">
                <a:solidFill>
                  <a:schemeClr val="tx1"/>
                </a:solidFill>
                <a:latin typeface="Trebuchet MS" panose="020B0603020202020204" pitchFamily="34" charset="0"/>
                <a:cs typeface="Calibri" panose="020F0502020204030204" pitchFamily="34" charset="0"/>
              </a:rPr>
              <a:t>If you have questions related to this presentation, feel free to contact me by email at </a:t>
            </a:r>
            <a:r>
              <a:rPr lang="en-US" dirty="0">
                <a:solidFill>
                  <a:schemeClr val="accent1">
                    <a:lumMod val="75000"/>
                  </a:schemeClr>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dirty="0">
                <a:solidFill>
                  <a:schemeClr val="accent1">
                    <a:lumMod val="75000"/>
                  </a:schemeClr>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by phone at (217) 416-7097.   </a:t>
            </a: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4199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F833-B6D9-4289-9300-D5653C3D0A9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 within IWDS</a:t>
            </a:r>
          </a:p>
        </p:txBody>
      </p:sp>
      <p:sp>
        <p:nvSpPr>
          <p:cNvPr id="3" name="Content Placeholder 2">
            <a:extLst>
              <a:ext uri="{FF2B5EF4-FFF2-40B4-BE49-F238E27FC236}">
                <a16:creationId xmlns:a16="http://schemas.microsoft.com/office/drawing/2014/main" id="{AAFF0B9E-6B57-49EA-BDDE-70427CABA3CE}"/>
              </a:ext>
            </a:extLst>
          </p:cNvPr>
          <p:cNvSpPr>
            <a:spLocks noGrp="1"/>
          </p:cNvSpPr>
          <p:nvPr>
            <p:ph idx="1"/>
          </p:nvPr>
        </p:nvSpPr>
        <p:spPr>
          <a:xfrm>
            <a:off x="574728" y="1655694"/>
            <a:ext cx="4896174" cy="4591441"/>
          </a:xfrm>
        </p:spPr>
        <p:txBody>
          <a:bodyPr>
            <a:normAutofit/>
          </a:bodyPr>
          <a:lstStyle/>
          <a:p>
            <a:pPr marL="0" indent="0">
              <a:buNone/>
            </a:pPr>
            <a:r>
              <a:rPr lang="en-US" sz="2600" dirty="0">
                <a:solidFill>
                  <a:schemeClr val="tx1"/>
                </a:solidFill>
                <a:latin typeface="Trebuchet MS" panose="020B0603020202020204" pitchFamily="34" charset="0"/>
              </a:rPr>
              <a:t>Within the Dislocated Worker application within IWDS, on the “Employment Characteristics” screen, is the question of “Under-Employed”; the response should be answered with a “Yes” if the client meets the criteria of “Under-Employed”.</a:t>
            </a:r>
          </a:p>
        </p:txBody>
      </p:sp>
      <p:sp>
        <p:nvSpPr>
          <p:cNvPr id="4" name="Footer Placeholder 3">
            <a:extLst>
              <a:ext uri="{FF2B5EF4-FFF2-40B4-BE49-F238E27FC236}">
                <a16:creationId xmlns:a16="http://schemas.microsoft.com/office/drawing/2014/main" id="{21FB1020-7D3A-4226-8094-459B3A75BF3A}"/>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72F94BEE-A323-420F-8CDD-814387EB445B}"/>
              </a:ext>
            </a:extLst>
          </p:cNvPr>
          <p:cNvPicPr>
            <a:picLocks noChangeAspect="1"/>
          </p:cNvPicPr>
          <p:nvPr/>
        </p:nvPicPr>
        <p:blipFill>
          <a:blip r:embed="rId2"/>
          <a:stretch>
            <a:fillRect/>
          </a:stretch>
        </p:blipFill>
        <p:spPr>
          <a:xfrm>
            <a:off x="5704609" y="1402773"/>
            <a:ext cx="5630616" cy="4591441"/>
          </a:xfrm>
          <a:prstGeom prst="rect">
            <a:avLst/>
          </a:prstGeom>
        </p:spPr>
      </p:pic>
      <p:sp>
        <p:nvSpPr>
          <p:cNvPr id="9" name="Left Arrow 4">
            <a:extLst>
              <a:ext uri="{FF2B5EF4-FFF2-40B4-BE49-F238E27FC236}">
                <a16:creationId xmlns:a16="http://schemas.microsoft.com/office/drawing/2014/main" id="{4EE9B82F-8B51-4EA4-A3CA-C853FF51E3E9}"/>
              </a:ext>
            </a:extLst>
          </p:cNvPr>
          <p:cNvSpPr/>
          <p:nvPr/>
        </p:nvSpPr>
        <p:spPr>
          <a:xfrm>
            <a:off x="8153400" y="4983258"/>
            <a:ext cx="717804" cy="2018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69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E1B0-53D1-47D5-9EFB-9DC98C8C9452}"/>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Self-Sustaining Employment</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946C195D-F256-4500-A7FA-33BA8FAD00D4}"/>
              </a:ext>
            </a:extLst>
          </p:cNvPr>
          <p:cNvSpPr>
            <a:spLocks noGrp="1"/>
          </p:cNvSpPr>
          <p:nvPr>
            <p:ph idx="1"/>
          </p:nvPr>
        </p:nvSpPr>
        <p:spPr/>
        <p:txBody>
          <a:bodyPr>
            <a:normAutofit/>
          </a:bodyPr>
          <a:lstStyle/>
          <a:p>
            <a:r>
              <a:rPr lang="en-US" altLang="en-US" sz="2600" dirty="0">
                <a:solidFill>
                  <a:schemeClr val="tx1"/>
                </a:solidFill>
                <a:latin typeface="Trebuchet MS" panose="020B0603020202020204" pitchFamily="34" charset="0"/>
              </a:rPr>
              <a:t>Self-Sustaining Employment is a job, that meets a LWIA’s definition for self-sufficiency.</a:t>
            </a:r>
          </a:p>
          <a:p>
            <a:endParaRPr lang="en-US" altLang="en-US" sz="2600" dirty="0">
              <a:solidFill>
                <a:schemeClr val="tx1"/>
              </a:solidFill>
              <a:latin typeface="Trebuchet MS" panose="020B0603020202020204" pitchFamily="34" charset="0"/>
            </a:endParaRPr>
          </a:p>
          <a:p>
            <a:r>
              <a:rPr lang="en-US" altLang="en-US" sz="2600" dirty="0">
                <a:solidFill>
                  <a:schemeClr val="tx1"/>
                </a:solidFill>
                <a:latin typeface="Trebuchet MS" panose="020B0603020202020204" pitchFamily="34" charset="0"/>
              </a:rPr>
              <a:t>Under the Dislocated Worker title, as mentioned previously in this presentation, each LWIA has the latitude to define self-sufficient employment based on a percentage of a dislocation wage.</a:t>
            </a:r>
          </a:p>
          <a:p>
            <a:pPr marL="457200" lvl="1" indent="0" fontAlgn="base">
              <a:spcBef>
                <a:spcPts val="0"/>
              </a:spcBef>
              <a:buNone/>
              <a:tabLst>
                <a:tab pos="457200" algn="l"/>
              </a:tabLst>
            </a:pPr>
            <a:endParaRPr lang="en-US" sz="2200" dirty="0">
              <a:solidFill>
                <a:srgbClr val="000000"/>
              </a:solidFill>
              <a:effectLst>
                <a:outerShdw blurRad="38100" dist="38100" dir="2700000" algn="tl">
                  <a:srgbClr val="000000"/>
                </a:outerShdw>
              </a:effectLst>
              <a:latin typeface="Calibri" panose="020F0502020204030204" pitchFamily="34"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B94E3BB-B52B-4B06-943E-923491331BA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2349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1537-AE30-4443-85E2-8127EB6461BC}"/>
              </a:ext>
            </a:extLst>
          </p:cNvPr>
          <p:cNvSpPr>
            <a:spLocks noGrp="1"/>
          </p:cNvSpPr>
          <p:nvPr>
            <p:ph type="title"/>
          </p:nvPr>
        </p:nvSpPr>
        <p:spPr>
          <a:xfrm>
            <a:off x="3211010" y="610865"/>
            <a:ext cx="8229381" cy="561049"/>
          </a:xfrm>
        </p:spPr>
        <p:txBody>
          <a:bodyPr>
            <a:normAutofit fontScale="90000"/>
          </a:bodyPr>
          <a:lstStyle/>
          <a:p>
            <a:pPr algn="ctr"/>
            <a:r>
              <a:rPr lang="en-US" dirty="0">
                <a:latin typeface="Trebuchet MS" panose="020B0603020202020204" pitchFamily="34" charset="0"/>
              </a:rPr>
              <a:t>LWIA 26 Self-Sufficiency Criteria</a:t>
            </a:r>
          </a:p>
        </p:txBody>
      </p:sp>
      <p:sp>
        <p:nvSpPr>
          <p:cNvPr id="3" name="Content Placeholder 2">
            <a:extLst>
              <a:ext uri="{FF2B5EF4-FFF2-40B4-BE49-F238E27FC236}">
                <a16:creationId xmlns:a16="http://schemas.microsoft.com/office/drawing/2014/main" id="{56377756-EE12-44C9-8350-59121432638F}"/>
              </a:ext>
            </a:extLst>
          </p:cNvPr>
          <p:cNvSpPr>
            <a:spLocks noGrp="1"/>
          </p:cNvSpPr>
          <p:nvPr>
            <p:ph idx="1"/>
          </p:nvPr>
        </p:nvSpPr>
        <p:spPr/>
        <p:txBody>
          <a:bodyPr/>
          <a:lstStyle/>
          <a:p>
            <a:pPr marL="0" marR="0" lvl="0" indent="0" fontAlgn="base">
              <a:lnSpc>
                <a:spcPct val="90000"/>
              </a:lnSpc>
              <a:spcBef>
                <a:spcPts val="0"/>
              </a:spcBef>
              <a:spcAft>
                <a:spcPts val="0"/>
              </a:spcAft>
              <a:buNone/>
              <a:tabLst>
                <a:tab pos="457200" algn="l"/>
              </a:tabLst>
            </a:pPr>
            <a:r>
              <a:rPr lang="en-US" altLang="en-US" dirty="0">
                <a:solidFill>
                  <a:schemeClr val="tx1"/>
                </a:solidFill>
                <a:latin typeface="Trebuchet MS" panose="020B0603020202020204" pitchFamily="34" charset="0"/>
              </a:rPr>
              <a:t>As of June 22nd, 2023 – LWIA 26 defined self-sufficiency for a  Dislocated Worker as:  </a:t>
            </a:r>
          </a:p>
          <a:p>
            <a:pPr marL="0" marR="0" lvl="0" indent="0" fontAlgn="base">
              <a:lnSpc>
                <a:spcPct val="90000"/>
              </a:lnSpc>
              <a:spcBef>
                <a:spcPts val="0"/>
              </a:spcBef>
              <a:spcAft>
                <a:spcPts val="0"/>
              </a:spcAft>
              <a:buNone/>
              <a:tabLst>
                <a:tab pos="457200" algn="l"/>
              </a:tabLst>
            </a:pPr>
            <a:r>
              <a:rPr lang="en-US" altLang="en-US" sz="2600" dirty="0">
                <a:solidFill>
                  <a:schemeClr val="tx1"/>
                </a:solidFill>
                <a:latin typeface="Trebuchet MS" panose="020B0603020202020204" pitchFamily="34" charset="0"/>
              </a:rPr>
              <a:t> </a:t>
            </a:r>
            <a:endParaRPr lang="en-US" altLang="en-US" sz="2400" dirty="0">
              <a:solidFill>
                <a:schemeClr val="tx1"/>
              </a:solidFill>
              <a:latin typeface="Trebuchet MS" panose="020B0603020202020204" pitchFamily="34" charset="0"/>
            </a:endParaRPr>
          </a:p>
          <a:p>
            <a:pPr lvl="1" fontAlgn="base">
              <a:spcBef>
                <a:spcPts val="0"/>
              </a:spcBef>
              <a:tabLst>
                <a:tab pos="457200" algn="l"/>
              </a:tabLst>
            </a:pPr>
            <a:r>
              <a:rPr lang="en-US" dirty="0">
                <a:solidFill>
                  <a:schemeClr val="tx1"/>
                </a:solidFill>
                <a:latin typeface="Trebuchet MS" panose="020B0603020202020204" pitchFamily="34" charset="0"/>
              </a:rPr>
              <a:t>DISLOCATED WORKER SELF-SUFFICIENCY REQUIREMENTS The Southern 14 Workforce Investment Board, for the purposes of dislocated worker eligibility, sets criteria of 85% of the dislocated hourly wage for determining whether employment leads to self-sufficiency or income that does not exceed 250% of the current Income Guidelines for Determination of Low Income (LLSIL) as applicable for LWIA #26.</a:t>
            </a:r>
          </a:p>
        </p:txBody>
      </p:sp>
      <p:sp>
        <p:nvSpPr>
          <p:cNvPr id="4" name="Footer Placeholder 3">
            <a:extLst>
              <a:ext uri="{FF2B5EF4-FFF2-40B4-BE49-F238E27FC236}">
                <a16:creationId xmlns:a16="http://schemas.microsoft.com/office/drawing/2014/main" id="{D0B0073A-89FB-4899-8E44-4B0928905A1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90594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E6FA-AD0A-474A-8C4F-75FD62E2B7C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Intervening Employment </a:t>
            </a:r>
          </a:p>
        </p:txBody>
      </p:sp>
      <p:sp>
        <p:nvSpPr>
          <p:cNvPr id="3" name="Content Placeholder 2">
            <a:extLst>
              <a:ext uri="{FF2B5EF4-FFF2-40B4-BE49-F238E27FC236}">
                <a16:creationId xmlns:a16="http://schemas.microsoft.com/office/drawing/2014/main" id="{248E403D-44A2-4CB3-A2EC-8D3CF9A02661}"/>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Using the example on the previous slide, for any Dislocated Worker client that would be from LWIA 26, where the self-sufficiency criteria for a Dislocated Worker is set at 85% of the dislocation wage; if a client would have been making $50,000 per year at dislocation, if that individual was hired into a job making less than $42,500 of their Dislocation Wage (which is 85% of dislocation wage of $50,000), then that new employment would be considered “</a:t>
            </a:r>
            <a:r>
              <a:rPr lang="en-US" altLang="en-US" b="1" u="sng" dirty="0">
                <a:solidFill>
                  <a:schemeClr val="tx1"/>
                </a:solidFill>
                <a:latin typeface="Trebuchet MS" panose="020B0603020202020204" pitchFamily="34" charset="0"/>
              </a:rPr>
              <a:t>intervening employment</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A47CB4B-72C3-415F-B7C7-73C52BAEF11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64525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4152-6665-4CA8-8483-35545C4D964B}"/>
              </a:ext>
            </a:extLst>
          </p:cNvPr>
          <p:cNvSpPr>
            <a:spLocks noGrp="1"/>
          </p:cNvSpPr>
          <p:nvPr>
            <p:ph type="title"/>
          </p:nvPr>
        </p:nvSpPr>
        <p:spPr>
          <a:xfrm>
            <a:off x="3209544" y="610865"/>
            <a:ext cx="8425249" cy="561049"/>
          </a:xfrm>
        </p:spPr>
        <p:txBody>
          <a:bodyPr>
            <a:noAutofit/>
          </a:bodyPr>
          <a:lstStyle/>
          <a:p>
            <a:pPr algn="ctr"/>
            <a:r>
              <a:rPr lang="en-US" sz="3600" dirty="0">
                <a:latin typeface="Trebuchet MS" panose="020B0603020202020204" pitchFamily="34" charset="0"/>
              </a:rPr>
              <a:t>Taking those things into Consideration</a:t>
            </a:r>
          </a:p>
        </p:txBody>
      </p:sp>
      <p:sp>
        <p:nvSpPr>
          <p:cNvPr id="3" name="Content Placeholder 2">
            <a:extLst>
              <a:ext uri="{FF2B5EF4-FFF2-40B4-BE49-F238E27FC236}">
                <a16:creationId xmlns:a16="http://schemas.microsoft.com/office/drawing/2014/main" id="{32D39A84-C3E4-4CB1-9DD2-6FB6D14307EC}"/>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To tie everything together on these topics; if a client had “intervening employment”, they would also be considered “under-unemployed”.</a:t>
            </a:r>
          </a:p>
          <a:p>
            <a:r>
              <a:rPr lang="en-US" altLang="en-US" dirty="0">
                <a:solidFill>
                  <a:schemeClr val="tx1"/>
                </a:solidFill>
                <a:latin typeface="Trebuchet MS" panose="020B0603020202020204" pitchFamily="34" charset="0"/>
              </a:rPr>
              <a:t>The client could still be considered for eligibility under the Dislocated Worker program using the original Dislocation Job, while working at the “intervening employment” due to being “under-employed”. </a:t>
            </a:r>
          </a:p>
          <a:p>
            <a:r>
              <a:rPr lang="en-US" altLang="en-US" dirty="0">
                <a:solidFill>
                  <a:schemeClr val="tx1"/>
                </a:solidFill>
                <a:latin typeface="Trebuchet MS" panose="020B0603020202020204" pitchFamily="34" charset="0"/>
              </a:rPr>
              <a:t>Lastly, a client would be working in “intervening employment” at any job until they obtain “self-sustaining employment”.  </a:t>
            </a:r>
          </a:p>
          <a:p>
            <a:endParaRPr lang="en-US" dirty="0"/>
          </a:p>
        </p:txBody>
      </p:sp>
      <p:sp>
        <p:nvSpPr>
          <p:cNvPr id="4" name="Footer Placeholder 3">
            <a:extLst>
              <a:ext uri="{FF2B5EF4-FFF2-40B4-BE49-F238E27FC236}">
                <a16:creationId xmlns:a16="http://schemas.microsoft.com/office/drawing/2014/main" id="{8FC6CD15-3308-421A-BB85-F331043D361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2754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7565-7F94-45BF-8FE1-34B6B85D29C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8736BD40-FCB9-445E-A7A8-BFDF6CD1E3C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Now that we have those terms covered, let us get into the specifics of WIOA Dislocated Worker eligibility.</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As mentioned earlier, an individual could meet WIOA Dislocated Worker eligibility under six different categories, and each category has different eligibility criteria with significantly different documentation requirements.</a:t>
            </a:r>
          </a:p>
          <a:p>
            <a:endParaRPr lang="en-US" dirty="0"/>
          </a:p>
        </p:txBody>
      </p:sp>
      <p:sp>
        <p:nvSpPr>
          <p:cNvPr id="4" name="Footer Placeholder 3">
            <a:extLst>
              <a:ext uri="{FF2B5EF4-FFF2-40B4-BE49-F238E27FC236}">
                <a16:creationId xmlns:a16="http://schemas.microsoft.com/office/drawing/2014/main" id="{16BDDCD2-3E00-4D7C-90E3-9B44AB2915C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16456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94D7-8116-4A42-8279-6A195E24103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480C598-82A0-46CE-828C-E5CED82ABE54}"/>
              </a:ext>
            </a:extLst>
          </p:cNvPr>
          <p:cNvSpPr>
            <a:spLocks noGrp="1"/>
          </p:cNvSpPr>
          <p:nvPr>
            <p:ph idx="1"/>
          </p:nvPr>
        </p:nvSpPr>
        <p:spPr>
          <a:xfrm>
            <a:off x="838200" y="1595535"/>
            <a:ext cx="10515600" cy="4581428"/>
          </a:xfrm>
        </p:spPr>
        <p:txBody>
          <a:bodyPr>
            <a:normAutofit/>
          </a:bodyPr>
          <a:lstStyle/>
          <a:p>
            <a:pPr marL="0" indent="0">
              <a:buFont typeface="Arial" panose="020B0604020202020204" pitchFamily="34" charset="0"/>
              <a:buNone/>
              <a:defRPr/>
            </a:pPr>
            <a:r>
              <a:rPr lang="en-US" altLang="en-US" dirty="0">
                <a:solidFill>
                  <a:schemeClr val="tx1"/>
                </a:solidFill>
                <a:latin typeface="Trebuchet MS" panose="020B0603020202020204" pitchFamily="34" charset="0"/>
              </a:rPr>
              <a:t>Under the new Dislocated Worker Policy Chapter 5 Section 3, there are six (6) different ways an individual could meet WIOA Dislocated Worker eligibility and each criteria is significantly different: </a:t>
            </a:r>
          </a:p>
          <a:p>
            <a:pPr marL="0" indent="0">
              <a:buFont typeface="Arial" panose="020B0604020202020204" pitchFamily="34" charset="0"/>
              <a:buNone/>
              <a:defRPr/>
            </a:pPr>
            <a:endParaRPr lang="en-US" altLang="en-US" sz="2400" dirty="0">
              <a:solidFill>
                <a:schemeClr val="tx1"/>
              </a:solidFill>
              <a:latin typeface="Trebuchet MS" panose="020B0603020202020204" pitchFamily="34" charset="0"/>
            </a:endParaRP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Unlikely to Return to Previous Industry or Occupation</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Plant Closure or Substantial Layoff</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UI Profilee</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No Longer Self-Employed </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Displaced Homemaker</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Spouse of a member of the Armed Forces on active duty  </a:t>
            </a:r>
          </a:p>
          <a:p>
            <a:endParaRPr lang="en-US" dirty="0"/>
          </a:p>
        </p:txBody>
      </p:sp>
      <p:sp>
        <p:nvSpPr>
          <p:cNvPr id="4" name="Footer Placeholder 3">
            <a:extLst>
              <a:ext uri="{FF2B5EF4-FFF2-40B4-BE49-F238E27FC236}">
                <a16:creationId xmlns:a16="http://schemas.microsoft.com/office/drawing/2014/main" id="{43292CC5-01D7-4797-91F1-544A686A8D9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60170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intricate details around the Updated Workforce Innovation and Opportunity Act (WIOA) Dislocated Worker Eligibility Policy Chapter 5 Section 3.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22nd,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51C4-D035-421E-8E29-224B686D465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39F32E6C-6DD6-4A50-86C5-02D0166CCCE2}"/>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Out of the six different ways an individual could be determined eligible under Dislocated Worker criteria, by far, the most complex criteria is under “Unlikely to Return to Previous Industry or Occupation” – We will just call this “Unlikely to Return”.</a:t>
            </a:r>
          </a:p>
          <a:p>
            <a:pPr marL="0" indent="0">
              <a:buNone/>
            </a:pPr>
            <a:endParaRPr lang="en-US" altLang="en-US" sz="10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“Unlikely to Return” has layered eligibility criteria, meaning there are several factors that will determine if an individual meets this criteria. The next several slides will cover this very layered criteria.</a:t>
            </a:r>
          </a:p>
          <a:p>
            <a:endParaRPr lang="en-US" dirty="0"/>
          </a:p>
        </p:txBody>
      </p:sp>
      <p:sp>
        <p:nvSpPr>
          <p:cNvPr id="4" name="Footer Placeholder 3">
            <a:extLst>
              <a:ext uri="{FF2B5EF4-FFF2-40B4-BE49-F238E27FC236}">
                <a16:creationId xmlns:a16="http://schemas.microsoft.com/office/drawing/2014/main" id="{E09959EE-CF62-4E7B-B6F7-D8904483A7C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0587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197E-4728-4A09-B091-88D6CAE8B0C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1D073384-F46D-4390-A717-0BA110DF2E0B}"/>
              </a:ext>
            </a:extLst>
          </p:cNvPr>
          <p:cNvSpPr>
            <a:spLocks noGrp="1"/>
          </p:cNvSpPr>
          <p:nvPr>
            <p:ph idx="1"/>
          </p:nvPr>
        </p:nvSpPr>
        <p:spPr/>
        <p:txBody>
          <a:bodyPr/>
          <a:lstStyle/>
          <a:p>
            <a:pPr marL="914400" marR="0" lvl="2" indent="0">
              <a:lnSpc>
                <a:spcPct val="115000"/>
              </a:lnSpc>
              <a:spcBef>
                <a:spcPts val="0"/>
              </a:spcBef>
              <a:spcAft>
                <a:spcPts val="0"/>
              </a:spcAft>
              <a:buNone/>
            </a:pPr>
            <a:r>
              <a:rPr lang="en-US" altLang="en-US" sz="2400" dirty="0">
                <a:solidFill>
                  <a:schemeClr val="tx1"/>
                </a:solidFill>
                <a:latin typeface="Trebuchet MS" panose="020B0603020202020204" pitchFamily="34" charset="0"/>
              </a:rPr>
              <a:t>First as listed in </a:t>
            </a:r>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I.1.a.1)</a:t>
            </a:r>
            <a:r>
              <a:rPr lang="en-US" altLang="en-US" sz="2400" b="1" dirty="0">
                <a:solidFill>
                  <a:schemeClr val="tx1"/>
                </a:solidFill>
                <a:latin typeface="Trebuchet MS" panose="020B0603020202020204" pitchFamily="34" charset="0"/>
              </a:rPr>
              <a:t> </a:t>
            </a:r>
            <a:r>
              <a:rPr lang="en-US" altLang="en-US" sz="2400" dirty="0">
                <a:solidFill>
                  <a:schemeClr val="tx1"/>
                </a:solidFill>
                <a:latin typeface="Trebuchet MS" panose="020B0603020202020204" pitchFamily="34" charset="0"/>
              </a:rPr>
              <a:t>- </a:t>
            </a:r>
            <a:r>
              <a:rPr lang="en-US" sz="2000" dirty="0">
                <a:latin typeface="Trebuchet MS" panose="020B0603020202020204" pitchFamily="34" charset="0"/>
              </a:rPr>
              <a:t> </a:t>
            </a:r>
            <a:r>
              <a:rPr lang="en-US" sz="2400" dirty="0">
                <a:solidFill>
                  <a:schemeClr val="tx1"/>
                </a:solidFill>
                <a:latin typeface="Trebuchet MS" panose="020B0603020202020204" pitchFamily="34" charset="0"/>
              </a:rPr>
              <a:t>The individual: 1) Has been terminated or laid off or has received notice of employment termination or layoff; this would include an individual who has separated from or has an impending separation from the Armed Forces; and</a:t>
            </a:r>
            <a:endParaRPr lang="en-US" alt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50F89D8-2A7F-4106-A068-6F24925D5DB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17858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4EC9-47A1-4649-B7C7-542A55E557D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F8B3240A-2F15-4FBD-A7E1-BEB79C47FED6}"/>
              </a:ext>
            </a:extLst>
          </p:cNvPr>
          <p:cNvSpPr>
            <a:spLocks noGrp="1"/>
          </p:cNvSpPr>
          <p:nvPr>
            <p:ph idx="1"/>
          </p:nvPr>
        </p:nvSpPr>
        <p:spPr/>
        <p:txBody>
          <a:bodyPr>
            <a:normAutofit/>
          </a:bodyPr>
          <a:lstStyle/>
          <a:p>
            <a:pPr marL="0" indent="0">
              <a:buNone/>
            </a:pPr>
            <a:r>
              <a:rPr lang="en-US" altLang="en-US" sz="2400" dirty="0">
                <a:solidFill>
                  <a:schemeClr val="tx1"/>
                </a:solidFill>
                <a:latin typeface="Trebuchet MS" panose="020B0603020202020204" pitchFamily="34" charset="0"/>
              </a:rPr>
              <a:t>This individual that has been terminated, laid off, or has received notice of employment termination or layoff; must as listed in </a:t>
            </a:r>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I.1.a.2).a)</a:t>
            </a:r>
            <a:r>
              <a:rPr lang="en-US" altLang="en-US" sz="2400" b="1" dirty="0">
                <a:solidFill>
                  <a:schemeClr val="tx1"/>
                </a:solidFill>
                <a:latin typeface="Trebuchet MS" panose="020B0603020202020204" pitchFamily="34" charset="0"/>
              </a:rPr>
              <a:t>:</a:t>
            </a:r>
          </a:p>
          <a:p>
            <a:r>
              <a:rPr lang="en-US" altLang="en-US" sz="2200" dirty="0">
                <a:solidFill>
                  <a:schemeClr val="tx1"/>
                </a:solidFill>
                <a:latin typeface="Trebuchet MS" panose="020B0603020202020204" pitchFamily="34" charset="0"/>
              </a:rPr>
              <a:t>Is </a:t>
            </a:r>
            <a:r>
              <a:rPr lang="en-US" sz="22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eligible for or has exhausted entitlement to unemployment compensation as documented in one of the following ways; Unemployment Insurance Benefits:</a:t>
            </a:r>
          </a:p>
          <a:p>
            <a:pPr lvl="1"/>
            <a:r>
              <a:rPr lang="en-US" sz="1800" dirty="0">
                <a:solidFill>
                  <a:schemeClr val="tx1"/>
                </a:solidFill>
                <a:latin typeface="Trebuchet MS" panose="020B0603020202020204" pitchFamily="34" charset="0"/>
                <a:ea typeface="Arial" panose="020B0604020202020204" pitchFamily="34" charset="0"/>
                <a:cs typeface="Calibri" panose="020F0502020204030204" pitchFamily="34" charset="0"/>
              </a:rPr>
              <a:t>The classification of persons as eligible for unemployment compensation is limited to those who have been determined eligible to receive a monetary benefit by the state unemployment insurance administering agency, or who have been determined by the state unemployment administering agency to have exhausted their benefits; OR  </a:t>
            </a:r>
          </a:p>
          <a:p>
            <a:endParaRPr lang="en-US" dirty="0"/>
          </a:p>
        </p:txBody>
      </p:sp>
      <p:sp>
        <p:nvSpPr>
          <p:cNvPr id="4" name="Footer Placeholder 3">
            <a:extLst>
              <a:ext uri="{FF2B5EF4-FFF2-40B4-BE49-F238E27FC236}">
                <a16:creationId xmlns:a16="http://schemas.microsoft.com/office/drawing/2014/main" id="{8E0641B3-A8AE-447C-A46B-58D6C3F62C4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11856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7CE3-027E-43A9-8138-0F34512662F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903EEC6D-9C8A-4868-A29C-CEBB4621A833}"/>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In layman’s terms, to meet this portion of the criteria under “Unlikely to Return,” an individual who had worked at a job where the employer had paid into Unemployment Insurance (UI) on behalf of the client, the client must be eligible to draw a monetary UI benefit or has exhausted the UI benefit.</a:t>
            </a:r>
          </a:p>
          <a:p>
            <a:endParaRPr lang="en-US" dirty="0"/>
          </a:p>
        </p:txBody>
      </p:sp>
      <p:sp>
        <p:nvSpPr>
          <p:cNvPr id="4" name="Footer Placeholder 3">
            <a:extLst>
              <a:ext uri="{FF2B5EF4-FFF2-40B4-BE49-F238E27FC236}">
                <a16:creationId xmlns:a16="http://schemas.microsoft.com/office/drawing/2014/main" id="{E732F018-E34F-48DF-9242-DB200BB5379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7062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016B-BE54-44CB-B272-30060A80921A}"/>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C803BBA-5862-4E51-9F20-2B4BD3F1ED25}"/>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Traditional UI payments are received when an individual loses their job, where the employer of record had been paying into the UI system on behalf of the individual.</a:t>
            </a:r>
          </a:p>
          <a:p>
            <a:pPr marL="0" indent="0">
              <a:buNone/>
            </a:pP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When an individual applies for UI, if the employer does not dispute the UI claim, the individual can draw the UI benefit while looking for new employment.  </a:t>
            </a:r>
          </a:p>
          <a:p>
            <a:endParaRPr lang="en-US" dirty="0"/>
          </a:p>
        </p:txBody>
      </p:sp>
      <p:sp>
        <p:nvSpPr>
          <p:cNvPr id="4" name="Footer Placeholder 3">
            <a:extLst>
              <a:ext uri="{FF2B5EF4-FFF2-40B4-BE49-F238E27FC236}">
                <a16:creationId xmlns:a16="http://schemas.microsoft.com/office/drawing/2014/main" id="{CA964D39-C9ED-4E2C-85A7-C27E4A3F7C4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768447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53F3-F387-44E5-A07F-B99247AC5B1D}"/>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BDBEEDC-8AE2-49F0-8E6D-F1A606004DCA}"/>
              </a:ext>
            </a:extLst>
          </p:cNvPr>
          <p:cNvSpPr>
            <a:spLocks noGrp="1"/>
          </p:cNvSpPr>
          <p:nvPr>
            <p:ph idx="1"/>
          </p:nvPr>
        </p:nvSpPr>
        <p:spPr/>
        <p:txBody>
          <a:bodyPr>
            <a:normAutofit/>
          </a:bodyPr>
          <a:lstStyle/>
          <a:p>
            <a:pPr marL="0" indent="0">
              <a:buNone/>
              <a:defRPr/>
            </a:pPr>
            <a:r>
              <a:rPr lang="en-US" altLang="en-US" dirty="0">
                <a:solidFill>
                  <a:schemeClr val="tx1"/>
                </a:solidFill>
              </a:rPr>
              <a:t>In the past, there was a lot of information about the different UI payments.</a:t>
            </a:r>
          </a:p>
          <a:p>
            <a:pPr marL="0" indent="0">
              <a:buNone/>
              <a:defRPr/>
            </a:pPr>
            <a:endParaRPr lang="en-US" altLang="en-US" sz="1000" dirty="0">
              <a:solidFill>
                <a:schemeClr val="tx1"/>
              </a:solidFill>
            </a:endParaRPr>
          </a:p>
          <a:p>
            <a:pPr lvl="1">
              <a:defRPr/>
            </a:pPr>
            <a:r>
              <a:rPr lang="en-US" altLang="en-US" dirty="0">
                <a:solidFill>
                  <a:schemeClr val="tx1"/>
                </a:solidFill>
              </a:rPr>
              <a:t>Pandemic Unemployment Assistance (PUA) program was a program during the COVID-19 Crisis, which provided UI benefits for many individuals who had been determined ineligible for traditional unemployment benefits.</a:t>
            </a:r>
          </a:p>
          <a:p>
            <a:pPr marL="1074420" lvl="2" indent="-342900">
              <a:spcBef>
                <a:spcPts val="1200"/>
              </a:spcBef>
              <a:defRPr/>
            </a:pPr>
            <a:r>
              <a:rPr lang="en-US" altLang="en-US" sz="2400" dirty="0">
                <a:solidFill>
                  <a:schemeClr val="tx1"/>
                </a:solidFill>
              </a:rPr>
              <a:t>Self-employed and independent contractor employees are probably the two most well-known groups of individuals who received PUA.  </a:t>
            </a:r>
          </a:p>
          <a:p>
            <a:endParaRPr lang="en-US" dirty="0"/>
          </a:p>
        </p:txBody>
      </p:sp>
      <p:sp>
        <p:nvSpPr>
          <p:cNvPr id="4" name="Footer Placeholder 3">
            <a:extLst>
              <a:ext uri="{FF2B5EF4-FFF2-40B4-BE49-F238E27FC236}">
                <a16:creationId xmlns:a16="http://schemas.microsoft.com/office/drawing/2014/main" id="{41487F07-B059-49D2-9F04-9CC044FC2D2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903114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FF0A-2229-44A3-ACA5-4D9387C802D4}"/>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795BE21-E07E-45FE-B026-F672CA07C548}"/>
              </a:ext>
            </a:extLst>
          </p:cNvPr>
          <p:cNvSpPr>
            <a:spLocks noGrp="1"/>
          </p:cNvSpPr>
          <p:nvPr>
            <p:ph idx="1"/>
          </p:nvPr>
        </p:nvSpPr>
        <p:spPr/>
        <p:txBody>
          <a:bodyPr/>
          <a:lstStyle/>
          <a:p>
            <a:pPr marL="0" indent="0">
              <a:buNone/>
            </a:pPr>
            <a:r>
              <a:rPr lang="en-US" altLang="en-US" dirty="0">
                <a:solidFill>
                  <a:schemeClr val="tx1"/>
                </a:solidFill>
              </a:rPr>
              <a:t>Regardless if an individual receives or has received traditional UI benefits or PUA benefits, is receiving or eligible to receive a monetary benefit but is not currently drawing, or has exhausted either traditional UI or PUA, they will meet the criteria tied to UI under the eligibility for “Unlikely to Return” criteria.</a:t>
            </a:r>
          </a:p>
          <a:p>
            <a:endParaRPr lang="en-US" dirty="0"/>
          </a:p>
        </p:txBody>
      </p:sp>
      <p:sp>
        <p:nvSpPr>
          <p:cNvPr id="4" name="Footer Placeholder 3">
            <a:extLst>
              <a:ext uri="{FF2B5EF4-FFF2-40B4-BE49-F238E27FC236}">
                <a16:creationId xmlns:a16="http://schemas.microsoft.com/office/drawing/2014/main" id="{8F473A5E-8722-4EC7-AE06-4E58DE82F35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45610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8CA2-25C4-4344-A533-1F5F9BBC93E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Additional Feedback on UI</a:t>
            </a:r>
          </a:p>
        </p:txBody>
      </p:sp>
      <p:sp>
        <p:nvSpPr>
          <p:cNvPr id="3" name="Content Placeholder 2">
            <a:extLst>
              <a:ext uri="{FF2B5EF4-FFF2-40B4-BE49-F238E27FC236}">
                <a16:creationId xmlns:a16="http://schemas.microsoft.com/office/drawing/2014/main" id="{2B38BA5B-02DD-4FB8-88D9-A3A66633F085}"/>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Additionally, regardless if the individual was fired, quit, or laid off, if determined eligible to draw a monetary UI benefit (either traditional or PUA) or has exhausted their monetary UI benefit (either traditional or PUA), the criteria tied to being terminated or laid off is met, and the criteria tied to UI would be met. </a:t>
            </a:r>
          </a:p>
          <a:p>
            <a:endParaRPr lang="en-US" dirty="0"/>
          </a:p>
        </p:txBody>
      </p:sp>
      <p:sp>
        <p:nvSpPr>
          <p:cNvPr id="4" name="Footer Placeholder 3">
            <a:extLst>
              <a:ext uri="{FF2B5EF4-FFF2-40B4-BE49-F238E27FC236}">
                <a16:creationId xmlns:a16="http://schemas.microsoft.com/office/drawing/2014/main" id="{4B2BF93C-C993-4F04-ABB6-70A75A9D095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04770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622A-86AF-43F3-A607-D574318FEC62}"/>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PUA Ended in September 2021</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EACBADDE-3F0F-4A84-BA32-C08033DBF284}"/>
              </a:ext>
            </a:extLst>
          </p:cNvPr>
          <p:cNvSpPr>
            <a:spLocks noGrp="1"/>
          </p:cNvSpPr>
          <p:nvPr>
            <p:ph idx="1"/>
          </p:nvPr>
        </p:nvSpPr>
        <p:spPr>
          <a:xfrm>
            <a:off x="838200" y="1859797"/>
            <a:ext cx="10515600" cy="4317166"/>
          </a:xfrm>
        </p:spPr>
        <p:txBody>
          <a:bodyPr>
            <a:normAutofit lnSpcReduction="10000"/>
          </a:bodyPr>
          <a:lstStyle/>
          <a:p>
            <a:r>
              <a:rPr lang="en-US" altLang="en-US" dirty="0">
                <a:solidFill>
                  <a:schemeClr val="tx1"/>
                </a:solidFill>
                <a:latin typeface="Trebuchet MS" panose="020B0603020202020204" pitchFamily="34" charset="0"/>
              </a:rPr>
              <a:t>In September 2021, Pandemic Unemployment Assistance (PUA) ended. There were questions about how a client on PUA when the program ended should be recorded in their WIOA application regarding UI Status. </a:t>
            </a:r>
          </a:p>
          <a:p>
            <a:pPr marL="0" indent="0">
              <a:buNone/>
            </a:pPr>
            <a:endParaRPr lang="en-US" altLang="en-US" sz="10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Based on communication with our Policy Unit, after coordination with Illinois Department of Employment Security (IDES), based on UI Law, if an individual was drawing PUA when the program ended, (even if that individual still had a balance remaining when the PUA program ended,) the individual should be considered to have “Exhausted” their UI benefits. </a:t>
            </a:r>
          </a:p>
          <a:p>
            <a:endParaRPr lang="en-US" dirty="0"/>
          </a:p>
        </p:txBody>
      </p:sp>
      <p:sp>
        <p:nvSpPr>
          <p:cNvPr id="4" name="Footer Placeholder 3">
            <a:extLst>
              <a:ext uri="{FF2B5EF4-FFF2-40B4-BE49-F238E27FC236}">
                <a16:creationId xmlns:a16="http://schemas.microsoft.com/office/drawing/2014/main" id="{05BF8CE6-10EC-407B-B64C-F98D1190DFD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49580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42BE-A608-49AF-9666-891892F2D55A}"/>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Link to OET COVID-19 Q&amp;A </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71A7B6E3-CB31-4F7E-BFEF-91706B929294}"/>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Within Illinois workNet (IwN) the Office of Employment and Training (OET) maintains a COVID-19 Question and Answers (Q&amp;A).</a:t>
            </a:r>
          </a:p>
          <a:p>
            <a:r>
              <a:rPr lang="en-US" altLang="en-US" dirty="0">
                <a:solidFill>
                  <a:schemeClr val="tx1"/>
                </a:solidFill>
                <a:latin typeface="Trebuchet MS" panose="020B0603020202020204" pitchFamily="34" charset="0"/>
              </a:rPr>
              <a:t>IwN COVID Page:  </a:t>
            </a:r>
            <a:r>
              <a:rPr lang="en-US" altLang="en-US" u="sng" dirty="0">
                <a:solidFill>
                  <a:srgbClr val="0070C0"/>
                </a:solidFill>
                <a:latin typeface="Trebuchet MS" panose="020B0603020202020204" pitchFamily="34" charset="0"/>
                <a:hlinkClick r:id="rId2"/>
              </a:rPr>
              <a:t>https://www.illinoisworknet.com/WIOA/Resources/Pages/Advisory-Group-FAQ.aspx</a:t>
            </a:r>
            <a:endParaRPr lang="en-US" altLang="en-US" dirty="0">
              <a:solidFill>
                <a:srgbClr val="0070C0"/>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ED10A593-8908-4260-BDA3-D410C472A99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4276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B2EF-59A5-4F23-B019-3AD8520DF6E6}"/>
              </a:ext>
            </a:extLst>
          </p:cNvPr>
          <p:cNvSpPr>
            <a:spLocks noGrp="1"/>
          </p:cNvSpPr>
          <p:nvPr>
            <p:ph type="title"/>
          </p:nvPr>
        </p:nvSpPr>
        <p:spPr>
          <a:xfrm>
            <a:off x="2888673" y="610865"/>
            <a:ext cx="9008919" cy="561049"/>
          </a:xfrm>
        </p:spPr>
        <p:txBody>
          <a:bodyPr>
            <a:noAutofit/>
          </a:bodyPr>
          <a:lstStyle/>
          <a:p>
            <a:pPr algn="ctr"/>
            <a:r>
              <a:rPr lang="en-US" sz="3200" dirty="0">
                <a:latin typeface="Trebuchet MS" panose="020B0603020202020204" pitchFamily="34" charset="0"/>
              </a:rPr>
              <a:t>WIOA Policy 5.3 – Dislocated Worker Eligibility </a:t>
            </a:r>
          </a:p>
        </p:txBody>
      </p:sp>
      <p:sp>
        <p:nvSpPr>
          <p:cNvPr id="3" name="Content Placeholder 2">
            <a:extLst>
              <a:ext uri="{FF2B5EF4-FFF2-40B4-BE49-F238E27FC236}">
                <a16:creationId xmlns:a16="http://schemas.microsoft.com/office/drawing/2014/main" id="{8471F0B4-CF14-4413-9617-FE8C8886ABA4}"/>
              </a:ext>
            </a:extLst>
          </p:cNvPr>
          <p:cNvSpPr>
            <a:spLocks noGrp="1"/>
          </p:cNvSpPr>
          <p:nvPr>
            <p:ph idx="1"/>
          </p:nvPr>
        </p:nvSpPr>
        <p:spPr>
          <a:xfrm>
            <a:off x="467591" y="2576945"/>
            <a:ext cx="3241963" cy="2047010"/>
          </a:xfrm>
        </p:spPr>
        <p:txBody>
          <a:bodyPr/>
          <a:lstStyle/>
          <a:p>
            <a:pPr marL="0" indent="0">
              <a:buNone/>
            </a:pPr>
            <a:r>
              <a:rPr lang="en-US" dirty="0">
                <a:solidFill>
                  <a:schemeClr val="tx1"/>
                </a:solidFill>
                <a:latin typeface="Trebuchet MS" panose="020B0603020202020204" pitchFamily="34" charset="0"/>
              </a:rPr>
              <a:t>This updated/new policy was issued on May 12th, 2023:</a:t>
            </a:r>
          </a:p>
        </p:txBody>
      </p:sp>
      <p:sp>
        <p:nvSpPr>
          <p:cNvPr id="4" name="Footer Placeholder 3">
            <a:extLst>
              <a:ext uri="{FF2B5EF4-FFF2-40B4-BE49-F238E27FC236}">
                <a16:creationId xmlns:a16="http://schemas.microsoft.com/office/drawing/2014/main" id="{E785885E-D02C-4852-86E2-B73671750F67}"/>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7321E272-0208-A372-7A4D-1B6907A7D7AE}"/>
              </a:ext>
            </a:extLst>
          </p:cNvPr>
          <p:cNvPicPr>
            <a:picLocks noChangeAspect="1"/>
          </p:cNvPicPr>
          <p:nvPr/>
        </p:nvPicPr>
        <p:blipFill>
          <a:blip r:embed="rId2"/>
          <a:stretch>
            <a:fillRect/>
          </a:stretch>
        </p:blipFill>
        <p:spPr>
          <a:xfrm>
            <a:off x="4625686" y="1330036"/>
            <a:ext cx="7055427" cy="5026314"/>
          </a:xfrm>
          <a:prstGeom prst="rect">
            <a:avLst/>
          </a:prstGeom>
        </p:spPr>
      </p:pic>
    </p:spTree>
    <p:extLst>
      <p:ext uri="{BB962C8B-B14F-4D97-AF65-F5344CB8AC3E}">
        <p14:creationId xmlns:p14="http://schemas.microsoft.com/office/powerpoint/2010/main" val="1607436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DFC1-527E-4301-B07A-124CD845099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OET WIOA COVID Q&amp;A</a:t>
            </a:r>
          </a:p>
        </p:txBody>
      </p:sp>
      <p:sp>
        <p:nvSpPr>
          <p:cNvPr id="4" name="Footer Placeholder 3">
            <a:extLst>
              <a:ext uri="{FF2B5EF4-FFF2-40B4-BE49-F238E27FC236}">
                <a16:creationId xmlns:a16="http://schemas.microsoft.com/office/drawing/2014/main" id="{804B9D33-C871-42EC-882D-23EA7C7D58AC}"/>
              </a:ext>
            </a:extLst>
          </p:cNvPr>
          <p:cNvSpPr>
            <a:spLocks noGrp="1"/>
          </p:cNvSpPr>
          <p:nvPr>
            <p:ph type="ftr" sz="quarter" idx="11"/>
          </p:nvPr>
        </p:nvSpPr>
        <p:spPr/>
        <p:txBody>
          <a:bodyPr/>
          <a:lstStyle/>
          <a:p>
            <a:r>
              <a:rPr lang="en-US" dirty="0"/>
              <a:t>June 22nd, 2023</a:t>
            </a:r>
          </a:p>
        </p:txBody>
      </p:sp>
      <p:pic>
        <p:nvPicPr>
          <p:cNvPr id="5" name="Content Placeholder 4">
            <a:extLst>
              <a:ext uri="{FF2B5EF4-FFF2-40B4-BE49-F238E27FC236}">
                <a16:creationId xmlns:a16="http://schemas.microsoft.com/office/drawing/2014/main" id="{06C6105C-6B5D-4E14-9CF6-4BFB06B556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55805"/>
            <a:ext cx="9386815" cy="452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4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8CD-EA45-4622-95BB-548B176059B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PUA Guidance from OET  </a:t>
            </a:r>
          </a:p>
        </p:txBody>
      </p:sp>
      <p:sp>
        <p:nvSpPr>
          <p:cNvPr id="4" name="Footer Placeholder 3">
            <a:extLst>
              <a:ext uri="{FF2B5EF4-FFF2-40B4-BE49-F238E27FC236}">
                <a16:creationId xmlns:a16="http://schemas.microsoft.com/office/drawing/2014/main" id="{6A2B886F-E065-4981-9ECD-2C7DD169DFF0}"/>
              </a:ext>
            </a:extLst>
          </p:cNvPr>
          <p:cNvSpPr>
            <a:spLocks noGrp="1"/>
          </p:cNvSpPr>
          <p:nvPr>
            <p:ph type="ftr" sz="quarter" idx="11"/>
          </p:nvPr>
        </p:nvSpPr>
        <p:spPr/>
        <p:txBody>
          <a:bodyPr/>
          <a:lstStyle/>
          <a:p>
            <a:r>
              <a:rPr lang="en-US" dirty="0"/>
              <a:t>June 22nd, 2023</a:t>
            </a:r>
          </a:p>
        </p:txBody>
      </p:sp>
      <p:pic>
        <p:nvPicPr>
          <p:cNvPr id="5" name="Picture 2">
            <a:extLst>
              <a:ext uri="{FF2B5EF4-FFF2-40B4-BE49-F238E27FC236}">
                <a16:creationId xmlns:a16="http://schemas.microsoft.com/office/drawing/2014/main" id="{8A83A041-1D8E-4D61-8092-DCBEE504C2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1813302"/>
            <a:ext cx="9848850" cy="382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737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7DC7-9EA8-459D-98F3-83AC9C4846FB}"/>
              </a:ext>
            </a:extLst>
          </p:cNvPr>
          <p:cNvSpPr>
            <a:spLocks noGrp="1"/>
          </p:cNvSpPr>
          <p:nvPr>
            <p:ph type="title"/>
          </p:nvPr>
        </p:nvSpPr>
        <p:spPr>
          <a:xfrm>
            <a:off x="3211010" y="610865"/>
            <a:ext cx="7616143" cy="812690"/>
          </a:xfrm>
        </p:spPr>
        <p:txBody>
          <a:bodyPr>
            <a:normAutofit fontScale="90000"/>
          </a:bodyPr>
          <a:lstStyle/>
          <a:p>
            <a:pPr algn="ctr"/>
            <a:r>
              <a:rPr lang="en-US" dirty="0">
                <a:latin typeface="Trebuchet MS" panose="020B0603020202020204" pitchFamily="34" charset="0"/>
              </a:rPr>
              <a:t>Recent Inquiry – Notified of Impending Layoff and UI</a:t>
            </a:r>
          </a:p>
        </p:txBody>
      </p:sp>
      <p:sp>
        <p:nvSpPr>
          <p:cNvPr id="3" name="Content Placeholder 2">
            <a:extLst>
              <a:ext uri="{FF2B5EF4-FFF2-40B4-BE49-F238E27FC236}">
                <a16:creationId xmlns:a16="http://schemas.microsoft.com/office/drawing/2014/main" id="{B24120A0-2309-42DC-84B1-5E790C9B7AE0}"/>
              </a:ext>
            </a:extLst>
          </p:cNvPr>
          <p:cNvSpPr>
            <a:spLocks noGrp="1"/>
          </p:cNvSpPr>
          <p:nvPr>
            <p:ph idx="1"/>
          </p:nvPr>
        </p:nvSpPr>
        <p:spPr>
          <a:xfrm>
            <a:off x="467591" y="2118167"/>
            <a:ext cx="10886209" cy="4058796"/>
          </a:xfrm>
        </p:spPr>
        <p:txBody>
          <a:bodyPr>
            <a:normAutofit fontScale="92500"/>
          </a:bodyPr>
          <a:lstStyle/>
          <a:p>
            <a:pPr marL="0" indent="0">
              <a:buNone/>
            </a:pPr>
            <a:r>
              <a:rPr lang="en-US" dirty="0">
                <a:solidFill>
                  <a:schemeClr val="tx1"/>
                </a:solidFill>
                <a:latin typeface="Trebuchet MS" panose="020B0603020202020204" pitchFamily="34" charset="0"/>
              </a:rPr>
              <a:t>In a recent virtual training on WIOA Dislocated Worker Eligibility, there was an excellent question about an individual who had recently been notified of a lay-off (that was not part of a closure or substantial layoff), for an individual that is working at a job where the employer </a:t>
            </a:r>
            <a:r>
              <a:rPr lang="en-US" b="1" u="sng" dirty="0">
                <a:solidFill>
                  <a:schemeClr val="tx1"/>
                </a:solidFill>
                <a:latin typeface="Trebuchet MS" panose="020B0603020202020204" pitchFamily="34" charset="0"/>
              </a:rPr>
              <a:t>had</a:t>
            </a:r>
            <a:r>
              <a:rPr lang="en-US" dirty="0">
                <a:solidFill>
                  <a:schemeClr val="tx1"/>
                </a:solidFill>
                <a:latin typeface="Trebuchet MS" panose="020B0603020202020204" pitchFamily="34" charset="0"/>
              </a:rPr>
              <a:t> paid into Unemployment Insurance on behalf of the individual, how could that individual meet the criteria that states:  </a:t>
            </a:r>
          </a:p>
          <a:p>
            <a:r>
              <a:rPr lang="en-US" altLang="en-US" sz="2200" dirty="0">
                <a:solidFill>
                  <a:schemeClr val="tx1"/>
                </a:solidFill>
                <a:highlight>
                  <a:srgbClr val="FFFF00"/>
                </a:highlight>
                <a:latin typeface="Trebuchet MS" panose="020B0603020202020204" pitchFamily="34" charset="0"/>
              </a:rPr>
              <a:t>Is </a:t>
            </a:r>
            <a:r>
              <a:rPr lang="en-US" sz="2200" dirty="0">
                <a:solidFill>
                  <a:schemeClr val="tx1"/>
                </a:solidFill>
                <a:effectLst/>
                <a:highlight>
                  <a:srgbClr val="FFFF00"/>
                </a:highlight>
                <a:latin typeface="Trebuchet MS" panose="020B0603020202020204" pitchFamily="34" charset="0"/>
                <a:ea typeface="Arial" panose="020B0604020202020204" pitchFamily="34" charset="0"/>
                <a:cs typeface="Calibri" panose="020F0502020204030204" pitchFamily="34" charset="0"/>
              </a:rPr>
              <a:t>eligible for or has exhausted entitlement to unemployment compensation as documented in one of the following ways; Unemployment Insurance Benefits:</a:t>
            </a:r>
          </a:p>
          <a:p>
            <a:pPr lvl="1"/>
            <a:r>
              <a:rPr lang="en-US" sz="1800" dirty="0">
                <a:solidFill>
                  <a:schemeClr val="tx1"/>
                </a:solidFill>
                <a:highlight>
                  <a:srgbClr val="FFFF00"/>
                </a:highlight>
                <a:latin typeface="Trebuchet MS" panose="020B0603020202020204" pitchFamily="34" charset="0"/>
                <a:ea typeface="Arial" panose="020B0604020202020204" pitchFamily="34" charset="0"/>
                <a:cs typeface="Calibri" panose="020F0502020204030204" pitchFamily="34" charset="0"/>
              </a:rPr>
              <a:t>The classification of persons as eligible for unemployment compensation is limited to those who have been determined eligible to receive a monetary benefit by the state unemployment insurance administering agency, or who have been determined by the state unemployment administering agency to have exhausted their benefits; OR  </a:t>
            </a:r>
          </a:p>
          <a:p>
            <a:endParaRPr lang="en-US" dirty="0"/>
          </a:p>
        </p:txBody>
      </p:sp>
      <p:sp>
        <p:nvSpPr>
          <p:cNvPr id="4" name="Footer Placeholder 3">
            <a:extLst>
              <a:ext uri="{FF2B5EF4-FFF2-40B4-BE49-F238E27FC236}">
                <a16:creationId xmlns:a16="http://schemas.microsoft.com/office/drawing/2014/main" id="{6F9D0640-DAD1-49EB-B03F-A01A417A244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67854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2106-D1F5-4A36-B82D-4E55BB618EA8}"/>
              </a:ext>
            </a:extLst>
          </p:cNvPr>
          <p:cNvSpPr>
            <a:spLocks noGrp="1"/>
          </p:cNvSpPr>
          <p:nvPr>
            <p:ph type="title"/>
          </p:nvPr>
        </p:nvSpPr>
        <p:spPr>
          <a:xfrm>
            <a:off x="3209544" y="610865"/>
            <a:ext cx="7616143" cy="885426"/>
          </a:xfrm>
        </p:spPr>
        <p:txBody>
          <a:bodyPr>
            <a:normAutofit fontScale="90000"/>
          </a:bodyPr>
          <a:lstStyle/>
          <a:p>
            <a:pPr algn="ctr"/>
            <a:r>
              <a:rPr lang="en-US" dirty="0">
                <a:latin typeface="Trebuchet MS" panose="020B0603020202020204" pitchFamily="34" charset="0"/>
              </a:rPr>
              <a:t>Guidance on Notified of Impending Lay-off and UI</a:t>
            </a:r>
          </a:p>
        </p:txBody>
      </p:sp>
      <p:sp>
        <p:nvSpPr>
          <p:cNvPr id="3" name="Content Placeholder 2">
            <a:extLst>
              <a:ext uri="{FF2B5EF4-FFF2-40B4-BE49-F238E27FC236}">
                <a16:creationId xmlns:a16="http://schemas.microsoft.com/office/drawing/2014/main" id="{623F0858-7678-4221-9988-B6DC5C2B4BE8}"/>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Working with our OET Policy Unit and Illinois Department of Employment Security (IDES) staff, the following guidance will be included in an update to the OET WIOA Dislocated Worker Policy Chapter 5 Section 3:</a:t>
            </a:r>
          </a:p>
          <a:p>
            <a:pPr marL="0" marR="0" indent="0">
              <a:spcBef>
                <a:spcPts val="0"/>
              </a:spcBef>
              <a:spcAft>
                <a:spcPts val="0"/>
              </a:spcAft>
              <a:buNone/>
            </a:pPr>
            <a:endParaRPr lang="en-US" sz="1800" dirty="0">
              <a:effectLst/>
              <a:latin typeface="Trebuchet MS" panose="020B0603020202020204" pitchFamily="34" charset="0"/>
              <a:ea typeface="Calibri" panose="020F0502020204030204" pitchFamily="34" charset="0"/>
            </a:endParaRPr>
          </a:p>
          <a:p>
            <a:pPr>
              <a:spcBef>
                <a:spcPts val="0"/>
              </a:spcBef>
            </a:pPr>
            <a:r>
              <a:rPr lang="en-US" sz="2000" dirty="0">
                <a:solidFill>
                  <a:schemeClr val="tx1"/>
                </a:solidFill>
                <a:effectLst/>
                <a:latin typeface="Trebuchet MS" panose="020B0603020202020204" pitchFamily="34" charset="0"/>
                <a:ea typeface="Calibri" panose="020F0502020204030204" pitchFamily="34" charset="0"/>
              </a:rPr>
              <a:t>For those who have been notified of an upcoming layoff and will not have applied for UI benefits, to meet the criteria around UI, the individual must have earned at least $2,000 in at least two (2) of the last four (4) calendar quarters which should be supported by either an IBIS document or the client’s pay records.  In those instances, the correct response to the IWDS application question of “UI Status:” would be “Eligible, But Not Receiving Benefits”.  </a:t>
            </a:r>
          </a:p>
          <a:p>
            <a:pPr marL="0" indent="0">
              <a:buNone/>
            </a:pPr>
            <a:r>
              <a:rPr lang="en-US" sz="2000"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FD6B1910-F256-44F4-9BE0-44D9464EE4A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67298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29FE-6F48-4957-80C9-4623E7294F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6C700330-A7FD-4394-8797-A45E05076D3B}"/>
              </a:ext>
            </a:extLst>
          </p:cNvPr>
          <p:cNvSpPr>
            <a:spLocks noGrp="1"/>
          </p:cNvSpPr>
          <p:nvPr>
            <p:ph idx="1"/>
          </p:nvPr>
        </p:nvSpPr>
        <p:spPr>
          <a:xfrm>
            <a:off x="838200" y="2088573"/>
            <a:ext cx="4378036" cy="4088390"/>
          </a:xfrm>
        </p:spPr>
        <p:txBody>
          <a:bodyPr>
            <a:normAutofit lnSpcReduction="10000"/>
          </a:bodyPr>
          <a:lstStyle/>
          <a:p>
            <a:pPr marL="0" indent="0">
              <a:buNone/>
            </a:pPr>
            <a:r>
              <a:rPr lang="en-US" altLang="en-US" sz="2400" dirty="0">
                <a:solidFill>
                  <a:schemeClr val="tx1"/>
                </a:solidFill>
                <a:latin typeface="Trebuchet MS" panose="020B0603020202020204" pitchFamily="34" charset="0"/>
              </a:rPr>
              <a:t>To meet this first criteria under “Unlikely to Return”, or those who use IWDS, regardless if the prospective WIOA client is receiving traditional UI or PUA, if the client has any response to the UI Status question other than “Not Eligible/Not Determined” they will have met the first eligibility criteria of eligible for or exhausted UI:</a:t>
            </a:r>
          </a:p>
          <a:p>
            <a:endParaRPr lang="en-US" dirty="0"/>
          </a:p>
        </p:txBody>
      </p:sp>
      <p:sp>
        <p:nvSpPr>
          <p:cNvPr id="4" name="Footer Placeholder 3">
            <a:extLst>
              <a:ext uri="{FF2B5EF4-FFF2-40B4-BE49-F238E27FC236}">
                <a16:creationId xmlns:a16="http://schemas.microsoft.com/office/drawing/2014/main" id="{3BF6C3A6-5DC9-420A-B106-11C213A554D3}"/>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43002E77-9B5F-49A2-AA16-9F63D36F46CE}"/>
              </a:ext>
            </a:extLst>
          </p:cNvPr>
          <p:cNvPicPr>
            <a:picLocks noChangeAspect="1"/>
          </p:cNvPicPr>
          <p:nvPr/>
        </p:nvPicPr>
        <p:blipFill>
          <a:blip r:embed="rId3"/>
          <a:stretch>
            <a:fillRect/>
          </a:stretch>
        </p:blipFill>
        <p:spPr>
          <a:xfrm>
            <a:off x="5548184" y="1636233"/>
            <a:ext cx="6109855" cy="4255797"/>
          </a:xfrm>
          <a:prstGeom prst="rect">
            <a:avLst/>
          </a:prstGeom>
        </p:spPr>
      </p:pic>
      <p:sp>
        <p:nvSpPr>
          <p:cNvPr id="9" name="Left Arrow 4">
            <a:extLst>
              <a:ext uri="{FF2B5EF4-FFF2-40B4-BE49-F238E27FC236}">
                <a16:creationId xmlns:a16="http://schemas.microsoft.com/office/drawing/2014/main" id="{5C524BE6-36DA-4457-A1A5-64EBFDF0DB0F}"/>
              </a:ext>
            </a:extLst>
          </p:cNvPr>
          <p:cNvSpPr/>
          <p:nvPr/>
        </p:nvSpPr>
        <p:spPr>
          <a:xfrm>
            <a:off x="10109349" y="2771530"/>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044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C04A-AAF8-42A7-934D-C19A1A1EDDC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791EA19B-EFE6-403A-93B7-086601AB54E6}"/>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rPr>
              <a:t>To recap, the initial eligibility for “Unlikely to Return to Previous Industry or Occupation” requires the client to be eligible to draw a monetary UI benefit (either traditional UI or PUA) or exhausted UI (either traditional UI or PUA), that was covered in the previous slides. </a:t>
            </a:r>
          </a:p>
          <a:p>
            <a:r>
              <a:rPr lang="en-US" altLang="en-US" dirty="0">
                <a:solidFill>
                  <a:schemeClr val="tx1"/>
                </a:solidFill>
                <a:latin typeface="Trebuchet MS" panose="020B0603020202020204" pitchFamily="34" charset="0"/>
              </a:rPr>
              <a:t>In addition, there is an alternative to UI for individuals who worked for an employer who had not paid into UI on their behalf; this is known as “Tenure”.</a:t>
            </a:r>
          </a:p>
          <a:p>
            <a:r>
              <a:rPr lang="en-US" altLang="en-US" dirty="0">
                <a:solidFill>
                  <a:schemeClr val="tx1"/>
                </a:solidFill>
                <a:latin typeface="Trebuchet MS" panose="020B0603020202020204" pitchFamily="34" charset="0"/>
              </a:rPr>
              <a:t>The details around “Tenure” will be covered on the next several slides.</a:t>
            </a:r>
          </a:p>
          <a:p>
            <a:endParaRPr lang="en-US" dirty="0"/>
          </a:p>
        </p:txBody>
      </p:sp>
      <p:sp>
        <p:nvSpPr>
          <p:cNvPr id="4" name="Footer Placeholder 3">
            <a:extLst>
              <a:ext uri="{FF2B5EF4-FFF2-40B4-BE49-F238E27FC236}">
                <a16:creationId xmlns:a16="http://schemas.microsoft.com/office/drawing/2014/main" id="{6EA58D0A-1D20-4E2D-850D-CDAF5BAE00C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3125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7E17-8286-4236-91D4-E75D8B15FCC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4E74F0AF-F467-48F5-806D-66EDCDACF387}"/>
              </a:ext>
            </a:extLst>
          </p:cNvPr>
          <p:cNvSpPr>
            <a:spLocks noGrp="1"/>
          </p:cNvSpPr>
          <p:nvPr>
            <p:ph idx="1"/>
          </p:nvPr>
        </p:nvSpPr>
        <p:spPr/>
        <p:txBody>
          <a:bodyPr/>
          <a:lstStyle/>
          <a:p>
            <a:pPr marL="0" indent="0">
              <a:buNone/>
            </a:pPr>
            <a:r>
              <a:rPr lang="en-US" altLang="en-US" sz="2400" dirty="0">
                <a:solidFill>
                  <a:schemeClr val="tx1"/>
                </a:solidFill>
                <a:latin typeface="Trebuchet MS" panose="020B0603020202020204" pitchFamily="34" charset="0"/>
              </a:rPr>
              <a:t>This individual that has been terminated or laid off or has received notice of employment termination or layoff; and as listed </a:t>
            </a:r>
            <a:r>
              <a:rPr lang="en-US" altLang="en-US" sz="22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200" b="1" u="sng" dirty="0">
                <a:solidFill>
                  <a:schemeClr val="tx1"/>
                </a:solidFill>
                <a:latin typeface="Trebuchet MS" panose="020B0603020202020204" pitchFamily="34" charset="0"/>
              </a:rPr>
              <a:t>Dislocated Worker Eligibility - paragraphs I.1.a.2.b) </a:t>
            </a:r>
            <a:endParaRPr lang="en-US" altLang="en-US" sz="2200" dirty="0">
              <a:solidFill>
                <a:schemeClr val="tx1"/>
              </a:solidFill>
              <a:latin typeface="Trebuchet MS" panose="020B0603020202020204" pitchFamily="34" charset="0"/>
            </a:endParaRPr>
          </a:p>
          <a:p>
            <a:pPr lvl="1"/>
            <a:r>
              <a:rPr lang="en-US" sz="2000" dirty="0">
                <a:solidFill>
                  <a:schemeClr val="tx1"/>
                </a:solidFill>
                <a:effectLst/>
                <a:latin typeface="Trebuchet MS" panose="020B0603020202020204" pitchFamily="34" charset="0"/>
                <a:ea typeface="Arial" panose="020B0604020202020204" pitchFamily="34" charset="0"/>
              </a:rPr>
              <a:t>Tenure = has been employed for a duration sufficient to demonstrate attachment to the workforce (meaning the individual must have at least thirty (30) days of employment in the industry or occupation from which he/she was dislocated) but is not eligible for unemployment compensation due to insufficient earnings or having performed services for an employer that were not covered under a state unemployment compensation law; </a:t>
            </a:r>
          </a:p>
          <a:p>
            <a:pPr lvl="1"/>
            <a:endParaRPr lang="en-US" sz="2000" dirty="0">
              <a:solidFill>
                <a:schemeClr val="tx1"/>
              </a:solidFill>
            </a:endParaRPr>
          </a:p>
          <a:p>
            <a:pPr marL="457200" lvl="1" indent="0">
              <a:buNone/>
            </a:pPr>
            <a:r>
              <a:rPr lang="en-US" sz="2000" dirty="0">
                <a:solidFill>
                  <a:schemeClr val="tx1"/>
                </a:solidFill>
                <a:highlight>
                  <a:srgbClr val="FFFF00"/>
                </a:highlight>
              </a:rPr>
              <a:t>NOTE:  In the previous WIOA Dislocated Worker Eligibility Policy, the time to meet the “Tenure” criteria had been six (6) months in the industry or occupation, and that time frame has now been shrunken down to thirty (30) days in the 5-13-23 policy. </a:t>
            </a:r>
          </a:p>
        </p:txBody>
      </p:sp>
      <p:sp>
        <p:nvSpPr>
          <p:cNvPr id="4" name="Footer Placeholder 3">
            <a:extLst>
              <a:ext uri="{FF2B5EF4-FFF2-40B4-BE49-F238E27FC236}">
                <a16:creationId xmlns:a16="http://schemas.microsoft.com/office/drawing/2014/main" id="{E2E4F8B7-0843-49AE-9C94-9ACE1170CD1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218408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89F1-F500-4804-8A95-11DCDD7B143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Tenure Alternative to UI</a:t>
            </a:r>
          </a:p>
        </p:txBody>
      </p:sp>
      <p:sp>
        <p:nvSpPr>
          <p:cNvPr id="3" name="Content Placeholder 2">
            <a:extLst>
              <a:ext uri="{FF2B5EF4-FFF2-40B4-BE49-F238E27FC236}">
                <a16:creationId xmlns:a16="http://schemas.microsoft.com/office/drawing/2014/main" id="{A6DEF500-9D7E-4498-ACBC-B0A5058A4CF0}"/>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“Tenure” is for an individual who worked at a job (or in the industry) for at least </a:t>
            </a:r>
            <a:r>
              <a:rPr lang="en-US" altLang="en-US" b="1" u="sng" dirty="0">
                <a:solidFill>
                  <a:schemeClr val="tx1"/>
                </a:solidFill>
                <a:latin typeface="Trebuchet MS" panose="020B0603020202020204" pitchFamily="34" charset="0"/>
              </a:rPr>
              <a:t>30</a:t>
            </a:r>
            <a:r>
              <a:rPr lang="en-US" altLang="en-US" dirty="0">
                <a:solidFill>
                  <a:schemeClr val="tx1"/>
                </a:solidFill>
                <a:latin typeface="Trebuchet MS" panose="020B0603020202020204" pitchFamily="34" charset="0"/>
              </a:rPr>
              <a:t> days, where the employer </a:t>
            </a:r>
            <a:r>
              <a:rPr lang="en-US" altLang="en-US" b="1" u="sng" dirty="0">
                <a:solidFill>
                  <a:schemeClr val="tx1"/>
                </a:solidFill>
                <a:latin typeface="Trebuchet MS" panose="020B0603020202020204" pitchFamily="34" charset="0"/>
              </a:rPr>
              <a:t>did not</a:t>
            </a:r>
            <a:r>
              <a:rPr lang="en-US" altLang="en-US" b="1" dirty="0">
                <a:solidFill>
                  <a:schemeClr val="tx1"/>
                </a:solidFill>
                <a:latin typeface="Trebuchet MS" panose="020B0603020202020204" pitchFamily="34" charset="0"/>
              </a:rPr>
              <a:t> </a:t>
            </a:r>
            <a:r>
              <a:rPr lang="en-US" altLang="en-US" dirty="0">
                <a:solidFill>
                  <a:schemeClr val="tx1"/>
                </a:solidFill>
                <a:latin typeface="Trebuchet MS" panose="020B0603020202020204" pitchFamily="34" charset="0"/>
              </a:rPr>
              <a:t>pay into the UI system on behalf of the employee.</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OR “Tenure” is for an individual who worked full-time at their dislocation job (or in the industry) for at least 30 days and had insufficient wages to draw a monetary UI benefit.</a:t>
            </a:r>
          </a:p>
          <a:p>
            <a:endParaRPr lang="en-US" dirty="0"/>
          </a:p>
        </p:txBody>
      </p:sp>
      <p:sp>
        <p:nvSpPr>
          <p:cNvPr id="4" name="Footer Placeholder 3">
            <a:extLst>
              <a:ext uri="{FF2B5EF4-FFF2-40B4-BE49-F238E27FC236}">
                <a16:creationId xmlns:a16="http://schemas.microsoft.com/office/drawing/2014/main" id="{9661EA13-E3D4-4CDF-90C6-923E2B009EA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969323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FD09-F0B7-46E3-8DB5-8F20F06B481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Further Details about Tenure</a:t>
            </a:r>
          </a:p>
        </p:txBody>
      </p:sp>
      <p:sp>
        <p:nvSpPr>
          <p:cNvPr id="3" name="Content Placeholder 2">
            <a:extLst>
              <a:ext uri="{FF2B5EF4-FFF2-40B4-BE49-F238E27FC236}">
                <a16:creationId xmlns:a16="http://schemas.microsoft.com/office/drawing/2014/main" id="{F9DBEB9C-5EE6-48C2-BBE4-72EE987E71F7}"/>
              </a:ext>
            </a:extLst>
          </p:cNvPr>
          <p:cNvSpPr>
            <a:spLocks noGrp="1"/>
          </p:cNvSpPr>
          <p:nvPr>
            <p:ph idx="1"/>
          </p:nvPr>
        </p:nvSpPr>
        <p:spPr/>
        <p:txBody>
          <a:bodyPr>
            <a:normAutofit lnSpcReduction="10000"/>
          </a:bodyPr>
          <a:lstStyle/>
          <a:p>
            <a:r>
              <a:rPr lang="en-US" sz="2800" dirty="0">
                <a:solidFill>
                  <a:schemeClr val="tx1"/>
                </a:solidFill>
                <a:effectLst/>
                <a:latin typeface="Trebuchet MS" panose="020B0603020202020204" pitchFamily="34" charset="0"/>
                <a:ea typeface="Calibri" panose="020F0502020204030204" pitchFamily="34" charset="0"/>
              </a:rPr>
              <a:t>Based on recent guidance provided by IDES to our Policy Unit, for an individual to be eligible to draw a monetary UI benefit, the person must have earned at least $2,000 in at least two (2) of the last four (4) calendar quarters which should be supported by either an IBIS document or the client's pay records. </a:t>
            </a:r>
          </a:p>
          <a:p>
            <a:r>
              <a:rPr lang="en-US" sz="2800" dirty="0">
                <a:solidFill>
                  <a:schemeClr val="tx1"/>
                </a:solidFill>
                <a:effectLst/>
                <a:latin typeface="Trebuchet MS" panose="020B0603020202020204" pitchFamily="34" charset="0"/>
                <a:ea typeface="Calibri" panose="020F0502020204030204" pitchFamily="34" charset="0"/>
              </a:rPr>
              <a:t>If an individual has worked full-time at their dislocation job </a:t>
            </a:r>
            <a:r>
              <a:rPr lang="en-US" dirty="0">
                <a:solidFill>
                  <a:schemeClr val="tx1"/>
                </a:solidFill>
                <a:latin typeface="Trebuchet MS" panose="020B0603020202020204" pitchFamily="34" charset="0"/>
                <a:ea typeface="Calibri" panose="020F0502020204030204" pitchFamily="34" charset="0"/>
              </a:rPr>
              <a:t>for </a:t>
            </a:r>
            <a:r>
              <a:rPr lang="en-US" sz="2800" dirty="0">
                <a:solidFill>
                  <a:schemeClr val="tx1"/>
                </a:solidFill>
                <a:effectLst/>
                <a:latin typeface="Trebuchet MS" panose="020B0603020202020204" pitchFamily="34" charset="0"/>
                <a:ea typeface="Calibri" panose="020F0502020204030204" pitchFamily="34" charset="0"/>
              </a:rPr>
              <a:t>at least 30 days but does not meet the above criteria (due to insufficient earnings), then that individual would meet the alternative criteria to UI known as “Tenure”.   </a:t>
            </a:r>
          </a:p>
          <a:p>
            <a:endParaRPr lang="en-US" dirty="0"/>
          </a:p>
        </p:txBody>
      </p:sp>
      <p:sp>
        <p:nvSpPr>
          <p:cNvPr id="4" name="Footer Placeholder 3">
            <a:extLst>
              <a:ext uri="{FF2B5EF4-FFF2-40B4-BE49-F238E27FC236}">
                <a16:creationId xmlns:a16="http://schemas.microsoft.com/office/drawing/2014/main" id="{EE85FB08-6C34-4CFD-9CC4-E967C0E3715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25732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3AB3-1639-4E6B-8788-F7EF27E9B32A}"/>
              </a:ext>
            </a:extLst>
          </p:cNvPr>
          <p:cNvSpPr>
            <a:spLocks noGrp="1"/>
          </p:cNvSpPr>
          <p:nvPr>
            <p:ph type="title"/>
          </p:nvPr>
        </p:nvSpPr>
        <p:spPr/>
        <p:txBody>
          <a:bodyPr>
            <a:normAutofit fontScale="90000"/>
          </a:bodyPr>
          <a:lstStyle/>
          <a:p>
            <a:pPr algn="ctr"/>
            <a:r>
              <a:rPr lang="en-US" dirty="0"/>
              <a:t> </a:t>
            </a:r>
            <a:r>
              <a:rPr lang="en-US" altLang="en-US" dirty="0">
                <a:latin typeface="Trebuchet MS" panose="020B0603020202020204" pitchFamily="34" charset="0"/>
              </a:rPr>
              <a:t>Tenure – Military Separation</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0C77C2B-9771-4117-B506-FC9B1C1B5B46}"/>
              </a:ext>
            </a:extLst>
          </p:cNvPr>
          <p:cNvSpPr>
            <a:spLocks noGrp="1"/>
          </p:cNvSpPr>
          <p:nvPr>
            <p:ph idx="1"/>
          </p:nvPr>
        </p:nvSpPr>
        <p:spPr>
          <a:xfrm>
            <a:off x="838200" y="2118167"/>
            <a:ext cx="10661542" cy="4058796"/>
          </a:xfrm>
        </p:spPr>
        <p:txBody>
          <a:bodyPr/>
          <a:lstStyle/>
          <a:p>
            <a:pPr marL="0" indent="0">
              <a:buNone/>
            </a:pPr>
            <a:r>
              <a:rPr lang="en-US" altLang="en-US" dirty="0">
                <a:solidFill>
                  <a:schemeClr val="tx1"/>
                </a:solidFill>
                <a:latin typeface="Trebuchet MS" panose="020B0603020202020204" pitchFamily="34" charset="0"/>
              </a:rPr>
              <a:t>Often people who separate from the armed forces after their enlistment (discharged from active duty) are not eligible for UI. If that is the case with someone you are working with, Illinois Department of Employment Security has given guidance that those individuals would meet “Tenure” if they had served at least 30 days in the armed forces and are not eligible for UI.</a:t>
            </a:r>
          </a:p>
          <a:p>
            <a:endParaRPr lang="en-US" dirty="0"/>
          </a:p>
        </p:txBody>
      </p:sp>
      <p:sp>
        <p:nvSpPr>
          <p:cNvPr id="4" name="Footer Placeholder 3">
            <a:extLst>
              <a:ext uri="{FF2B5EF4-FFF2-40B4-BE49-F238E27FC236}">
                <a16:creationId xmlns:a16="http://schemas.microsoft.com/office/drawing/2014/main" id="{A3A59EEA-D051-4296-9742-B2A3C263945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4176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270A-583D-428E-AFE9-523D7650C1AB}"/>
              </a:ext>
            </a:extLst>
          </p:cNvPr>
          <p:cNvSpPr>
            <a:spLocks noGrp="1"/>
          </p:cNvSpPr>
          <p:nvPr>
            <p:ph type="title"/>
          </p:nvPr>
        </p:nvSpPr>
        <p:spPr>
          <a:xfrm>
            <a:off x="3209544" y="610865"/>
            <a:ext cx="8471115" cy="561049"/>
          </a:xfrm>
        </p:spPr>
        <p:txBody>
          <a:bodyPr>
            <a:noAutofit/>
          </a:bodyPr>
          <a:lstStyle/>
          <a:p>
            <a:pPr algn="ctr"/>
            <a:r>
              <a:rPr lang="en-US" sz="4000"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B2F3703C-E439-4090-932A-F047A10D3E9D}"/>
              </a:ext>
            </a:extLst>
          </p:cNvPr>
          <p:cNvSpPr>
            <a:spLocks noGrp="1"/>
          </p:cNvSpPr>
          <p:nvPr>
            <p:ph idx="1"/>
          </p:nvPr>
        </p:nvSpPr>
        <p:spPr>
          <a:xfrm>
            <a:off x="838200" y="1704814"/>
            <a:ext cx="10515600" cy="4472149"/>
          </a:xfrm>
        </p:spPr>
        <p:txBody>
          <a:bodyPr>
            <a:normAutofit lnSpcReduction="10000"/>
          </a:bodyPr>
          <a:lstStyle/>
          <a:p>
            <a:pPr marL="0" indent="0" algn="ctr">
              <a:buFont typeface="Arial" panose="020B0604020202020204" pitchFamily="34" charset="0"/>
              <a:buNone/>
              <a:defRPr/>
            </a:pPr>
            <a:r>
              <a:rPr lang="en-US" sz="3600" b="1" dirty="0">
                <a:solidFill>
                  <a:schemeClr val="tx1"/>
                </a:solidFill>
                <a:latin typeface="Trebuchet MS" panose="020B0603020202020204" pitchFamily="34" charset="0"/>
                <a:cs typeface="Traditional Arabic" panose="02020603050405020304" pitchFamily="18" charset="-78"/>
              </a:rPr>
              <a:t>WIOA Title 1 Authority</a:t>
            </a:r>
          </a:p>
          <a:p>
            <a:pPr>
              <a:defRPr/>
            </a:pPr>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a:t>
            </a:r>
          </a:p>
          <a:p>
            <a:pPr>
              <a:defRPr/>
            </a:pPr>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(TEGL)19-16 – Guidance on Services Provided through Adult and Dislocated Worker under WIOA – dated March 2nd, 2017</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5.1 – General Eligibility </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5.1.1 – Selective Service updated August 2021  </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5.3 – Dislocated Worker Eligibility updated May 12</a:t>
            </a:r>
            <a:r>
              <a:rPr lang="en-US" altLang="en-US" baseline="30000" dirty="0">
                <a:solidFill>
                  <a:schemeClr val="tx1"/>
                </a:solidFill>
                <a:latin typeface="Trebuchet MS" panose="020B0603020202020204" pitchFamily="34" charset="0"/>
                <a:cs typeface="Traditional Arabic" panose="02020603050405020304" pitchFamily="18" charset="-78"/>
              </a:rPr>
              <a:t>th</a:t>
            </a:r>
            <a:r>
              <a:rPr lang="en-US" altLang="en-US" dirty="0">
                <a:solidFill>
                  <a:schemeClr val="tx1"/>
                </a:solidFill>
                <a:latin typeface="Trebuchet MS" panose="020B0603020202020204" pitchFamily="34" charset="0"/>
                <a:cs typeface="Traditional Arabic" panose="02020603050405020304" pitchFamily="18" charset="-78"/>
              </a:rPr>
              <a:t>, 2023</a:t>
            </a:r>
          </a:p>
          <a:p>
            <a:endParaRPr lang="en-US" dirty="0"/>
          </a:p>
        </p:txBody>
      </p:sp>
      <p:sp>
        <p:nvSpPr>
          <p:cNvPr id="4" name="Footer Placeholder 3">
            <a:extLst>
              <a:ext uri="{FF2B5EF4-FFF2-40B4-BE49-F238E27FC236}">
                <a16:creationId xmlns:a16="http://schemas.microsoft.com/office/drawing/2014/main" id="{3BE3C71D-016F-4D8B-AD9D-48A301C05DFA}"/>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1265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FEE4-31AE-475D-8973-C2B4B6D9DEAE}"/>
              </a:ext>
            </a:extLst>
          </p:cNvPr>
          <p:cNvSpPr>
            <a:spLocks noGrp="1"/>
          </p:cNvSpPr>
          <p:nvPr>
            <p:ph type="title"/>
          </p:nvPr>
        </p:nvSpPr>
        <p:spPr>
          <a:xfrm>
            <a:off x="3209544" y="610865"/>
            <a:ext cx="8617057" cy="561049"/>
          </a:xfrm>
        </p:spPr>
        <p:txBody>
          <a:bodyPr>
            <a:noAutofit/>
          </a:bodyPr>
          <a:lstStyle/>
          <a:p>
            <a:pPr algn="ctr"/>
            <a:r>
              <a:rPr lang="en-US" sz="3900" dirty="0">
                <a:latin typeface="Trebuchet MS" panose="020B0603020202020204" pitchFamily="34" charset="0"/>
              </a:rPr>
              <a:t>Employment Characteristics Screen</a:t>
            </a:r>
          </a:p>
        </p:txBody>
      </p:sp>
      <p:sp>
        <p:nvSpPr>
          <p:cNvPr id="3" name="Content Placeholder 2">
            <a:extLst>
              <a:ext uri="{FF2B5EF4-FFF2-40B4-BE49-F238E27FC236}">
                <a16:creationId xmlns:a16="http://schemas.microsoft.com/office/drawing/2014/main" id="{09CFD51D-020B-4B00-9FCF-B745E26E63A2}"/>
              </a:ext>
            </a:extLst>
          </p:cNvPr>
          <p:cNvSpPr>
            <a:spLocks noGrp="1"/>
          </p:cNvSpPr>
          <p:nvPr>
            <p:ph idx="1"/>
          </p:nvPr>
        </p:nvSpPr>
        <p:spPr>
          <a:xfrm>
            <a:off x="838200" y="2118167"/>
            <a:ext cx="4353732" cy="4058796"/>
          </a:xfrm>
        </p:spPr>
        <p:txBody>
          <a:bodyPr>
            <a:normAutofit/>
          </a:bodyPr>
          <a:lstStyle/>
          <a:p>
            <a:pPr marL="0" indent="0">
              <a:buNone/>
            </a:pPr>
            <a:r>
              <a:rPr lang="en-US" dirty="0">
                <a:solidFill>
                  <a:schemeClr val="tx1"/>
                </a:solidFill>
                <a:latin typeface="Trebuchet MS" panose="020B0603020202020204" pitchFamily="34" charset="0"/>
              </a:rPr>
              <a:t>For the “example” client on the adjacent screen, the individual met “Tenure” as he was medically separated from the Air Force and with his Veterans benefits, he was not eligible for UI benefit.   </a:t>
            </a:r>
          </a:p>
        </p:txBody>
      </p:sp>
      <p:sp>
        <p:nvSpPr>
          <p:cNvPr id="4" name="Footer Placeholder 3">
            <a:extLst>
              <a:ext uri="{FF2B5EF4-FFF2-40B4-BE49-F238E27FC236}">
                <a16:creationId xmlns:a16="http://schemas.microsoft.com/office/drawing/2014/main" id="{CAB9E2A4-1893-494E-BB38-D997FF15D1AC}"/>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FC26AE50-7709-412E-A46C-0789FB7BC739}"/>
              </a:ext>
            </a:extLst>
          </p:cNvPr>
          <p:cNvPicPr>
            <a:picLocks noChangeAspect="1"/>
          </p:cNvPicPr>
          <p:nvPr/>
        </p:nvPicPr>
        <p:blipFill>
          <a:blip r:embed="rId2"/>
          <a:stretch>
            <a:fillRect/>
          </a:stretch>
        </p:blipFill>
        <p:spPr>
          <a:xfrm>
            <a:off x="5465617" y="1415601"/>
            <a:ext cx="6080619" cy="4569563"/>
          </a:xfrm>
          <a:prstGeom prst="rect">
            <a:avLst/>
          </a:prstGeom>
        </p:spPr>
      </p:pic>
      <p:sp>
        <p:nvSpPr>
          <p:cNvPr id="9" name="Left Arrow 4">
            <a:extLst>
              <a:ext uri="{FF2B5EF4-FFF2-40B4-BE49-F238E27FC236}">
                <a16:creationId xmlns:a16="http://schemas.microsoft.com/office/drawing/2014/main" id="{CC7E402E-242F-4595-94DE-7CB82CADACED}"/>
              </a:ext>
            </a:extLst>
          </p:cNvPr>
          <p:cNvSpPr/>
          <p:nvPr/>
        </p:nvSpPr>
        <p:spPr>
          <a:xfrm>
            <a:off x="8045196" y="281367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889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EB6E-7271-44AB-A1F3-64758A8FBBB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Examples of “Tenure” Jobs   </a:t>
            </a:r>
          </a:p>
        </p:txBody>
      </p:sp>
      <p:sp>
        <p:nvSpPr>
          <p:cNvPr id="3" name="Content Placeholder 2">
            <a:extLst>
              <a:ext uri="{FF2B5EF4-FFF2-40B4-BE49-F238E27FC236}">
                <a16:creationId xmlns:a16="http://schemas.microsoft.com/office/drawing/2014/main" id="{296858D3-3B39-46BE-8532-69CEDB5C0405}"/>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rPr>
              <a:t>Some examples of jobs not covered under the state unemployment compensation law:</a:t>
            </a:r>
          </a:p>
          <a:p>
            <a:pPr lvl="1"/>
            <a:r>
              <a:rPr lang="en-US" altLang="en-US" dirty="0">
                <a:solidFill>
                  <a:schemeClr val="tx1"/>
                </a:solidFill>
                <a:latin typeface="Trebuchet MS" panose="020B0603020202020204" pitchFamily="34" charset="0"/>
              </a:rPr>
              <a:t>Church or religious organization</a:t>
            </a:r>
          </a:p>
          <a:p>
            <a:pPr lvl="1"/>
            <a:r>
              <a:rPr lang="en-US" altLang="en-US" dirty="0">
                <a:solidFill>
                  <a:schemeClr val="tx1"/>
                </a:solidFill>
                <a:latin typeface="Trebuchet MS" panose="020B0603020202020204" pitchFamily="34" charset="0"/>
              </a:rPr>
              <a:t>Railroad  </a:t>
            </a:r>
          </a:p>
          <a:p>
            <a:pPr lvl="1"/>
            <a:r>
              <a:rPr lang="en-US" altLang="en-US" dirty="0">
                <a:solidFill>
                  <a:schemeClr val="tx1"/>
                </a:solidFill>
                <a:latin typeface="Trebuchet MS" panose="020B0603020202020204" pitchFamily="34" charset="0"/>
              </a:rPr>
              <a:t>Insurance agent  </a:t>
            </a:r>
          </a:p>
          <a:p>
            <a:pPr lvl="1"/>
            <a:r>
              <a:rPr lang="en-US" altLang="en-US" dirty="0">
                <a:solidFill>
                  <a:schemeClr val="tx1"/>
                </a:solidFill>
                <a:latin typeface="Trebuchet MS" panose="020B0603020202020204" pitchFamily="34" charset="0"/>
              </a:rPr>
              <a:t>Agricultural labor</a:t>
            </a:r>
          </a:p>
          <a:p>
            <a:pPr lvl="1"/>
            <a:r>
              <a:rPr lang="en-US" altLang="en-US" dirty="0">
                <a:solidFill>
                  <a:schemeClr val="tx1"/>
                </a:solidFill>
                <a:latin typeface="Trebuchet MS" panose="020B0603020202020204" pitchFamily="34" charset="0"/>
              </a:rPr>
              <a:t>Domestic Service</a:t>
            </a:r>
          </a:p>
          <a:p>
            <a:pPr lvl="1"/>
            <a:r>
              <a:rPr lang="en-US" altLang="en-US" dirty="0">
                <a:solidFill>
                  <a:schemeClr val="tx1"/>
                </a:solidFill>
                <a:latin typeface="Trebuchet MS" panose="020B0603020202020204" pitchFamily="34" charset="0"/>
              </a:rPr>
              <a:t>Family Business</a:t>
            </a:r>
          </a:p>
          <a:p>
            <a:r>
              <a:rPr lang="en-US" dirty="0">
                <a:solidFill>
                  <a:schemeClr val="tx1"/>
                </a:solidFill>
                <a:latin typeface="Trebuchet MS" panose="020B0603020202020204" pitchFamily="34" charset="0"/>
              </a:rPr>
              <a:t>Many of these jobs did receive PUA benefits during COVID. But from my knowledge the PUA ended in September 2021.   </a:t>
            </a:r>
          </a:p>
        </p:txBody>
      </p:sp>
      <p:sp>
        <p:nvSpPr>
          <p:cNvPr id="4" name="Footer Placeholder 3">
            <a:extLst>
              <a:ext uri="{FF2B5EF4-FFF2-40B4-BE49-F238E27FC236}">
                <a16:creationId xmlns:a16="http://schemas.microsoft.com/office/drawing/2014/main" id="{8D9D99BD-F20C-4AB9-BE71-892EA379474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50796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E108-E806-4494-90D2-35FC1979B7D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02B299E8-CFC8-4946-ABCC-C977687CC5B0}"/>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It is </a:t>
            </a:r>
            <a:r>
              <a:rPr lang="en-US" altLang="en-US" b="1" dirty="0">
                <a:solidFill>
                  <a:schemeClr val="tx1"/>
                </a:solidFill>
                <a:latin typeface="Trebuchet MS" panose="020B0603020202020204" pitchFamily="34" charset="0"/>
              </a:rPr>
              <a:t>very important </a:t>
            </a:r>
            <a:r>
              <a:rPr lang="en-US" altLang="en-US" dirty="0">
                <a:solidFill>
                  <a:schemeClr val="tx1"/>
                </a:solidFill>
                <a:latin typeface="Trebuchet MS" panose="020B0603020202020204" pitchFamily="34" charset="0"/>
              </a:rPr>
              <a:t>to understand that under the criteria of “Unlikely to Return”, if an individual is laid off (or fired, quit, etc.) from a job where the employer </a:t>
            </a:r>
            <a:r>
              <a:rPr lang="en-US" altLang="en-US" b="1" u="sng" dirty="0">
                <a:solidFill>
                  <a:schemeClr val="tx1"/>
                </a:solidFill>
                <a:latin typeface="Trebuchet MS" panose="020B0603020202020204" pitchFamily="34" charset="0"/>
              </a:rPr>
              <a:t>had paid</a:t>
            </a:r>
            <a:r>
              <a:rPr lang="en-US" altLang="en-US" dirty="0">
                <a:solidFill>
                  <a:schemeClr val="tx1"/>
                </a:solidFill>
                <a:latin typeface="Trebuchet MS" panose="020B0603020202020204" pitchFamily="34" charset="0"/>
              </a:rPr>
              <a:t> into the UI system on behalf of the individual, and the individual is/has been </a:t>
            </a:r>
            <a:r>
              <a:rPr lang="en-US" altLang="en-US" b="1" u="sng" dirty="0">
                <a:solidFill>
                  <a:schemeClr val="tx1"/>
                </a:solidFill>
                <a:latin typeface="Trebuchet MS" panose="020B0603020202020204" pitchFamily="34" charset="0"/>
              </a:rPr>
              <a:t>denied </a:t>
            </a:r>
            <a:r>
              <a:rPr lang="en-US" altLang="en-US" b="1" dirty="0">
                <a:solidFill>
                  <a:schemeClr val="tx1"/>
                </a:solidFill>
                <a:latin typeface="Trebuchet MS" panose="020B0603020202020204" pitchFamily="34" charset="0"/>
              </a:rPr>
              <a:t>UI benefits</a:t>
            </a:r>
            <a:r>
              <a:rPr lang="en-US" altLang="en-US" dirty="0">
                <a:solidFill>
                  <a:schemeClr val="tx1"/>
                </a:solidFill>
                <a:latin typeface="Trebuchet MS" panose="020B0603020202020204" pitchFamily="34" charset="0"/>
              </a:rPr>
              <a:t>, (both traditional UI and PUA) the individual </a:t>
            </a:r>
            <a:r>
              <a:rPr lang="en-US" altLang="en-US" b="1" u="sng" dirty="0">
                <a:solidFill>
                  <a:schemeClr val="tx1"/>
                </a:solidFill>
                <a:latin typeface="Trebuchet MS" panose="020B0603020202020204" pitchFamily="34" charset="0"/>
              </a:rPr>
              <a:t>cannot be determined eligible</a:t>
            </a:r>
            <a:r>
              <a:rPr lang="en-US" altLang="en-US" dirty="0">
                <a:solidFill>
                  <a:schemeClr val="tx1"/>
                </a:solidFill>
                <a:latin typeface="Trebuchet MS" panose="020B0603020202020204" pitchFamily="34" charset="0"/>
              </a:rPr>
              <a:t> under the Dislocated Worker criteria of “Unlikely to Return”.</a:t>
            </a:r>
          </a:p>
          <a:p>
            <a:pPr marL="0" indent="0">
              <a:buNone/>
            </a:pPr>
            <a:endParaRPr lang="en-US" altLang="en-US" sz="1000" dirty="0">
              <a:solidFill>
                <a:schemeClr val="tx1"/>
              </a:solidFill>
              <a:latin typeface="Trebuchet MS" panose="020B0603020202020204" pitchFamily="34" charset="0"/>
            </a:endParaRPr>
          </a:p>
          <a:p>
            <a:r>
              <a:rPr lang="en-US" altLang="en-US" b="1" dirty="0">
                <a:solidFill>
                  <a:schemeClr val="tx1"/>
                </a:solidFill>
                <a:highlight>
                  <a:srgbClr val="FFFF00"/>
                </a:highlight>
                <a:latin typeface="Trebuchet MS" panose="020B0603020202020204" pitchFamily="34" charset="0"/>
              </a:rPr>
              <a:t>There is no exception to the above paragraph.</a:t>
            </a:r>
          </a:p>
          <a:p>
            <a:endParaRPr lang="en-US" dirty="0"/>
          </a:p>
        </p:txBody>
      </p:sp>
      <p:sp>
        <p:nvSpPr>
          <p:cNvPr id="4" name="Footer Placeholder 3">
            <a:extLst>
              <a:ext uri="{FF2B5EF4-FFF2-40B4-BE49-F238E27FC236}">
                <a16:creationId xmlns:a16="http://schemas.microsoft.com/office/drawing/2014/main" id="{DAB591F3-4AAB-4A85-B367-1FD806A4067D}"/>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12631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E94E-90EC-4F62-AF0F-7E0CAB49834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8DABF852-3EB8-4349-9B05-912587503F9D}"/>
              </a:ext>
            </a:extLst>
          </p:cNvPr>
          <p:cNvSpPr>
            <a:spLocks noGrp="1"/>
          </p:cNvSpPr>
          <p:nvPr>
            <p:ph idx="1"/>
          </p:nvPr>
        </p:nvSpPr>
        <p:spPr/>
        <p:txBody>
          <a:bodyPr/>
          <a:lstStyle/>
          <a:p>
            <a:r>
              <a:rPr lang="en-US" altLang="en-US" sz="2400" dirty="0">
                <a:solidFill>
                  <a:schemeClr val="tx1"/>
                </a:solidFill>
                <a:latin typeface="Trebuchet MS" panose="020B0603020202020204" pitchFamily="34" charset="0"/>
              </a:rPr>
              <a:t>If a client has met the first part of the Unlikely to Return criteria of being eligible for or exhausted UI (either traditional UI or PUA) or they met the alternative to UI called “Tenure”; the next layer is:</a:t>
            </a:r>
          </a:p>
          <a:p>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paragraphs I.1.a.3.)a)i): </a:t>
            </a:r>
          </a:p>
          <a:p>
            <a:pPr lvl="1"/>
            <a:r>
              <a:rPr lang="en-US" altLang="en-US" sz="2000" b="1" dirty="0">
                <a:solidFill>
                  <a:schemeClr val="tx1"/>
                </a:solidFill>
                <a:latin typeface="Trebuchet MS" panose="020B0603020202020204" pitchFamily="34" charset="0"/>
              </a:rPr>
              <a:t>This individual has been laid off or terminated from a low growth industry, defined by a North American Industrial Classification System (NAICS) code category with less than the statewide average growth rate; and/or </a:t>
            </a:r>
          </a:p>
          <a:p>
            <a:endParaRPr lang="en-US" dirty="0"/>
          </a:p>
        </p:txBody>
      </p:sp>
      <p:sp>
        <p:nvSpPr>
          <p:cNvPr id="4" name="Footer Placeholder 3">
            <a:extLst>
              <a:ext uri="{FF2B5EF4-FFF2-40B4-BE49-F238E27FC236}">
                <a16:creationId xmlns:a16="http://schemas.microsoft.com/office/drawing/2014/main" id="{D107A7C3-F14F-4715-9B70-D9B751F5720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353163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5AA7-ED5F-485A-8267-1355132E6E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4E0E4CB8-1D40-4CC6-88A0-704725291BBC}"/>
              </a:ext>
            </a:extLst>
          </p:cNvPr>
          <p:cNvSpPr>
            <a:spLocks noGrp="1"/>
          </p:cNvSpPr>
          <p:nvPr>
            <p:ph idx="1"/>
          </p:nvPr>
        </p:nvSpPr>
        <p:spPr/>
        <p:txBody>
          <a:bodyPr/>
          <a:lstStyle/>
          <a:p>
            <a:r>
              <a:rPr lang="en-US" altLang="en-US" sz="2400" dirty="0">
                <a:solidFill>
                  <a:schemeClr val="tx1"/>
                </a:solidFill>
                <a:latin typeface="Trebuchet MS" panose="020B0603020202020204" pitchFamily="34" charset="0"/>
              </a:rPr>
              <a:t>Or, if the client was not from a declining industry, they could also be determined “Unlikely to Return” if the dislocation job was from a “Low Growth Occupation”. Below is the wording from the Policy:</a:t>
            </a:r>
          </a:p>
          <a:p>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I.1.a.3.)a)ii) </a:t>
            </a:r>
          </a:p>
          <a:p>
            <a:pPr lvl="1"/>
            <a:r>
              <a:rPr lang="en-US" altLang="en-US" sz="2000" b="1" dirty="0">
                <a:solidFill>
                  <a:schemeClr val="tx1"/>
                </a:solidFill>
                <a:latin typeface="Trebuchet MS" panose="020B0603020202020204" pitchFamily="34" charset="0"/>
              </a:rPr>
              <a:t>This individual has been laid off or terminated from a low growth occupation, defined as any O*Net Codes category with an average annual employment growth rate of less than the statewide average growth rate for all occupations;  </a:t>
            </a:r>
          </a:p>
          <a:p>
            <a:pPr marL="0" indent="0">
              <a:buNone/>
            </a:pPr>
            <a:endParaRPr lang="en-US" dirty="0"/>
          </a:p>
        </p:txBody>
      </p:sp>
      <p:sp>
        <p:nvSpPr>
          <p:cNvPr id="4" name="Footer Placeholder 3">
            <a:extLst>
              <a:ext uri="{FF2B5EF4-FFF2-40B4-BE49-F238E27FC236}">
                <a16:creationId xmlns:a16="http://schemas.microsoft.com/office/drawing/2014/main" id="{CCD73870-8953-42D9-833A-A9837A40FFB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02981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044A-3B64-453B-8887-DF5A6D38D08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Dislocation Job</a:t>
            </a:r>
          </a:p>
        </p:txBody>
      </p:sp>
      <p:sp>
        <p:nvSpPr>
          <p:cNvPr id="3" name="Content Placeholder 2">
            <a:extLst>
              <a:ext uri="{FF2B5EF4-FFF2-40B4-BE49-F238E27FC236}">
                <a16:creationId xmlns:a16="http://schemas.microsoft.com/office/drawing/2014/main" id="{D7279240-DD9C-4B6A-B886-774AD1DE2985}"/>
              </a:ext>
            </a:extLst>
          </p:cNvPr>
          <p:cNvSpPr>
            <a:spLocks noGrp="1"/>
          </p:cNvSpPr>
          <p:nvPr>
            <p:ph idx="1"/>
          </p:nvPr>
        </p:nvSpPr>
        <p:spPr>
          <a:xfrm>
            <a:off x="838200" y="1594022"/>
            <a:ext cx="10515600" cy="4582941"/>
          </a:xfrm>
        </p:spPr>
        <p:txBody>
          <a:bodyPr/>
          <a:lstStyle/>
          <a:p>
            <a:r>
              <a:rPr lang="en-US" altLang="en-US" dirty="0">
                <a:solidFill>
                  <a:schemeClr val="tx1"/>
                </a:solidFill>
                <a:latin typeface="Trebuchet MS" panose="020B0603020202020204" pitchFamily="34" charset="0"/>
              </a:rPr>
              <a:t>The declining industry and/or the low growth occupation would be recorded on the clients “Dislocation Job” in IWDS.</a:t>
            </a:r>
          </a:p>
          <a:p>
            <a:r>
              <a:rPr lang="en-US" altLang="en-US" dirty="0">
                <a:solidFill>
                  <a:schemeClr val="tx1"/>
                </a:solidFill>
                <a:latin typeface="Trebuchet MS" panose="020B0603020202020204" pitchFamily="34" charset="0"/>
              </a:rPr>
              <a:t>Below is an example of a client whose “Dislocation Job” was from both a “Declining Industry” and from a “Low Growth Occupation”.   Only </a:t>
            </a:r>
            <a:r>
              <a:rPr lang="en-US" altLang="en-US" b="1" u="sng" dirty="0">
                <a:solidFill>
                  <a:schemeClr val="tx1"/>
                </a:solidFill>
                <a:latin typeface="Trebuchet MS" panose="020B0603020202020204" pitchFamily="34" charset="0"/>
              </a:rPr>
              <a:t>one</a:t>
            </a:r>
            <a:r>
              <a:rPr lang="en-US" altLang="en-US" dirty="0">
                <a:solidFill>
                  <a:schemeClr val="tx1"/>
                </a:solidFill>
                <a:latin typeface="Trebuchet MS" panose="020B0603020202020204" pitchFamily="34" charset="0"/>
              </a:rPr>
              <a:t> would be required to have a “Y”, but this just demonstrates a client that met both criteria.   </a:t>
            </a:r>
          </a:p>
          <a:p>
            <a:endParaRPr lang="en-US" dirty="0"/>
          </a:p>
        </p:txBody>
      </p:sp>
      <p:sp>
        <p:nvSpPr>
          <p:cNvPr id="4" name="Footer Placeholder 3">
            <a:extLst>
              <a:ext uri="{FF2B5EF4-FFF2-40B4-BE49-F238E27FC236}">
                <a16:creationId xmlns:a16="http://schemas.microsoft.com/office/drawing/2014/main" id="{6581AF0C-960B-4D10-A670-444B74AB7E13}"/>
              </a:ext>
            </a:extLst>
          </p:cNvPr>
          <p:cNvSpPr>
            <a:spLocks noGrp="1"/>
          </p:cNvSpPr>
          <p:nvPr>
            <p:ph type="ftr" sz="quarter" idx="11"/>
          </p:nvPr>
        </p:nvSpPr>
        <p:spPr/>
        <p:txBody>
          <a:bodyPr/>
          <a:lstStyle/>
          <a:p>
            <a:r>
              <a:rPr lang="en-US" dirty="0"/>
              <a:t>June 22nd, 2023</a:t>
            </a:r>
          </a:p>
        </p:txBody>
      </p:sp>
      <p:pic>
        <p:nvPicPr>
          <p:cNvPr id="9" name="Picture 8">
            <a:extLst>
              <a:ext uri="{FF2B5EF4-FFF2-40B4-BE49-F238E27FC236}">
                <a16:creationId xmlns:a16="http://schemas.microsoft.com/office/drawing/2014/main" id="{EE3377F4-ACDC-4906-916E-17B56AF33256}"/>
              </a:ext>
            </a:extLst>
          </p:cNvPr>
          <p:cNvPicPr>
            <a:picLocks noChangeAspect="1"/>
          </p:cNvPicPr>
          <p:nvPr/>
        </p:nvPicPr>
        <p:blipFill>
          <a:blip r:embed="rId2"/>
          <a:stretch>
            <a:fillRect/>
          </a:stretch>
        </p:blipFill>
        <p:spPr>
          <a:xfrm>
            <a:off x="2958230" y="4246323"/>
            <a:ext cx="6275540" cy="1930639"/>
          </a:xfrm>
          <a:prstGeom prst="rect">
            <a:avLst/>
          </a:prstGeom>
        </p:spPr>
      </p:pic>
      <p:sp>
        <p:nvSpPr>
          <p:cNvPr id="10" name="Left Arrow 4">
            <a:extLst>
              <a:ext uri="{FF2B5EF4-FFF2-40B4-BE49-F238E27FC236}">
                <a16:creationId xmlns:a16="http://schemas.microsoft.com/office/drawing/2014/main" id="{BFB81771-248D-4E17-AC8B-5D79E0E78BF6}"/>
              </a:ext>
            </a:extLst>
          </p:cNvPr>
          <p:cNvSpPr/>
          <p:nvPr/>
        </p:nvSpPr>
        <p:spPr>
          <a:xfrm flipV="1">
            <a:off x="4814576" y="4923124"/>
            <a:ext cx="717804" cy="2885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7D8038D6-4402-421D-A41C-45C18965F007}"/>
              </a:ext>
            </a:extLst>
          </p:cNvPr>
          <p:cNvSpPr/>
          <p:nvPr/>
        </p:nvSpPr>
        <p:spPr>
          <a:xfrm>
            <a:off x="4814576" y="5801975"/>
            <a:ext cx="717804" cy="2885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321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FBC6-0F71-4DBB-8F95-45B65BF4447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DE2F9350-7196-493B-83FB-DA67329E4728}"/>
              </a:ext>
            </a:extLst>
          </p:cNvPr>
          <p:cNvSpPr>
            <a:spLocks noGrp="1"/>
          </p:cNvSpPr>
          <p:nvPr>
            <p:ph idx="1"/>
          </p:nvPr>
        </p:nvSpPr>
        <p:spPr/>
        <p:txBody>
          <a:bodyPr>
            <a:normAutofit/>
          </a:bodyPr>
          <a:lstStyle/>
          <a:p>
            <a:pPr marL="0" indent="0">
              <a:buNone/>
            </a:pPr>
            <a:r>
              <a:rPr lang="en-US" altLang="en-US" dirty="0">
                <a:solidFill>
                  <a:schemeClr val="tx1"/>
                </a:solidFill>
                <a:latin typeface="Trebuchet MS" panose="020B0603020202020204" pitchFamily="34" charset="0"/>
              </a:rPr>
              <a:t>In instances where a client’s dislocation job was not from a declining industry, nor was the dislocation job from a low growth occupation; if the Career Planner can justify in their assessment why an individual is unable to obtain employment in their previous industry or occupation, then it would be appropriate to check “Yes” to the question of “Require Additional Assistance”. </a:t>
            </a:r>
          </a:p>
          <a:p>
            <a:pPr marL="0" indent="0">
              <a:buNone/>
            </a:pPr>
            <a:r>
              <a:rPr lang="en-US" altLang="en-US" dirty="0">
                <a:solidFill>
                  <a:schemeClr val="tx1"/>
                </a:solidFill>
                <a:latin typeface="Trebuchet MS" panose="020B0603020202020204" pitchFamily="34" charset="0"/>
              </a:rPr>
              <a:t>It is important to understand the details of this criteria as explained in the next slides. </a:t>
            </a:r>
          </a:p>
          <a:p>
            <a:endParaRPr lang="en-US" dirty="0"/>
          </a:p>
        </p:txBody>
      </p:sp>
      <p:sp>
        <p:nvSpPr>
          <p:cNvPr id="4" name="Footer Placeholder 3">
            <a:extLst>
              <a:ext uri="{FF2B5EF4-FFF2-40B4-BE49-F238E27FC236}">
                <a16:creationId xmlns:a16="http://schemas.microsoft.com/office/drawing/2014/main" id="{2A477E1E-4F89-4365-AD9A-94FD0D79E3B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287082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6EA6-B267-461D-994A-304AAC79B04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B084AEC3-469E-4075-BEE1-51558ECD3B26}"/>
              </a:ext>
            </a:extLst>
          </p:cNvPr>
          <p:cNvSpPr>
            <a:spLocks noGrp="1"/>
          </p:cNvSpPr>
          <p:nvPr>
            <p:ph idx="1"/>
          </p:nvPr>
        </p:nvSpPr>
        <p:spPr/>
        <p:txBody>
          <a:bodyPr>
            <a:normAutofit/>
          </a:bodyPr>
          <a:lstStyle/>
          <a:p>
            <a:pPr marL="109537" lvl="1" indent="0">
              <a:spcBef>
                <a:spcPts val="400"/>
              </a:spcBef>
              <a:buSzPct val="68000"/>
              <a:buNone/>
              <a:defRPr/>
            </a:pPr>
            <a:r>
              <a:rPr lang="en-US" altLang="en-US" dirty="0">
                <a:solidFill>
                  <a:schemeClr val="tx1"/>
                </a:solidFill>
                <a:latin typeface="Trebuchet MS" panose="020B0603020202020204" pitchFamily="34" charset="0"/>
              </a:rPr>
              <a:t>See the criteria outlined in </a:t>
            </a:r>
            <a:r>
              <a:rPr lang="en-US" altLang="en-US" b="1" u="sng" dirty="0">
                <a:solidFill>
                  <a:schemeClr val="tx1"/>
                </a:solidFill>
                <a:latin typeface="Trebuchet MS" panose="020B0603020202020204" pitchFamily="34" charset="0"/>
                <a:cs typeface="Traditional Arabic" pitchFamily="18" charset="-78"/>
              </a:rPr>
              <a:t>WIOA ePolicy Chapter 5.3 </a:t>
            </a:r>
            <a:r>
              <a:rPr lang="en-US" altLang="en-US" b="1" u="sng" dirty="0">
                <a:solidFill>
                  <a:schemeClr val="tx1"/>
                </a:solidFill>
                <a:latin typeface="Trebuchet MS" panose="020B0603020202020204" pitchFamily="34" charset="0"/>
              </a:rPr>
              <a:t>Dislocated Worker Eligibility - paragraph I.1.a.3)b) </a:t>
            </a:r>
            <a:r>
              <a:rPr lang="en-US" altLang="en-US" dirty="0">
                <a:solidFill>
                  <a:schemeClr val="tx1"/>
                </a:solidFill>
                <a:latin typeface="Trebuchet MS" panose="020B0603020202020204" pitchFamily="34" charset="0"/>
              </a:rPr>
              <a:t>– “Require Additional Assistance” can be used to support the remaining criteria of “Unlikely to Return” </a:t>
            </a:r>
          </a:p>
          <a:p>
            <a:pPr lvl="1">
              <a:buFont typeface="Arial" charset="0"/>
              <a:buChar char="–"/>
              <a:defRPr/>
            </a:pPr>
            <a:r>
              <a:rPr lang="en-US" altLang="en-US" sz="2000" dirty="0">
                <a:solidFill>
                  <a:schemeClr val="tx1"/>
                </a:solidFill>
                <a:latin typeface="Trebuchet MS" panose="020B0603020202020204" pitchFamily="34" charset="0"/>
              </a:rPr>
              <a:t>Really should only be concerned with </a:t>
            </a:r>
            <a:r>
              <a:rPr lang="en-US" altLang="en-US" sz="2000" b="1" dirty="0">
                <a:solidFill>
                  <a:schemeClr val="tx1"/>
                </a:solidFill>
                <a:latin typeface="Trebuchet MS" panose="020B0603020202020204" pitchFamily="34" charset="0"/>
              </a:rPr>
              <a:t>“Require Additional Assistance”</a:t>
            </a:r>
            <a:r>
              <a:rPr lang="en-US" altLang="en-US" sz="2000" dirty="0">
                <a:solidFill>
                  <a:schemeClr val="tx1"/>
                </a:solidFill>
                <a:latin typeface="Trebuchet MS" panose="020B0603020202020204" pitchFamily="34" charset="0"/>
              </a:rPr>
              <a:t> if the </a:t>
            </a:r>
            <a:r>
              <a:rPr lang="en-US" altLang="en-US" sz="2000" b="1" u="sng" dirty="0">
                <a:solidFill>
                  <a:schemeClr val="tx1"/>
                </a:solidFill>
                <a:latin typeface="Trebuchet MS" panose="020B0603020202020204" pitchFamily="34" charset="0"/>
              </a:rPr>
              <a:t>dislocation job is not</a:t>
            </a:r>
            <a:r>
              <a:rPr lang="en-US" altLang="en-US" sz="2000" dirty="0">
                <a:solidFill>
                  <a:schemeClr val="tx1"/>
                </a:solidFill>
                <a:latin typeface="Trebuchet MS" panose="020B0603020202020204" pitchFamily="34" charset="0"/>
              </a:rPr>
              <a:t> from a </a:t>
            </a:r>
            <a:r>
              <a:rPr lang="en-US" altLang="en-US" sz="2000" b="1" dirty="0">
                <a:solidFill>
                  <a:schemeClr val="tx1"/>
                </a:solidFill>
                <a:latin typeface="Trebuchet MS" panose="020B0603020202020204" pitchFamily="34" charset="0"/>
              </a:rPr>
              <a:t>low growth occupation</a:t>
            </a:r>
            <a:r>
              <a:rPr lang="en-US" altLang="en-US" sz="2000" dirty="0">
                <a:solidFill>
                  <a:schemeClr val="tx1"/>
                </a:solidFill>
                <a:latin typeface="Trebuchet MS" panose="020B0603020202020204" pitchFamily="34" charset="0"/>
              </a:rPr>
              <a:t> and/or a </a:t>
            </a:r>
            <a:r>
              <a:rPr lang="en-US" altLang="en-US" sz="2000" b="1" dirty="0">
                <a:solidFill>
                  <a:schemeClr val="tx1"/>
                </a:solidFill>
                <a:latin typeface="Trebuchet MS" panose="020B0603020202020204" pitchFamily="34" charset="0"/>
              </a:rPr>
              <a:t>declining industry;</a:t>
            </a:r>
          </a:p>
          <a:p>
            <a:pPr lvl="1">
              <a:buFont typeface="Arial" charset="0"/>
              <a:buChar char="–"/>
              <a:defRPr/>
            </a:pPr>
            <a:r>
              <a:rPr lang="en-US" altLang="en-US" sz="2000" dirty="0">
                <a:solidFill>
                  <a:schemeClr val="tx1"/>
                </a:solidFill>
                <a:latin typeface="Trebuchet MS" panose="020B0603020202020204" pitchFamily="34" charset="0"/>
              </a:rPr>
              <a:t>The individual requires additional assistance. After an assessment of education, skills, and work experience has been determined by the Title IB entity to “</a:t>
            </a:r>
            <a:r>
              <a:rPr lang="en-US" altLang="en-US" sz="2000" b="1" dirty="0">
                <a:solidFill>
                  <a:schemeClr val="tx1"/>
                </a:solidFill>
                <a:latin typeface="Trebuchet MS" panose="020B0603020202020204" pitchFamily="34" charset="0"/>
              </a:rPr>
              <a:t>Require Additional Assistance</a:t>
            </a:r>
            <a:r>
              <a:rPr lang="en-US" altLang="en-US" sz="2000" dirty="0">
                <a:solidFill>
                  <a:schemeClr val="tx1"/>
                </a:solidFill>
                <a:latin typeface="Trebuchet MS" panose="020B0603020202020204" pitchFamily="34" charset="0"/>
              </a:rPr>
              <a:t>” to qualify for any available openings in the industry or occupation from which the person was laid off, or to obtain employment in another occupation. Such determination must be documented in the person’s case file.</a:t>
            </a:r>
            <a:r>
              <a:rPr lang="en-US" altLang="en-US" sz="2000" b="1"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D22994BA-A895-4AD7-A5BE-1F15E6CAA43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642761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07EE-61A4-4C60-8A71-2E7EFD6B9A6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Requires Additional Assistance</a:t>
            </a:r>
          </a:p>
        </p:txBody>
      </p:sp>
      <p:sp>
        <p:nvSpPr>
          <p:cNvPr id="3" name="Content Placeholder 2">
            <a:extLst>
              <a:ext uri="{FF2B5EF4-FFF2-40B4-BE49-F238E27FC236}">
                <a16:creationId xmlns:a16="http://schemas.microsoft.com/office/drawing/2014/main" id="{872B0B36-0FF5-46E3-AF62-4F77FC022393}"/>
              </a:ext>
            </a:extLst>
          </p:cNvPr>
          <p:cNvSpPr>
            <a:spLocks noGrp="1"/>
          </p:cNvSpPr>
          <p:nvPr>
            <p:ph idx="1"/>
          </p:nvPr>
        </p:nvSpPr>
        <p:spPr>
          <a:xfrm>
            <a:off x="838200" y="1600200"/>
            <a:ext cx="10515600" cy="4576763"/>
          </a:xfrm>
        </p:spPr>
        <p:txBody>
          <a:bodyPr>
            <a:normAutofit fontScale="92500" lnSpcReduction="10000"/>
          </a:bodyPr>
          <a:lstStyle/>
          <a:p>
            <a:pPr marL="457200" marR="0" lvl="1" indent="0">
              <a:lnSpc>
                <a:spcPts val="1365"/>
              </a:lnSpc>
              <a:spcBef>
                <a:spcPts val="0"/>
              </a:spcBef>
              <a:spcAft>
                <a:spcPts val="0"/>
              </a:spcAft>
              <a:buNone/>
              <a:tabLst>
                <a:tab pos="520700" algn="l"/>
                <a:tab pos="1143000" algn="l"/>
              </a:tabLst>
            </a:pPr>
            <a:r>
              <a:rPr lang="en-US" sz="2000" b="1"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Examples of requiring additional assistance laid out in Dislocated Worker Policy under section I.1.a.3)b)i) - include, but are not limited to, the following:</a:t>
            </a:r>
          </a:p>
          <a:p>
            <a:pPr marL="457200" marR="0" lvl="1" indent="0">
              <a:lnSpc>
                <a:spcPts val="1365"/>
              </a:lnSpc>
              <a:spcBef>
                <a:spcPts val="0"/>
              </a:spcBef>
              <a:spcAft>
                <a:spcPts val="0"/>
              </a:spcAft>
              <a:buNone/>
              <a:tabLst>
                <a:tab pos="520700" algn="l"/>
                <a:tab pos="1143000" algn="l"/>
              </a:tabLst>
            </a:pPr>
            <a:endParaRPr lang="en-US" sz="20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An individual who meets the long-term unemployed criteria (unemployed for twenty-seven (27) or more consecutive weeks);</a:t>
            </a: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a separating or separated member of the U.S. Armed Forces;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history of involvement at any stage with the criminal justice system (justice-touched individual);</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likely to enter a new job that is different structurally or organizationally than their previous job;</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likely to enter a new job with lower seniority compared to their previous position;</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gap in employment that decreases their chances of returning to the same level of occupation or type of job, including justice-touched individuals;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There are limited employment opportunities in the occupation or industry within the local area;</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There is an excess number of workers with similar skill sets and experience in the local area;</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out-of-date or inadequate skills;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adequate skills, but lacks a credential required by most employers;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barrier to employment such as a disability, medical condition, or legal issues that could prevent a return to employment in the same industry or occupation; or</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An unsuccessful job search suggests the individual is unlikely to regain employment in their previous occupation or industry.</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3EE87A8-A479-4AF4-8E40-6CB311F59C92}"/>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16634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663B-8EBF-46A9-8F23-0F31BEDEF21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Requires Additional Assistance</a:t>
            </a:r>
          </a:p>
        </p:txBody>
      </p:sp>
      <p:sp>
        <p:nvSpPr>
          <p:cNvPr id="3" name="Content Placeholder 2">
            <a:extLst>
              <a:ext uri="{FF2B5EF4-FFF2-40B4-BE49-F238E27FC236}">
                <a16:creationId xmlns:a16="http://schemas.microsoft.com/office/drawing/2014/main" id="{2A083CA9-282E-485B-BC82-1937AA43EF41}"/>
              </a:ext>
            </a:extLst>
          </p:cNvPr>
          <p:cNvSpPr>
            <a:spLocks noGrp="1"/>
          </p:cNvSpPr>
          <p:nvPr>
            <p:ph idx="1"/>
          </p:nvPr>
        </p:nvSpPr>
        <p:spPr>
          <a:xfrm>
            <a:off x="838199" y="1779373"/>
            <a:ext cx="4772891" cy="4397590"/>
          </a:xfrm>
        </p:spPr>
        <p:txBody>
          <a:bodyPr>
            <a:normAutofit fontScale="92500"/>
          </a:bodyPr>
          <a:lstStyle/>
          <a:p>
            <a:pPr marL="0" indent="0">
              <a:buNone/>
            </a:pPr>
            <a:r>
              <a:rPr lang="en-US" altLang="en-US" dirty="0">
                <a:solidFill>
                  <a:schemeClr val="tx1"/>
                </a:solidFill>
                <a:latin typeface="Trebuchet MS" panose="020B0603020202020204" pitchFamily="34" charset="0"/>
              </a:rPr>
              <a:t>The eligibility criteria is captured on the Dislocated Worker Characteristics screen. The question “</a:t>
            </a:r>
            <a:r>
              <a:rPr lang="en-US" altLang="en-US" b="1" dirty="0">
                <a:solidFill>
                  <a:schemeClr val="tx1"/>
                </a:solidFill>
                <a:latin typeface="Trebuchet MS" panose="020B0603020202020204" pitchFamily="34" charset="0"/>
              </a:rPr>
              <a:t>Require Additional Assistance</a:t>
            </a:r>
            <a:r>
              <a:rPr lang="en-US" altLang="en-US" dirty="0">
                <a:solidFill>
                  <a:schemeClr val="tx1"/>
                </a:solidFill>
                <a:latin typeface="Trebuchet MS" panose="020B0603020202020204" pitchFamily="34" charset="0"/>
              </a:rPr>
              <a:t>” can only be justified in the assessment by the grantee staff explaining why the individual “Requires additional assistance” to regain full-time, self-sustaining employment.  </a:t>
            </a:r>
          </a:p>
          <a:p>
            <a:endParaRPr lang="en-US" dirty="0"/>
          </a:p>
        </p:txBody>
      </p:sp>
      <p:sp>
        <p:nvSpPr>
          <p:cNvPr id="4" name="Footer Placeholder 3">
            <a:extLst>
              <a:ext uri="{FF2B5EF4-FFF2-40B4-BE49-F238E27FC236}">
                <a16:creationId xmlns:a16="http://schemas.microsoft.com/office/drawing/2014/main" id="{0F83CD03-E863-429C-91FD-78E10963CDB4}"/>
              </a:ext>
            </a:extLst>
          </p:cNvPr>
          <p:cNvSpPr>
            <a:spLocks noGrp="1"/>
          </p:cNvSpPr>
          <p:nvPr>
            <p:ph type="ftr" sz="quarter" idx="11"/>
          </p:nvPr>
        </p:nvSpPr>
        <p:spPr/>
        <p:txBody>
          <a:bodyPr/>
          <a:lstStyle/>
          <a:p>
            <a:r>
              <a:rPr lang="en-US" dirty="0"/>
              <a:t>June 22nd, 2023</a:t>
            </a:r>
          </a:p>
        </p:txBody>
      </p:sp>
      <p:pic>
        <p:nvPicPr>
          <p:cNvPr id="8" name="Picture 7">
            <a:extLst>
              <a:ext uri="{FF2B5EF4-FFF2-40B4-BE49-F238E27FC236}">
                <a16:creationId xmlns:a16="http://schemas.microsoft.com/office/drawing/2014/main" id="{BEC7052B-5C2F-4EC8-B54A-39D10E4D392F}"/>
              </a:ext>
            </a:extLst>
          </p:cNvPr>
          <p:cNvPicPr>
            <a:picLocks noChangeAspect="1"/>
          </p:cNvPicPr>
          <p:nvPr/>
        </p:nvPicPr>
        <p:blipFill>
          <a:blip r:embed="rId2"/>
          <a:stretch>
            <a:fillRect/>
          </a:stretch>
        </p:blipFill>
        <p:spPr>
          <a:xfrm>
            <a:off x="5876144" y="1779372"/>
            <a:ext cx="5591955" cy="3322563"/>
          </a:xfrm>
          <a:prstGeom prst="rect">
            <a:avLst/>
          </a:prstGeom>
        </p:spPr>
      </p:pic>
      <p:sp>
        <p:nvSpPr>
          <p:cNvPr id="9" name="Left Arrow 4">
            <a:extLst>
              <a:ext uri="{FF2B5EF4-FFF2-40B4-BE49-F238E27FC236}">
                <a16:creationId xmlns:a16="http://schemas.microsoft.com/office/drawing/2014/main" id="{442BFBAC-D424-4D2A-983D-D00A7F616E50}"/>
              </a:ext>
            </a:extLst>
          </p:cNvPr>
          <p:cNvSpPr/>
          <p:nvPr/>
        </p:nvSpPr>
        <p:spPr>
          <a:xfrm>
            <a:off x="10635996" y="2842547"/>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918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F76A-340E-4DC4-B0CA-0C108DA4059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a:t>
            </a:r>
          </a:p>
        </p:txBody>
      </p:sp>
      <p:sp>
        <p:nvSpPr>
          <p:cNvPr id="3" name="Content Placeholder 2">
            <a:extLst>
              <a:ext uri="{FF2B5EF4-FFF2-40B4-BE49-F238E27FC236}">
                <a16:creationId xmlns:a16="http://schemas.microsoft.com/office/drawing/2014/main" id="{99AE1CFB-B599-4300-8705-A2D442769ADD}"/>
              </a:ext>
            </a:extLst>
          </p:cNvPr>
          <p:cNvSpPr>
            <a:spLocks noGrp="1"/>
          </p:cNvSpPr>
          <p:nvPr>
            <p:ph idx="1"/>
          </p:nvPr>
        </p:nvSpPr>
        <p:spPr/>
        <p:txBody>
          <a:bodyPr/>
          <a:lstStyle/>
          <a:p>
            <a:pPr marL="0" indent="0">
              <a:buNone/>
            </a:pPr>
            <a:r>
              <a:rPr lang="en-US" altLang="en-US" b="1" dirty="0">
                <a:solidFill>
                  <a:schemeClr val="tx1"/>
                </a:solidFill>
                <a:latin typeface="Trebuchet MS" panose="020B0603020202020204" pitchFamily="34" charset="0"/>
              </a:rPr>
              <a:t>DCEO ePolicy – WIOA General Eligibility  Policy 5.1</a:t>
            </a:r>
          </a:p>
          <a:p>
            <a:pPr marL="0" indent="0">
              <a:buNone/>
            </a:pPr>
            <a:r>
              <a:rPr lang="en-US" altLang="en-US" dirty="0">
                <a:solidFill>
                  <a:schemeClr val="tx1"/>
                </a:solidFill>
                <a:latin typeface="Trebuchet MS" panose="020B0603020202020204" pitchFamily="34" charset="0"/>
              </a:rPr>
              <a:t>  </a:t>
            </a:r>
            <a:r>
              <a:rPr lang="en-US" altLang="en-US" b="1" dirty="0">
                <a:solidFill>
                  <a:schemeClr val="tx1"/>
                </a:solidFill>
                <a:latin typeface="Trebuchet MS" panose="020B0603020202020204" pitchFamily="34" charset="0"/>
                <a:cs typeface="Traditional Arabic" panose="02020603050405020304" pitchFamily="18" charset="-78"/>
              </a:rPr>
              <a:t> </a:t>
            </a:r>
            <a:r>
              <a:rPr lang="en-US" altLang="en-US" sz="1000" b="1" dirty="0">
                <a:solidFill>
                  <a:schemeClr val="tx1"/>
                </a:solidFill>
                <a:latin typeface="Trebuchet MS" panose="020B0603020202020204" pitchFamily="34" charset="0"/>
                <a:cs typeface="Traditional Arabic" panose="02020603050405020304" pitchFamily="18" charset="-78"/>
              </a:rPr>
              <a:t> </a:t>
            </a:r>
          </a:p>
          <a:p>
            <a:pPr lvl="1"/>
            <a:r>
              <a:rPr lang="en-US" altLang="en-US" sz="2600" dirty="0">
                <a:solidFill>
                  <a:schemeClr val="tx1"/>
                </a:solidFill>
                <a:latin typeface="Trebuchet MS" panose="020B0603020202020204" pitchFamily="34" charset="0"/>
              </a:rPr>
              <a:t>All clients must be authorized to work in the U.S. before they meet WIOA General Eligibility.</a:t>
            </a:r>
          </a:p>
          <a:p>
            <a:pPr marL="457200" lvl="1" indent="0">
              <a:buNone/>
            </a:pPr>
            <a:endParaRPr lang="en-US" altLang="en-US" sz="1000" dirty="0">
              <a:solidFill>
                <a:schemeClr val="tx1"/>
              </a:solidFill>
              <a:latin typeface="Trebuchet MS" panose="020B0603020202020204" pitchFamily="34" charset="0"/>
            </a:endParaRPr>
          </a:p>
          <a:p>
            <a:pPr lvl="1"/>
            <a:r>
              <a:rPr lang="en-US" altLang="en-US" sz="2600" dirty="0">
                <a:solidFill>
                  <a:schemeClr val="tx1"/>
                </a:solidFill>
                <a:latin typeface="Trebuchet MS" panose="020B0603020202020204" pitchFamily="34" charset="0"/>
              </a:rPr>
              <a:t>All clients born male, who have turned 18 and were born on or after January 1, 1960, must comply with Selective Service before they meet WIOA General eligibility.</a:t>
            </a:r>
          </a:p>
          <a:p>
            <a:endParaRPr lang="en-US" dirty="0"/>
          </a:p>
        </p:txBody>
      </p:sp>
      <p:sp>
        <p:nvSpPr>
          <p:cNvPr id="4" name="Footer Placeholder 3">
            <a:extLst>
              <a:ext uri="{FF2B5EF4-FFF2-40B4-BE49-F238E27FC236}">
                <a16:creationId xmlns:a16="http://schemas.microsoft.com/office/drawing/2014/main" id="{B0672108-C3B7-41AE-A0F9-633714F6E90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526509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8385-841F-4B88-B9F4-D9E1C17981F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5643CD24-50C3-4E9D-B625-32A662876E54}"/>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It is important to understand this alternative criteria under “Unlikely to Return” is related to the questions of “Required additional assistance to regain employment,” would </a:t>
            </a:r>
            <a:r>
              <a:rPr lang="en-US" altLang="en-US" b="1" dirty="0">
                <a:solidFill>
                  <a:schemeClr val="tx1"/>
                </a:solidFill>
                <a:latin typeface="Trebuchet MS" panose="020B0603020202020204" pitchFamily="34" charset="0"/>
              </a:rPr>
              <a:t>only be needed </a:t>
            </a:r>
            <a:r>
              <a:rPr lang="en-US" altLang="en-US" dirty="0">
                <a:solidFill>
                  <a:schemeClr val="tx1"/>
                </a:solidFill>
                <a:latin typeface="Trebuchet MS" panose="020B0603020202020204" pitchFamily="34" charset="0"/>
              </a:rPr>
              <a:t>if the client’s dislocation job is not from a declining industry or low growth occupation.</a:t>
            </a:r>
          </a:p>
          <a:p>
            <a:pPr marL="0" indent="0">
              <a:buNone/>
            </a:pPr>
            <a:endParaRPr lang="en-US" altLang="en-US" sz="10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Most dislocation jobs are from either a declining industry, low growth occupation, or both.</a:t>
            </a:r>
          </a:p>
          <a:p>
            <a:endParaRPr lang="en-US" dirty="0"/>
          </a:p>
        </p:txBody>
      </p:sp>
      <p:sp>
        <p:nvSpPr>
          <p:cNvPr id="4" name="Footer Placeholder 3">
            <a:extLst>
              <a:ext uri="{FF2B5EF4-FFF2-40B4-BE49-F238E27FC236}">
                <a16:creationId xmlns:a16="http://schemas.microsoft.com/office/drawing/2014/main" id="{D1FB160C-D634-427A-8E21-63490446549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70863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9FF0-5FC5-4675-810A-7D9E644D1030}"/>
              </a:ext>
            </a:extLst>
          </p:cNvPr>
          <p:cNvSpPr>
            <a:spLocks noGrp="1"/>
          </p:cNvSpPr>
          <p:nvPr>
            <p:ph type="title"/>
          </p:nvPr>
        </p:nvSpPr>
        <p:spPr/>
        <p:txBody>
          <a:bodyPr>
            <a:noAutofit/>
          </a:bodyPr>
          <a:lstStyle/>
          <a:p>
            <a:pPr algn="ctr"/>
            <a:r>
              <a:rPr lang="en-US" sz="3600" dirty="0">
                <a:latin typeface="Trebuchet MS" panose="020B0603020202020204" pitchFamily="34" charset="0"/>
              </a:rPr>
              <a:t>Change under New/Updated Policy</a:t>
            </a:r>
          </a:p>
        </p:txBody>
      </p:sp>
      <p:sp>
        <p:nvSpPr>
          <p:cNvPr id="3" name="Content Placeholder 2">
            <a:extLst>
              <a:ext uri="{FF2B5EF4-FFF2-40B4-BE49-F238E27FC236}">
                <a16:creationId xmlns:a16="http://schemas.microsoft.com/office/drawing/2014/main" id="{460FA058-D2A6-47DF-A716-D99A3053D196}"/>
              </a:ext>
            </a:extLst>
          </p:cNvPr>
          <p:cNvSpPr>
            <a:spLocks noGrp="1"/>
          </p:cNvSpPr>
          <p:nvPr>
            <p:ph idx="1"/>
          </p:nvPr>
        </p:nvSpPr>
        <p:spPr>
          <a:xfrm>
            <a:off x="838200" y="1669649"/>
            <a:ext cx="10515600" cy="4507313"/>
          </a:xfrm>
        </p:spPr>
        <p:txBody>
          <a:bodyPr/>
          <a:lstStyle/>
          <a:p>
            <a:pPr marL="0" indent="0">
              <a:buNone/>
            </a:pPr>
            <a:r>
              <a:rPr lang="en-US" sz="2400" dirty="0">
                <a:solidFill>
                  <a:schemeClr val="tx1"/>
                </a:solidFill>
                <a:latin typeface="Trebuchet MS" panose="020B0603020202020204" pitchFamily="34" charset="0"/>
              </a:rPr>
              <a:t>With the updated Policy Chapter 5 Section 3 under Unlikely to Return to Previous Industry or Occupation, the criteria that had been tied to the two (2) questions highlighted in blue directly below have been removed:</a:t>
            </a:r>
          </a:p>
          <a:p>
            <a:endParaRPr lang="en-US" dirty="0"/>
          </a:p>
        </p:txBody>
      </p:sp>
      <p:sp>
        <p:nvSpPr>
          <p:cNvPr id="4" name="Footer Placeholder 3">
            <a:extLst>
              <a:ext uri="{FF2B5EF4-FFF2-40B4-BE49-F238E27FC236}">
                <a16:creationId xmlns:a16="http://schemas.microsoft.com/office/drawing/2014/main" id="{91A7E5CE-5C1F-4E4E-AFD1-A2AA49BBB7ED}"/>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7396546-1372-4E7B-B0A7-537F4F3B6C16}"/>
              </a:ext>
            </a:extLst>
          </p:cNvPr>
          <p:cNvPicPr>
            <a:picLocks noChangeAspect="1"/>
          </p:cNvPicPr>
          <p:nvPr/>
        </p:nvPicPr>
        <p:blipFill>
          <a:blip r:embed="rId2"/>
          <a:stretch>
            <a:fillRect/>
          </a:stretch>
        </p:blipFill>
        <p:spPr>
          <a:xfrm>
            <a:off x="3431745" y="3098476"/>
            <a:ext cx="5725324" cy="2410161"/>
          </a:xfrm>
          <a:prstGeom prst="rect">
            <a:avLst/>
          </a:prstGeom>
        </p:spPr>
      </p:pic>
      <p:sp>
        <p:nvSpPr>
          <p:cNvPr id="6" name="Left Arrow 4">
            <a:extLst>
              <a:ext uri="{FF2B5EF4-FFF2-40B4-BE49-F238E27FC236}">
                <a16:creationId xmlns:a16="http://schemas.microsoft.com/office/drawing/2014/main" id="{1B4F79F4-422B-4810-9520-8F828CE133C8}"/>
              </a:ext>
            </a:extLst>
          </p:cNvPr>
          <p:cNvSpPr/>
          <p:nvPr/>
        </p:nvSpPr>
        <p:spPr>
          <a:xfrm>
            <a:off x="8153400" y="4105210"/>
            <a:ext cx="717804" cy="2354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23C2A6F9-08D8-4524-A931-9ABF480FDAC2}"/>
              </a:ext>
            </a:extLst>
          </p:cNvPr>
          <p:cNvSpPr/>
          <p:nvPr/>
        </p:nvSpPr>
        <p:spPr>
          <a:xfrm>
            <a:off x="8153400" y="4340624"/>
            <a:ext cx="717804" cy="2354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8455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1BEF-8851-4CA0-AA50-D92FA5A2F4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BA712600-FC14-4CF6-AAF0-D8C4EBEF1194}"/>
              </a:ext>
            </a:extLst>
          </p:cNvPr>
          <p:cNvSpPr>
            <a:spLocks noGrp="1"/>
          </p:cNvSpPr>
          <p:nvPr>
            <p:ph idx="1"/>
          </p:nvPr>
        </p:nvSpPr>
        <p:spPr/>
        <p:txBody>
          <a:bodyPr/>
          <a:lstStyle/>
          <a:p>
            <a:pPr marL="0" indent="0">
              <a:buNone/>
              <a:defRPr/>
            </a:pPr>
            <a:r>
              <a:rPr lang="en-US" sz="2400" dirty="0">
                <a:solidFill>
                  <a:schemeClr val="tx1"/>
                </a:solidFill>
                <a:latin typeface="Trebuchet MS" panose="020B0603020202020204" pitchFamily="34" charset="0"/>
              </a:rPr>
              <a:t>To recap, for any client to meet dislocated worker eligibility criteria for “Unlikely to Return” they must first be eligible to draw a monetary UI benefit or exhausted UI </a:t>
            </a:r>
            <a:r>
              <a:rPr lang="en-US" sz="2400" b="1" u="sng" dirty="0">
                <a:solidFill>
                  <a:schemeClr val="tx1"/>
                </a:solidFill>
                <a:latin typeface="Trebuchet MS" panose="020B0603020202020204" pitchFamily="34" charset="0"/>
              </a:rPr>
              <a:t>or</a:t>
            </a:r>
            <a:r>
              <a:rPr lang="en-US" sz="2400" dirty="0">
                <a:solidFill>
                  <a:schemeClr val="tx1"/>
                </a:solidFill>
                <a:latin typeface="Trebuchet MS" panose="020B0603020202020204" pitchFamily="34" charset="0"/>
              </a:rPr>
              <a:t> meet the alternative to UI called “Tenure”. Then the individual must also meet one or more of the following:  </a:t>
            </a:r>
          </a:p>
          <a:p>
            <a:pPr lvl="1">
              <a:buFont typeface="Trebuchet MS" panose="020B0603020202020204" pitchFamily="34" charset="0"/>
              <a:buChar char="−"/>
              <a:defRPr/>
            </a:pPr>
            <a:r>
              <a:rPr lang="en-US" dirty="0">
                <a:solidFill>
                  <a:schemeClr val="tx1"/>
                </a:solidFill>
                <a:latin typeface="Trebuchet MS" panose="020B0603020202020204" pitchFamily="34" charset="0"/>
              </a:rPr>
              <a:t>Dislocation job must be from a declining industry or a low growth occupation.  </a:t>
            </a:r>
          </a:p>
          <a:p>
            <a:pPr lvl="1">
              <a:buFont typeface="Trebuchet MS" panose="020B0603020202020204" pitchFamily="34" charset="0"/>
              <a:buChar char="−"/>
              <a:defRPr/>
            </a:pPr>
            <a:r>
              <a:rPr lang="en-US" dirty="0">
                <a:solidFill>
                  <a:schemeClr val="tx1"/>
                </a:solidFill>
                <a:latin typeface="Trebuchet MS" panose="020B0603020202020204" pitchFamily="34" charset="0"/>
              </a:rPr>
              <a:t>The client “Requires Additional Assistance”, which must be justified in the case note as to why the client was laid off from a job that was not from a declining industry or a low growth occupation.</a:t>
            </a:r>
          </a:p>
          <a:p>
            <a:pPr lvl="1">
              <a:buFont typeface="Trebuchet MS" panose="020B0603020202020204" pitchFamily="34" charset="0"/>
              <a:buChar char="−"/>
              <a:defRPr/>
            </a:pPr>
            <a:r>
              <a:rPr lang="en-US" dirty="0">
                <a:solidFill>
                  <a:schemeClr val="tx1"/>
                </a:solidFill>
                <a:latin typeface="Trebuchet MS" panose="020B0603020202020204" pitchFamily="34" charset="0"/>
              </a:rPr>
              <a:t>The updated Dislocated Worker Policy Chapter 5 Section 3., lists many great examples that have been added. </a:t>
            </a:r>
          </a:p>
          <a:p>
            <a:endParaRPr lang="en-US" dirty="0"/>
          </a:p>
        </p:txBody>
      </p:sp>
      <p:sp>
        <p:nvSpPr>
          <p:cNvPr id="4" name="Footer Placeholder 3">
            <a:extLst>
              <a:ext uri="{FF2B5EF4-FFF2-40B4-BE49-F238E27FC236}">
                <a16:creationId xmlns:a16="http://schemas.microsoft.com/office/drawing/2014/main" id="{67570F65-64E1-4C58-9A3B-FB6B83252AD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78080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3236-8F8D-44C5-95A1-88C897E7F410}"/>
              </a:ext>
            </a:extLst>
          </p:cNvPr>
          <p:cNvSpPr>
            <a:spLocks noGrp="1"/>
          </p:cNvSpPr>
          <p:nvPr>
            <p:ph type="title"/>
          </p:nvPr>
        </p:nvSpPr>
        <p:spPr>
          <a:xfrm>
            <a:off x="2857500" y="610865"/>
            <a:ext cx="8925791" cy="561049"/>
          </a:xfrm>
        </p:spPr>
        <p:txBody>
          <a:bodyPr>
            <a:normAutofit fontScale="90000"/>
          </a:bodyPr>
          <a:lstStyle/>
          <a:p>
            <a:pPr algn="ctr"/>
            <a:r>
              <a:rPr lang="en-US" dirty="0">
                <a:latin typeface="Trebuchet MS" panose="020B0603020202020204" pitchFamily="34" charset="0"/>
              </a:rPr>
              <a:t>Change under New/Updated Policy</a:t>
            </a:r>
          </a:p>
        </p:txBody>
      </p:sp>
      <p:sp>
        <p:nvSpPr>
          <p:cNvPr id="3" name="Content Placeholder 2">
            <a:extLst>
              <a:ext uri="{FF2B5EF4-FFF2-40B4-BE49-F238E27FC236}">
                <a16:creationId xmlns:a16="http://schemas.microsoft.com/office/drawing/2014/main" id="{33B16C9E-D6A4-4B4E-9758-3E949038432C}"/>
              </a:ext>
            </a:extLst>
          </p:cNvPr>
          <p:cNvSpPr>
            <a:spLocks noGrp="1"/>
          </p:cNvSpPr>
          <p:nvPr>
            <p:ph idx="1"/>
          </p:nvPr>
        </p:nvSpPr>
        <p:spPr/>
        <p:txBody>
          <a:bodyPr>
            <a:normAutofit fontScale="92500" lnSpcReduction="10000"/>
          </a:bodyPr>
          <a:lstStyle/>
          <a:p>
            <a:r>
              <a:rPr lang="en-US" dirty="0">
                <a:solidFill>
                  <a:schemeClr val="tx1"/>
                </a:solidFill>
                <a:latin typeface="Trebuchet MS" panose="020B0603020202020204" pitchFamily="34" charset="0"/>
              </a:rPr>
              <a:t>So even though those two questions are still appearing in IWDS, they are no longer part of the criteria in the Policy under Unlikely to Return to Previous Industry or Occupation.</a:t>
            </a:r>
          </a:p>
          <a:p>
            <a:r>
              <a:rPr lang="en-US" dirty="0">
                <a:solidFill>
                  <a:schemeClr val="tx1"/>
                </a:solidFill>
                <a:latin typeface="Trebuchet MS" panose="020B0603020202020204" pitchFamily="34" charset="0"/>
              </a:rPr>
              <a:t>In their place, to capture any client who would meet this criteria would now be captured under the “Required Additional Assistance” criteria on slides 46 – 50 of this presentation.</a:t>
            </a:r>
          </a:p>
          <a:p>
            <a:r>
              <a:rPr lang="en-US" dirty="0">
                <a:solidFill>
                  <a:schemeClr val="tx1"/>
                </a:solidFill>
                <a:latin typeface="Trebuchet MS" panose="020B0603020202020204" pitchFamily="34" charset="0"/>
              </a:rPr>
              <a:t>As an example, slide 48 provides a detailed list of example  situations/criteria for “Required Additional Assistance” including but not limited to:    :</a:t>
            </a:r>
          </a:p>
          <a:p>
            <a:pPr lvl="1"/>
            <a:r>
              <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An individual who meets the long-term unemployed criteria (unemployed for twenty-seven (27) or more consecutive weeks);</a:t>
            </a:r>
          </a:p>
          <a:p>
            <a:pPr lvl="1"/>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130BD1FA-BB74-4A0B-A068-C4E39E7014C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25436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DCE2-F9AB-452C-B374-68F4F45A1D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49DEC383-E44E-462E-B38C-8C74AB15AD4D}"/>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This wraps up the dislocated worker eligibility criteria for “Unlikely to Return to Previous Industry or Occupation”.</a:t>
            </a:r>
          </a:p>
          <a:p>
            <a:pPr marL="0" indent="0">
              <a:buNone/>
              <a:defRPr/>
            </a:pPr>
            <a:endParaRPr lang="en-US" altLang="en-US" sz="10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If you understand the in’s and out’s of “Unlikely to Return” eligibility, the rest of WIOA Dislocated Worker Eligibility should be easy.</a:t>
            </a:r>
          </a:p>
          <a:p>
            <a:endParaRPr lang="en-US" dirty="0"/>
          </a:p>
        </p:txBody>
      </p:sp>
      <p:sp>
        <p:nvSpPr>
          <p:cNvPr id="4" name="Footer Placeholder 3">
            <a:extLst>
              <a:ext uri="{FF2B5EF4-FFF2-40B4-BE49-F238E27FC236}">
                <a16:creationId xmlns:a16="http://schemas.microsoft.com/office/drawing/2014/main" id="{F7574EF1-1CD9-46B8-8053-4200A63E205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34438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9135-A7C1-453C-AC01-83431BF3BF7F}"/>
              </a:ext>
            </a:extLst>
          </p:cNvPr>
          <p:cNvSpPr>
            <a:spLocks noGrp="1"/>
          </p:cNvSpPr>
          <p:nvPr>
            <p:ph type="title"/>
          </p:nvPr>
        </p:nvSpPr>
        <p:spPr>
          <a:xfrm>
            <a:off x="3209544" y="610865"/>
            <a:ext cx="8415580" cy="561049"/>
          </a:xfrm>
        </p:spPr>
        <p:txBody>
          <a:bodyPr>
            <a:normAutofit fontScale="90000"/>
          </a:bodyPr>
          <a:lstStyle/>
          <a:p>
            <a:pPr algn="ctr"/>
            <a:r>
              <a:rPr lang="en-US"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09B60244-8CD5-4F61-B9F8-69A7D6519D6F}"/>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Plant Closure or Substantial Lay-off criteria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I.2.a.1)2)3). </a:t>
            </a:r>
          </a:p>
          <a:p>
            <a:endParaRPr lang="en-US" dirty="0"/>
          </a:p>
        </p:txBody>
      </p:sp>
      <p:sp>
        <p:nvSpPr>
          <p:cNvPr id="4" name="Footer Placeholder 3">
            <a:extLst>
              <a:ext uri="{FF2B5EF4-FFF2-40B4-BE49-F238E27FC236}">
                <a16:creationId xmlns:a16="http://schemas.microsoft.com/office/drawing/2014/main" id="{2E78A62D-3507-41E8-ABE6-43FA2477B99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967149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CF88-A85D-4442-BF2F-62888C254AE5}"/>
              </a:ext>
            </a:extLst>
          </p:cNvPr>
          <p:cNvSpPr>
            <a:spLocks noGrp="1"/>
          </p:cNvSpPr>
          <p:nvPr>
            <p:ph type="title"/>
          </p:nvPr>
        </p:nvSpPr>
        <p:spPr>
          <a:xfrm>
            <a:off x="2919846" y="610865"/>
            <a:ext cx="8769928"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7D80C676-0619-4706-A72D-AE2452760899}"/>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An individual must have been terminated or laid off, or has received notice of termination or layoff from employment due to a permanent closure of, or a substantial layoff at a plant, facility or enterprise; OR </a:t>
            </a:r>
          </a:p>
          <a:p>
            <a:endParaRPr lang="en-US" dirty="0"/>
          </a:p>
        </p:txBody>
      </p:sp>
      <p:sp>
        <p:nvSpPr>
          <p:cNvPr id="4" name="Footer Placeholder 3">
            <a:extLst>
              <a:ext uri="{FF2B5EF4-FFF2-40B4-BE49-F238E27FC236}">
                <a16:creationId xmlns:a16="http://schemas.microsoft.com/office/drawing/2014/main" id="{02061AB7-39AE-47BB-A259-6B87888B28D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09070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697E-ECC2-4244-8DFD-3378719337BB}"/>
              </a:ext>
            </a:extLst>
          </p:cNvPr>
          <p:cNvSpPr>
            <a:spLocks noGrp="1"/>
          </p:cNvSpPr>
          <p:nvPr>
            <p:ph type="title"/>
          </p:nvPr>
        </p:nvSpPr>
        <p:spPr>
          <a:xfrm>
            <a:off x="3209545" y="610865"/>
            <a:ext cx="8144256" cy="561049"/>
          </a:xfrm>
        </p:spPr>
        <p:txBody>
          <a:bodyPr>
            <a:normAutofit fontScale="90000"/>
          </a:bodyPr>
          <a:lstStyle/>
          <a:p>
            <a:pPr algn="ctr"/>
            <a:r>
              <a:rPr lang="en-US" dirty="0">
                <a:latin typeface="Trebuchet MS" panose="020B0603020202020204" pitchFamily="34" charset="0"/>
              </a:rPr>
              <a:t>Guidance on Substantial Lay-off  </a:t>
            </a:r>
          </a:p>
        </p:txBody>
      </p:sp>
      <p:sp>
        <p:nvSpPr>
          <p:cNvPr id="3" name="Content Placeholder 2">
            <a:extLst>
              <a:ext uri="{FF2B5EF4-FFF2-40B4-BE49-F238E27FC236}">
                <a16:creationId xmlns:a16="http://schemas.microsoft.com/office/drawing/2014/main" id="{30C2A9A9-72A6-4EF2-802A-632EBDD0F77C}"/>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One of the most exciting updates in the DCEO OET Policy Chapter 5 Section 3 – Dislocated Worker Eligibility that was issued on updated policy guidance is around the broadening of what can be considered a “Substantial Lay-off”!</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I feel this updated guidance is a true game changer and can assist in instances where in the past, someone might not have been eligible as a Dislocated Worker, but if an individual meets this updated guidance, it will make them eligible as a Dislocated Worker under “Substantial Layoff”.   </a:t>
            </a:r>
          </a:p>
        </p:txBody>
      </p:sp>
      <p:sp>
        <p:nvSpPr>
          <p:cNvPr id="4" name="Footer Placeholder 3">
            <a:extLst>
              <a:ext uri="{FF2B5EF4-FFF2-40B4-BE49-F238E27FC236}">
                <a16:creationId xmlns:a16="http://schemas.microsoft.com/office/drawing/2014/main" id="{1D4CED72-1937-4CE3-AA13-C616834FBD3B}"/>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632979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1063-10DF-4453-982C-66F704985A8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Substantial Layoff Guidance</a:t>
            </a:r>
          </a:p>
        </p:txBody>
      </p:sp>
      <p:sp>
        <p:nvSpPr>
          <p:cNvPr id="3" name="Content Placeholder 2">
            <a:extLst>
              <a:ext uri="{FF2B5EF4-FFF2-40B4-BE49-F238E27FC236}">
                <a16:creationId xmlns:a16="http://schemas.microsoft.com/office/drawing/2014/main" id="{FD2C9B7E-EDC6-4C40-8379-435CBB731AB9}"/>
              </a:ext>
            </a:extLst>
          </p:cNvPr>
          <p:cNvSpPr>
            <a:spLocks noGrp="1"/>
          </p:cNvSpPr>
          <p:nvPr>
            <p:ph idx="1"/>
          </p:nvPr>
        </p:nvSpPr>
        <p:spPr/>
        <p:txBody>
          <a:bodyPr>
            <a:normAutofit fontScale="92500" lnSpcReduction="10000"/>
          </a:bodyPr>
          <a:lstStyle/>
          <a:p>
            <a:r>
              <a:rPr lang="en-US" altLang="en-US" sz="2600" dirty="0">
                <a:solidFill>
                  <a:schemeClr val="tx1"/>
                </a:solidFill>
                <a:latin typeface="Trebuchet MS" panose="020B0603020202020204" pitchFamily="34" charset="0"/>
              </a:rPr>
              <a:t>Under </a:t>
            </a:r>
            <a:r>
              <a:rPr lang="en-US" altLang="en-US" sz="26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600" b="1" u="sng" dirty="0">
                <a:solidFill>
                  <a:schemeClr val="tx1"/>
                </a:solidFill>
                <a:latin typeface="Trebuchet MS" panose="020B0603020202020204" pitchFamily="34" charset="0"/>
              </a:rPr>
              <a:t>Dislocated Worker Eligibility Policy, for additional guidance about “Substantial Layoff” under paragraphs I.2.a.1)a)i)ii)iii) states: </a:t>
            </a:r>
          </a:p>
          <a:p>
            <a:r>
              <a:rPr lang="en-US" sz="2600" b="1"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latin typeface="Trebuchet MS" panose="020B0603020202020204" pitchFamily="34" charset="0"/>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Documented State or Local Rapid Response layoff in the </a:t>
            </a:r>
            <a:r>
              <a:rPr lang="en-US" sz="24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Illinois Employment Business System (</a:t>
            </a: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IEBS); or</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F15DB40-EC3C-4CB8-B5F5-15AC813273A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749076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491-20A3-4CA8-9C4E-68FC0AE7098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Looking More In-depth</a:t>
            </a:r>
          </a:p>
        </p:txBody>
      </p:sp>
      <p:sp>
        <p:nvSpPr>
          <p:cNvPr id="3" name="Content Placeholder 2">
            <a:extLst>
              <a:ext uri="{FF2B5EF4-FFF2-40B4-BE49-F238E27FC236}">
                <a16:creationId xmlns:a16="http://schemas.microsoft.com/office/drawing/2014/main" id="{1E30A255-ED26-4DB9-BE5A-EDD585E5E9C9}"/>
              </a:ext>
            </a:extLst>
          </p:cNvPr>
          <p:cNvSpPr>
            <a:spLocks noGrp="1"/>
          </p:cNvSpPr>
          <p:nvPr>
            <p:ph idx="1"/>
          </p:nvPr>
        </p:nvSpPr>
        <p:spPr/>
        <p:txBody>
          <a:bodyPr/>
          <a:lstStyle/>
          <a:p>
            <a:r>
              <a:rPr lang="en-US" altLang="en-US" sz="2600" dirty="0">
                <a:solidFill>
                  <a:schemeClr val="tx1"/>
                </a:solidFill>
              </a:rPr>
              <a:t>Under </a:t>
            </a:r>
            <a:r>
              <a:rPr lang="en-US" altLang="en-US" sz="2600" b="1" u="sng" dirty="0">
                <a:solidFill>
                  <a:schemeClr val="tx1"/>
                </a:solidFill>
                <a:cs typeface="Traditional Arabic" panose="02020603050405020304" pitchFamily="18" charset="-78"/>
              </a:rPr>
              <a:t>WIOA ePolicy Chapter 5.3 </a:t>
            </a:r>
            <a:r>
              <a:rPr lang="en-US" altLang="en-US" sz="2600" b="1" u="sng" dirty="0">
                <a:solidFill>
                  <a:schemeClr val="tx1"/>
                </a:solidFill>
              </a:rPr>
              <a:t>Dislocated Worker Eligibility Policy, for additional guidance about “Substantial Layoff” under paragraphs I.2.a.1)a)i)ii)iii) states: </a:t>
            </a:r>
          </a:p>
          <a:p>
            <a:r>
              <a:rPr lang="en-US" sz="2600" b="1" spc="-25" dirty="0">
                <a:solidFill>
                  <a:schemeClr val="tx1"/>
                </a:solidFill>
                <a:effectLst/>
                <a:highlight>
                  <a:srgbClr val="FFFF00"/>
                </a:highlight>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highlight>
                <a:srgbClr val="FFFF00"/>
              </a:highlight>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highlight>
                  <a:srgbClr val="FFFF00"/>
                </a:highlight>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highlight>
                <a:srgbClr val="FFFF00"/>
              </a:highlight>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5842204-2BA4-4B34-AD8E-EA91CF187F7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67978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9FC8-E4CC-4B20-A2C9-1B4CAF11780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E43C812-96E7-4CE4-91F7-B04FEB39B32C}"/>
              </a:ext>
            </a:extLst>
          </p:cNvPr>
          <p:cNvSpPr>
            <a:spLocks noGrp="1"/>
          </p:cNvSpPr>
          <p:nvPr>
            <p:ph idx="1"/>
          </p:nvPr>
        </p:nvSpPr>
        <p:spPr/>
        <p:txBody>
          <a:bodyPr>
            <a:normAutofit/>
          </a:bodyPr>
          <a:lstStyle/>
          <a:p>
            <a:pPr marL="0" indent="0">
              <a:buNone/>
            </a:pPr>
            <a:r>
              <a:rPr lang="en-US" altLang="en-US" sz="3000" b="1" dirty="0">
                <a:solidFill>
                  <a:schemeClr val="tx1"/>
                </a:solidFill>
                <a:latin typeface="Trebuchet MS" panose="020B0603020202020204" pitchFamily="34" charset="0"/>
                <a:cs typeface="Traditional Arabic" panose="02020603050405020304" pitchFamily="18" charset="-78"/>
              </a:rPr>
              <a:t>WIOA ePolicy Chapter 5.3 </a:t>
            </a:r>
            <a:r>
              <a:rPr lang="en-US" altLang="en-US" sz="3000" b="1" dirty="0">
                <a:solidFill>
                  <a:schemeClr val="tx1"/>
                </a:solidFill>
                <a:latin typeface="Trebuchet MS" panose="020B0603020202020204" pitchFamily="34" charset="0"/>
              </a:rPr>
              <a:t>Dislocated Worker Eligibility:</a:t>
            </a:r>
          </a:p>
          <a:p>
            <a:pPr marL="0" indent="0">
              <a:buNone/>
            </a:pPr>
            <a:endParaRPr lang="en-US" altLang="en-US" b="1" dirty="0">
              <a:solidFill>
                <a:schemeClr val="tx1"/>
              </a:solidFill>
            </a:endParaRPr>
          </a:p>
          <a:p>
            <a:pPr lvl="1"/>
            <a:r>
              <a:rPr lang="en-US" altLang="en-US" sz="2800" dirty="0">
                <a:solidFill>
                  <a:schemeClr val="tx1"/>
                </a:solidFill>
                <a:latin typeface="Trebuchet MS" panose="020B0603020202020204" pitchFamily="34" charset="0"/>
              </a:rPr>
              <a:t>Unlikely to Return to Previous Industry or Occupation</a:t>
            </a:r>
          </a:p>
          <a:p>
            <a:pPr lvl="1"/>
            <a:r>
              <a:rPr lang="en-US" altLang="en-US" sz="2800" dirty="0">
                <a:solidFill>
                  <a:schemeClr val="tx1"/>
                </a:solidFill>
                <a:latin typeface="Trebuchet MS" panose="020B0603020202020204" pitchFamily="34" charset="0"/>
              </a:rPr>
              <a:t>Plant Closure or Substantial Layoff</a:t>
            </a:r>
          </a:p>
          <a:p>
            <a:pPr lvl="1"/>
            <a:r>
              <a:rPr lang="en-US" altLang="en-US" sz="2800" dirty="0">
                <a:solidFill>
                  <a:schemeClr val="tx1"/>
                </a:solidFill>
                <a:latin typeface="Trebuchet MS" panose="020B0603020202020204" pitchFamily="34" charset="0"/>
              </a:rPr>
              <a:t>UI Profilee </a:t>
            </a:r>
          </a:p>
          <a:p>
            <a:pPr lvl="1"/>
            <a:r>
              <a:rPr lang="en-US" altLang="en-US" sz="2800" dirty="0">
                <a:solidFill>
                  <a:schemeClr val="tx1"/>
                </a:solidFill>
                <a:latin typeface="Trebuchet MS" panose="020B0603020202020204" pitchFamily="34" charset="0"/>
              </a:rPr>
              <a:t>No Longer Self-Employed </a:t>
            </a:r>
          </a:p>
          <a:p>
            <a:pPr lvl="1"/>
            <a:r>
              <a:rPr lang="en-US" altLang="en-US" sz="2800" dirty="0">
                <a:solidFill>
                  <a:schemeClr val="tx1"/>
                </a:solidFill>
                <a:latin typeface="Trebuchet MS" panose="020B0603020202020204" pitchFamily="34" charset="0"/>
              </a:rPr>
              <a:t>Displaced Homemaker</a:t>
            </a:r>
          </a:p>
          <a:p>
            <a:pPr lvl="1"/>
            <a:r>
              <a:rPr lang="en-US" altLang="en-US" sz="2800" dirty="0">
                <a:solidFill>
                  <a:schemeClr val="tx1"/>
                </a:solidFill>
                <a:latin typeface="Trebuchet MS" panose="020B0603020202020204" pitchFamily="34" charset="0"/>
              </a:rPr>
              <a:t>Spouse of a member of the Armed Forces on active duty</a:t>
            </a:r>
          </a:p>
          <a:p>
            <a:endParaRPr lang="en-US" dirty="0"/>
          </a:p>
        </p:txBody>
      </p:sp>
      <p:sp>
        <p:nvSpPr>
          <p:cNvPr id="4" name="Footer Placeholder 3">
            <a:extLst>
              <a:ext uri="{FF2B5EF4-FFF2-40B4-BE49-F238E27FC236}">
                <a16:creationId xmlns:a16="http://schemas.microsoft.com/office/drawing/2014/main" id="{82661D00-2919-47A0-8B89-365A5C1E5EA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906332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1285-ABA3-470A-82CB-0242A6A9A31A}"/>
              </a:ext>
            </a:extLst>
          </p:cNvPr>
          <p:cNvSpPr>
            <a:spLocks noGrp="1"/>
          </p:cNvSpPr>
          <p:nvPr>
            <p:ph type="title"/>
          </p:nvPr>
        </p:nvSpPr>
        <p:spPr>
          <a:xfrm>
            <a:off x="2971800" y="610865"/>
            <a:ext cx="8790709" cy="561049"/>
          </a:xfrm>
        </p:spPr>
        <p:txBody>
          <a:bodyPr>
            <a:noAutofit/>
          </a:bodyPr>
          <a:lstStyle/>
          <a:p>
            <a:pPr algn="ctr"/>
            <a:r>
              <a:rPr lang="en-US" sz="3800" dirty="0">
                <a:latin typeface="Trebuchet MS" panose="020B0603020202020204" pitchFamily="34" charset="0"/>
              </a:rPr>
              <a:t>Updated Substantial Layoff Guidance</a:t>
            </a:r>
          </a:p>
        </p:txBody>
      </p:sp>
      <p:sp>
        <p:nvSpPr>
          <p:cNvPr id="3" name="Content Placeholder 2">
            <a:extLst>
              <a:ext uri="{FF2B5EF4-FFF2-40B4-BE49-F238E27FC236}">
                <a16:creationId xmlns:a16="http://schemas.microsoft.com/office/drawing/2014/main" id="{75075DAE-07D2-4508-9630-D7DF1FB9DF7F}"/>
              </a:ext>
            </a:extLst>
          </p:cNvPr>
          <p:cNvSpPr>
            <a:spLocks noGrp="1"/>
          </p:cNvSpPr>
          <p:nvPr>
            <p:ph idx="1"/>
          </p:nvPr>
        </p:nvSpPr>
        <p:spPr/>
        <p:txBody>
          <a:bodyPr/>
          <a:lstStyle/>
          <a:p>
            <a:pPr marL="0" indent="0">
              <a:buNone/>
            </a:pPr>
            <a:r>
              <a:rPr lang="en-US" dirty="0">
                <a:solidFill>
                  <a:schemeClr val="tx1"/>
                </a:solidFill>
              </a:rPr>
              <a:t>In layman’s terms, </a:t>
            </a:r>
            <a:r>
              <a:rPr lang="en-US" b="1" dirty="0">
                <a:solidFill>
                  <a:schemeClr val="tx1"/>
                </a:solidFill>
              </a:rPr>
              <a:t>IF </a:t>
            </a:r>
            <a:r>
              <a:rPr lang="en-US" dirty="0">
                <a:solidFill>
                  <a:schemeClr val="tx1"/>
                </a:solidFill>
              </a:rPr>
              <a:t>the dislocation for any individual can be tied to either COVID; Flood; Tornado; Fire; etc., then when recording the “Layoff Reason”, the appropriate response would be either “Substantial Layoff” or “Plant Closure” (whichever is correct.)</a:t>
            </a:r>
          </a:p>
          <a:p>
            <a:pPr lvl="1"/>
            <a:r>
              <a:rPr lang="en-US" dirty="0">
                <a:solidFill>
                  <a:schemeClr val="tx1"/>
                </a:solidFill>
              </a:rPr>
              <a:t>To clarify, even if the layoff was just one or two persons, if the layoff can be tied to any Local, State or National Emergency, (which COVID does meet criteria of a National Emergency), then it is correct to record the layoff reason as “Substantial Layoff”.</a:t>
            </a:r>
            <a:endParaRPr lang="en-US" dirty="0"/>
          </a:p>
        </p:txBody>
      </p:sp>
      <p:sp>
        <p:nvSpPr>
          <p:cNvPr id="4" name="Footer Placeholder 3">
            <a:extLst>
              <a:ext uri="{FF2B5EF4-FFF2-40B4-BE49-F238E27FC236}">
                <a16:creationId xmlns:a16="http://schemas.microsoft.com/office/drawing/2014/main" id="{062C8D85-E3BE-4C31-A05E-5D3680180BD8}"/>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4334010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20C1-DBE0-49C8-9A76-F6AF451D98EB}"/>
              </a:ext>
            </a:extLst>
          </p:cNvPr>
          <p:cNvSpPr>
            <a:spLocks noGrp="1"/>
          </p:cNvSpPr>
          <p:nvPr>
            <p:ph type="title"/>
          </p:nvPr>
        </p:nvSpPr>
        <p:spPr>
          <a:xfrm>
            <a:off x="2722417" y="610865"/>
            <a:ext cx="8925791" cy="561049"/>
          </a:xfrm>
        </p:spPr>
        <p:txBody>
          <a:bodyPr>
            <a:normAutofit fontScale="90000"/>
          </a:bodyPr>
          <a:lstStyle/>
          <a:p>
            <a:pPr algn="ctr"/>
            <a:r>
              <a:rPr lang="en-US" dirty="0">
                <a:latin typeface="Trebuchet MS" panose="020B0603020202020204" pitchFamily="34" charset="0"/>
              </a:rPr>
              <a:t>What Does Bullet “iii” Really Mean ?</a:t>
            </a:r>
          </a:p>
        </p:txBody>
      </p:sp>
      <p:sp>
        <p:nvSpPr>
          <p:cNvPr id="3" name="Content Placeholder 2">
            <a:extLst>
              <a:ext uri="{FF2B5EF4-FFF2-40B4-BE49-F238E27FC236}">
                <a16:creationId xmlns:a16="http://schemas.microsoft.com/office/drawing/2014/main" id="{57346A59-E551-48CF-ABF1-C6C2ABFD3DF5}"/>
              </a:ext>
            </a:extLst>
          </p:cNvPr>
          <p:cNvSpPr>
            <a:spLocks noGrp="1"/>
          </p:cNvSpPr>
          <p:nvPr>
            <p:ph idx="1"/>
          </p:nvPr>
        </p:nvSpPr>
        <p:spPr>
          <a:xfrm>
            <a:off x="838200" y="2140527"/>
            <a:ext cx="10515600" cy="4036436"/>
          </a:xfrm>
        </p:spPr>
        <p:txBody>
          <a:bodyPr/>
          <a:lstStyle/>
          <a:p>
            <a:pPr marL="0" indent="0">
              <a:buNone/>
            </a:pPr>
            <a:r>
              <a:rPr lang="en-US" sz="3000" dirty="0">
                <a:solidFill>
                  <a:schemeClr val="tx1"/>
                </a:solidFill>
                <a:latin typeface="Trebuchet MS" panose="020B0603020202020204" pitchFamily="34" charset="0"/>
              </a:rPr>
              <a:t>In the updated Dislocated Worker Policy, as shown on the previous slide under bullet “iii”, what does, “</a:t>
            </a:r>
            <a:r>
              <a:rPr lang="en-US" sz="3000" b="1" i="1" dirty="0">
                <a:solidFill>
                  <a:schemeClr val="tx1"/>
                </a:solidFill>
                <a:effectLst/>
                <a:highlight>
                  <a:srgbClr val="FFFF00"/>
                </a:highligh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r>
              <a:rPr lang="en-US" sz="3000" b="1" i="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 </a:t>
            </a:r>
            <a:r>
              <a:rPr lang="en-US" sz="30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mean?</a:t>
            </a:r>
            <a:endParaRPr lang="en-US" sz="30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5218063-E5A6-4B27-98CB-86003E91FD5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345568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ADE9-389D-42B8-98F7-7CFC82431523}"/>
              </a:ext>
            </a:extLst>
          </p:cNvPr>
          <p:cNvSpPr>
            <a:spLocks noGrp="1"/>
          </p:cNvSpPr>
          <p:nvPr>
            <p:ph type="title"/>
          </p:nvPr>
        </p:nvSpPr>
        <p:spPr>
          <a:xfrm>
            <a:off x="3209544" y="610865"/>
            <a:ext cx="8417883" cy="561049"/>
          </a:xfrm>
        </p:spPr>
        <p:txBody>
          <a:bodyPr>
            <a:normAutofit fontScale="90000"/>
          </a:bodyPr>
          <a:lstStyle/>
          <a:p>
            <a:pPr algn="ctr"/>
            <a:r>
              <a:rPr lang="en-US" dirty="0">
                <a:latin typeface="Trebuchet MS" panose="020B0603020202020204" pitchFamily="34" charset="0"/>
              </a:rPr>
              <a:t>Feedback from Regional Managers</a:t>
            </a:r>
          </a:p>
        </p:txBody>
      </p:sp>
      <p:sp>
        <p:nvSpPr>
          <p:cNvPr id="3" name="Content Placeholder 2">
            <a:extLst>
              <a:ext uri="{FF2B5EF4-FFF2-40B4-BE49-F238E27FC236}">
                <a16:creationId xmlns:a16="http://schemas.microsoft.com/office/drawing/2014/main" id="{D34FADDB-6203-499A-84F2-EE577325AF5D}"/>
              </a:ext>
            </a:extLst>
          </p:cNvPr>
          <p:cNvSpPr>
            <a:spLocks noGrp="1"/>
          </p:cNvSpPr>
          <p:nvPr>
            <p:ph idx="1"/>
          </p:nvPr>
        </p:nvSpPr>
        <p:spPr>
          <a:xfrm>
            <a:off x="838200" y="1548246"/>
            <a:ext cx="10685318" cy="4628718"/>
          </a:xfrm>
        </p:spPr>
        <p:txBody>
          <a:bodyPr/>
          <a:lstStyle/>
          <a:p>
            <a:pPr marL="0" indent="0">
              <a:buNone/>
            </a:pPr>
            <a:endParaRPr lang="en-US" sz="1800" dirty="0">
              <a:effectLst/>
              <a:latin typeface="Trebuchet MS" panose="020B0603020202020204" pitchFamily="34" charset="0"/>
              <a:ea typeface="Calibri" panose="020F0502020204030204" pitchFamily="34" charset="0"/>
            </a:endParaRPr>
          </a:p>
          <a:p>
            <a:pPr marL="0" indent="0">
              <a:buNone/>
            </a:pPr>
            <a:r>
              <a:rPr lang="en-US" dirty="0">
                <a:solidFill>
                  <a:schemeClr val="tx1"/>
                </a:solidFill>
                <a:latin typeface="Trebuchet MS" panose="020B0603020202020204" pitchFamily="34" charset="0"/>
                <a:ea typeface="Calibri" panose="020F0502020204030204" pitchFamily="34" charset="0"/>
              </a:rPr>
              <a:t>Response from Regional Program Managers for DCEO OET:  </a:t>
            </a:r>
            <a:r>
              <a:rPr lang="en-US" dirty="0">
                <a:solidFill>
                  <a:schemeClr val="tx1"/>
                </a:solidFill>
                <a:effectLst/>
                <a:latin typeface="Trebuchet MS" panose="020B0603020202020204" pitchFamily="34" charset="0"/>
                <a:ea typeface="Calibri" panose="020F0502020204030204" pitchFamily="34" charset="0"/>
              </a:rPr>
              <a:t>Substantial sectors and occupations should come from the Local and Regional Plan documents. If the occupation/sector is not listed in the local plan, but there are other extenuating factors that the board believes will impact the local economy, they can determine as circumstances warrant, to include those layoffs as significant to the local economy. The circumstances should be defined in the local policy along with a statement from the LWIB as supporting documentation for eligibility purposes.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8B41C8D2-594C-4540-8ED2-7E432E81F695}"/>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603559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1BBF-71C2-4CC5-B42B-1E9508BF7D5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 Provided</a:t>
            </a:r>
          </a:p>
        </p:txBody>
      </p:sp>
      <p:sp>
        <p:nvSpPr>
          <p:cNvPr id="3" name="Content Placeholder 2">
            <a:extLst>
              <a:ext uri="{FF2B5EF4-FFF2-40B4-BE49-F238E27FC236}">
                <a16:creationId xmlns:a16="http://schemas.microsoft.com/office/drawing/2014/main" id="{B07FA5A0-C3F3-41D8-86BE-5A53886D3502}"/>
              </a:ext>
            </a:extLst>
          </p:cNvPr>
          <p:cNvSpPr>
            <a:spLocks noGrp="1"/>
          </p:cNvSpPr>
          <p:nvPr>
            <p:ph idx="1"/>
          </p:nvPr>
        </p:nvSpPr>
        <p:spPr/>
        <p:txBody>
          <a:bodyPr/>
          <a:lstStyle/>
          <a:p>
            <a:pPr marL="0" marR="0" lvl="0" indent="0">
              <a:spcBef>
                <a:spcPts val="0"/>
              </a:spcBef>
              <a:spcAft>
                <a:spcPts val="0"/>
              </a:spcAft>
              <a:buNone/>
            </a:pPr>
            <a:r>
              <a:rPr lang="en-US" sz="2400" dirty="0">
                <a:solidFill>
                  <a:schemeClr val="tx1"/>
                </a:solidFill>
                <a:effectLst/>
                <a:latin typeface="Trebuchet MS" panose="020B0603020202020204" pitchFamily="34" charset="0"/>
                <a:ea typeface="Times New Roman" panose="02020603050405020304" pitchFamily="18" charset="0"/>
              </a:rPr>
              <a:t>A company closes or has a mass layoff, and it impacts other employers that do business with that company </a:t>
            </a:r>
          </a:p>
          <a:p>
            <a:pPr marL="0" marR="0" lvl="0" indent="0">
              <a:spcBef>
                <a:spcPts val="0"/>
              </a:spcBef>
              <a:spcAft>
                <a:spcPts val="0"/>
              </a:spcAft>
              <a:buNone/>
            </a:pPr>
            <a:endParaRPr lang="en-US" sz="2400" dirty="0">
              <a:solidFill>
                <a:schemeClr val="tx1"/>
              </a:solidFill>
              <a:effectLst/>
              <a:latin typeface="Trebuchet MS" panose="020B0603020202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tx1"/>
                </a:solidFill>
                <a:effectLst/>
                <a:latin typeface="Trebuchet MS" panose="020B0603020202020204" pitchFamily="34" charset="0"/>
                <a:ea typeface="Times New Roman" panose="02020603050405020304" pitchFamily="18" charset="0"/>
              </a:rPr>
              <a:t>FCA/</a:t>
            </a:r>
            <a:r>
              <a:rPr lang="en-US" dirty="0" err="1">
                <a:solidFill>
                  <a:schemeClr val="tx1"/>
                </a:solidFill>
                <a:effectLst/>
                <a:latin typeface="Trebuchet MS" panose="020B0603020202020204" pitchFamily="34" charset="0"/>
                <a:ea typeface="Times New Roman" panose="02020603050405020304" pitchFamily="18" charset="0"/>
              </a:rPr>
              <a:t>Stellant’s</a:t>
            </a:r>
            <a:r>
              <a:rPr lang="en-US" dirty="0">
                <a:solidFill>
                  <a:schemeClr val="tx1"/>
                </a:solidFill>
                <a:effectLst/>
                <a:latin typeface="Trebuchet MS" panose="020B0603020202020204" pitchFamily="34" charset="0"/>
                <a:ea typeface="Times New Roman" panose="02020603050405020304" pitchFamily="18" charset="0"/>
              </a:rPr>
              <a:t> elimination of their second shift impacted five other employers who were Tier 1 suppliers in the region.   </a:t>
            </a:r>
          </a:p>
          <a:p>
            <a:pPr marL="742950" marR="0" lvl="1" indent="-285750">
              <a:spcBef>
                <a:spcPts val="0"/>
              </a:spcBef>
              <a:spcAft>
                <a:spcPts val="0"/>
              </a:spcAft>
              <a:buFont typeface="Courier New" panose="02070309020205020404" pitchFamily="49" charset="0"/>
              <a:buChar char="o"/>
            </a:pPr>
            <a:endParaRPr lang="en-US" dirty="0">
              <a:solidFill>
                <a:schemeClr val="tx1"/>
              </a:solidFill>
              <a:effectLst/>
              <a:latin typeface="Trebuchet MS" panose="020B060302020202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solidFill>
                  <a:schemeClr val="tx1"/>
                </a:solidFill>
                <a:effectLst/>
                <a:latin typeface="Trebuchet MS" panose="020B0603020202020204" pitchFamily="34" charset="0"/>
                <a:ea typeface="Times New Roman" panose="02020603050405020304" pitchFamily="18" charset="0"/>
              </a:rPr>
              <a:t>A recent Owens layoff event in Streator is a manufacturing layoff impacting 161 people.  Manufacturing is included in the local plan, but the number of layoffs at Owens is significant enough for the local economy, that there may be a ripple effect into nearby local businesses that may be in sectors not included in the local plan, but still considered part of a “significant event” for the local economy. </a:t>
            </a:r>
            <a:r>
              <a:rPr lang="en-US" dirty="0">
                <a:effectLst/>
                <a:ea typeface="Times New Roman" panose="02020603050405020304" pitchFamily="18" charset="0"/>
              </a:rPr>
              <a:t>  </a:t>
            </a:r>
            <a:endParaRPr lang="en-US"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E72AF104-99B9-4FA5-847E-B2D0F44A1D04}"/>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693676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19B-3F72-4592-B24C-7FA9CC68C79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 LWIA 25 Guidance</a:t>
            </a:r>
          </a:p>
        </p:txBody>
      </p:sp>
      <p:sp>
        <p:nvSpPr>
          <p:cNvPr id="3" name="Content Placeholder 2">
            <a:extLst>
              <a:ext uri="{FF2B5EF4-FFF2-40B4-BE49-F238E27FC236}">
                <a16:creationId xmlns:a16="http://schemas.microsoft.com/office/drawing/2014/main" id="{4D4053CA-0103-4D12-BEE3-D6CFE3A0A39D}"/>
              </a:ext>
            </a:extLst>
          </p:cNvPr>
          <p:cNvSpPr>
            <a:spLocks noGrp="1"/>
          </p:cNvSpPr>
          <p:nvPr>
            <p:ph idx="1"/>
          </p:nvPr>
        </p:nvSpPr>
        <p:spPr>
          <a:xfrm>
            <a:off x="390801" y="2140526"/>
            <a:ext cx="4222764" cy="3480955"/>
          </a:xfrm>
        </p:spPr>
        <p:txBody>
          <a:bodyPr/>
          <a:lstStyle/>
          <a:p>
            <a:pPr marL="0" indent="0">
              <a:buNone/>
            </a:pPr>
            <a:r>
              <a:rPr lang="en-US" dirty="0">
                <a:solidFill>
                  <a:schemeClr val="tx1"/>
                </a:solidFill>
                <a:latin typeface="Trebuchet MS" panose="020B0603020202020204" pitchFamily="34" charset="0"/>
              </a:rPr>
              <a:t>LWIA 25 has been very proactive and developed Local Policy Guidance around identifying substantial or significant sectors or occupations.</a:t>
            </a:r>
          </a:p>
          <a:p>
            <a:endParaRPr lang="en-US" dirty="0"/>
          </a:p>
        </p:txBody>
      </p:sp>
      <p:sp>
        <p:nvSpPr>
          <p:cNvPr id="4" name="Footer Placeholder 3">
            <a:extLst>
              <a:ext uri="{FF2B5EF4-FFF2-40B4-BE49-F238E27FC236}">
                <a16:creationId xmlns:a16="http://schemas.microsoft.com/office/drawing/2014/main" id="{AC1C05FF-B81C-44AE-B1F1-C6E2D9F81204}"/>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165B9FFC-A828-1144-09B5-CC063255E409}"/>
              </a:ext>
            </a:extLst>
          </p:cNvPr>
          <p:cNvPicPr>
            <a:picLocks noChangeAspect="1"/>
          </p:cNvPicPr>
          <p:nvPr/>
        </p:nvPicPr>
        <p:blipFill>
          <a:blip r:embed="rId2"/>
          <a:stretch>
            <a:fillRect/>
          </a:stretch>
        </p:blipFill>
        <p:spPr>
          <a:xfrm>
            <a:off x="4873337" y="1282700"/>
            <a:ext cx="6927863" cy="5438775"/>
          </a:xfrm>
          <a:prstGeom prst="rect">
            <a:avLst/>
          </a:prstGeom>
        </p:spPr>
      </p:pic>
    </p:spTree>
    <p:extLst>
      <p:ext uri="{BB962C8B-B14F-4D97-AF65-F5344CB8AC3E}">
        <p14:creationId xmlns:p14="http://schemas.microsoft.com/office/powerpoint/2010/main" val="1721373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0BE1-515F-4006-88F8-C78B6319D3ED}"/>
              </a:ext>
            </a:extLst>
          </p:cNvPr>
          <p:cNvSpPr>
            <a:spLocks noGrp="1"/>
          </p:cNvSpPr>
          <p:nvPr>
            <p:ph type="title"/>
          </p:nvPr>
        </p:nvSpPr>
        <p:spPr>
          <a:xfrm>
            <a:off x="2722418" y="610865"/>
            <a:ext cx="8780318" cy="561049"/>
          </a:xfrm>
        </p:spPr>
        <p:txBody>
          <a:bodyPr>
            <a:normAutofit fontScale="90000"/>
          </a:bodyPr>
          <a:lstStyle/>
          <a:p>
            <a:pPr algn="ctr"/>
            <a:r>
              <a:rPr lang="en-US" dirty="0">
                <a:latin typeface="Trebuchet MS" panose="020B0603020202020204" pitchFamily="34" charset="0"/>
              </a:rPr>
              <a:t>Substantial Layoff Guidance (cont.)</a:t>
            </a:r>
          </a:p>
        </p:txBody>
      </p:sp>
      <p:sp>
        <p:nvSpPr>
          <p:cNvPr id="3" name="Content Placeholder 2">
            <a:extLst>
              <a:ext uri="{FF2B5EF4-FFF2-40B4-BE49-F238E27FC236}">
                <a16:creationId xmlns:a16="http://schemas.microsoft.com/office/drawing/2014/main" id="{5B4F18AF-22A7-4F6A-A71C-59D37AF2BADC}"/>
              </a:ext>
            </a:extLst>
          </p:cNvPr>
          <p:cNvSpPr>
            <a:spLocks noGrp="1"/>
          </p:cNvSpPr>
          <p:nvPr>
            <p:ph idx="1"/>
          </p:nvPr>
        </p:nvSpPr>
        <p:spPr>
          <a:xfrm>
            <a:off x="838200" y="1932709"/>
            <a:ext cx="10515600" cy="4244254"/>
          </a:xfrm>
        </p:spPr>
        <p:txBody>
          <a:bodyPr>
            <a:normAutofit lnSpcReduction="10000"/>
          </a:bodyPr>
          <a:lstStyle/>
          <a:p>
            <a:r>
              <a:rPr lang="en-US" altLang="en-US" sz="2400" dirty="0">
                <a:solidFill>
                  <a:schemeClr val="tx1"/>
                </a:solidFill>
                <a:latin typeface="Trebuchet MS" panose="020B0603020202020204" pitchFamily="34" charset="0"/>
              </a:rPr>
              <a:t>Often there are questions about what is a “Substantial Layoff”?  </a:t>
            </a:r>
          </a:p>
          <a:p>
            <a:pPr lvl="1"/>
            <a:r>
              <a:rPr lang="en-US" altLang="en-US" sz="2200" dirty="0">
                <a:solidFill>
                  <a:schemeClr val="tx1"/>
                </a:solidFill>
                <a:latin typeface="Trebuchet MS" panose="020B0603020202020204" pitchFamily="34" charset="0"/>
              </a:rPr>
              <a:t>As discussed, the Dislocated Worker Policy provided some updated guidance that broadened criteria around “substantial layoff”.  </a:t>
            </a:r>
          </a:p>
          <a:p>
            <a:pPr lvl="1"/>
            <a:r>
              <a:rPr lang="en-US" altLang="en-US" sz="2200" dirty="0">
                <a:solidFill>
                  <a:schemeClr val="tx1"/>
                </a:solidFill>
                <a:latin typeface="Trebuchet MS" panose="020B0603020202020204" pitchFamily="34" charset="0"/>
              </a:rPr>
              <a:t>In addition, a “substantial layoff” could be tied to 50% of employees but could be broadened depending on the situation.  </a:t>
            </a:r>
          </a:p>
          <a:p>
            <a:pPr lvl="2"/>
            <a:r>
              <a:rPr lang="en-US" altLang="en-US" sz="1800" dirty="0">
                <a:solidFill>
                  <a:schemeClr val="tx1"/>
                </a:solidFill>
                <a:latin typeface="Trebuchet MS" panose="020B0603020202020204" pitchFamily="34" charset="0"/>
              </a:rPr>
              <a:t>As an example, if a company was running three shifts, but closed an entire shift, that might only equal 1/3 of employees but could easily be justified as a “Substantial Layoff”.</a:t>
            </a:r>
          </a:p>
          <a:p>
            <a:pPr lvl="2"/>
            <a:r>
              <a:rPr lang="en-US" altLang="en-US" sz="1800" dirty="0">
                <a:solidFill>
                  <a:schemeClr val="tx1"/>
                </a:solidFill>
                <a:latin typeface="Trebuchet MS" panose="020B0603020202020204" pitchFamily="34" charset="0"/>
              </a:rPr>
              <a:t>Or, say a company has a small sales force of six sales staff, and they layoff three of the sales staff, that would be half of the sales force and could be considered a “substantial layoff”. </a:t>
            </a:r>
          </a:p>
          <a:p>
            <a:pPr lvl="1"/>
            <a:r>
              <a:rPr lang="en-US" altLang="en-US" sz="2200" dirty="0">
                <a:solidFill>
                  <a:schemeClr val="tx1"/>
                </a:solidFill>
                <a:latin typeface="Trebuchet MS" panose="020B0603020202020204" pitchFamily="34" charset="0"/>
              </a:rPr>
              <a:t>If you have questions about whether a client meets the criteria as a “Substantial Layoff”, reach out to your supervisor or OET Rapid Response team. </a:t>
            </a:r>
          </a:p>
          <a:p>
            <a:endParaRPr lang="en-US" dirty="0"/>
          </a:p>
        </p:txBody>
      </p:sp>
      <p:sp>
        <p:nvSpPr>
          <p:cNvPr id="4" name="Footer Placeholder 3">
            <a:extLst>
              <a:ext uri="{FF2B5EF4-FFF2-40B4-BE49-F238E27FC236}">
                <a16:creationId xmlns:a16="http://schemas.microsoft.com/office/drawing/2014/main" id="{4BAFF79A-5E8D-4326-80D1-E88984480EF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135049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F42A-BE5D-4099-9E9C-DDCF00B1A3A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LWIA 25 Local Policy </a:t>
            </a:r>
          </a:p>
        </p:txBody>
      </p:sp>
      <p:sp>
        <p:nvSpPr>
          <p:cNvPr id="3" name="Content Placeholder 2">
            <a:extLst>
              <a:ext uri="{FF2B5EF4-FFF2-40B4-BE49-F238E27FC236}">
                <a16:creationId xmlns:a16="http://schemas.microsoft.com/office/drawing/2014/main" id="{95C91619-CD6E-46B8-8ECF-85E77F159ECE}"/>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rPr>
              <a:t>To tie this together, the LWIA 25 Policy allows any individual who had been dislocated from those industries and/or occupations identified in their Local Policy, to characterize the Dislocation Job as a “Substantial Layoff”.</a:t>
            </a:r>
          </a:p>
          <a:p>
            <a:pPr lvl="1"/>
            <a:r>
              <a:rPr lang="en-US" dirty="0">
                <a:solidFill>
                  <a:schemeClr val="tx1"/>
                </a:solidFill>
                <a:latin typeface="Trebuchet MS" panose="020B0603020202020204" pitchFamily="34" charset="0"/>
              </a:rPr>
              <a:t>So even in cases where the dislocation from the specific industry and/or occupation would not meet traditional criteria around “Substantial Layoff” due to the approved Local Policy, it would meet the criteria.     </a:t>
            </a:r>
          </a:p>
          <a:p>
            <a:pPr lvl="1"/>
            <a:r>
              <a:rPr lang="en-US" dirty="0">
                <a:solidFill>
                  <a:schemeClr val="tx1"/>
                </a:solidFill>
                <a:latin typeface="Trebuchet MS" panose="020B0603020202020204" pitchFamily="34" charset="0"/>
              </a:rPr>
              <a:t>However, this is only allowed if an LWIA creates a similar Local Policy as was demonstrated in the previous slide, and then the LWIB approves the Local Policy.</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5926B83D-4249-4D46-AC82-932C4A78E776}"/>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246070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A1C1-A46A-4244-9256-A0C31A702F11}"/>
              </a:ext>
            </a:extLst>
          </p:cNvPr>
          <p:cNvSpPr>
            <a:spLocks noGrp="1"/>
          </p:cNvSpPr>
          <p:nvPr>
            <p:ph type="title"/>
          </p:nvPr>
        </p:nvSpPr>
        <p:spPr>
          <a:xfrm>
            <a:off x="2888674" y="610865"/>
            <a:ext cx="8465126"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5362B44B-801E-4C84-B0DC-802507E69393}"/>
              </a:ext>
            </a:extLst>
          </p:cNvPr>
          <p:cNvSpPr>
            <a:spLocks noGrp="1"/>
          </p:cNvSpPr>
          <p:nvPr>
            <p:ph idx="1"/>
          </p:nvPr>
        </p:nvSpPr>
        <p:spPr/>
        <p:txBody>
          <a:bodyPr/>
          <a:lstStyle/>
          <a:p>
            <a:pPr marL="0" indent="0">
              <a:buNone/>
              <a:defRPr/>
            </a:pPr>
            <a:r>
              <a:rPr lang="en-US" altLang="en-US" sz="2400" dirty="0">
                <a:solidFill>
                  <a:schemeClr val="tx1"/>
                </a:solidFill>
                <a:latin typeface="Trebuchet MS" panose="020B0603020202020204" pitchFamily="34" charset="0"/>
              </a:rPr>
              <a:t>Within IWDS, the logic for determining if a client meets the criteria as a Dislocated Worker under Plant Closure or Substantial Layoff – is based on the dislocation job from the “Edit Job” screen: </a:t>
            </a:r>
          </a:p>
          <a:p>
            <a:pPr marL="0" indent="0">
              <a:buNone/>
              <a:defRPr/>
            </a:pPr>
            <a:endParaRPr lang="en-US" altLang="en-US" sz="24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Specifically determined based on how the “Lay-off Reason” is populated.</a:t>
            </a:r>
          </a:p>
          <a:p>
            <a:pPr lvl="1">
              <a:defRPr/>
            </a:pPr>
            <a:endParaRPr lang="en-US" altLang="en-US"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If either “Plant Closure” or “Substantial Layoff” is the “Lay-off Reason”, IWDS logic will make the client eligible as a Dislocated Worker under Plant Closure or Substantial Layoff. </a:t>
            </a:r>
          </a:p>
          <a:p>
            <a:endParaRPr lang="en-US" dirty="0"/>
          </a:p>
        </p:txBody>
      </p:sp>
      <p:sp>
        <p:nvSpPr>
          <p:cNvPr id="4" name="Footer Placeholder 3">
            <a:extLst>
              <a:ext uri="{FF2B5EF4-FFF2-40B4-BE49-F238E27FC236}">
                <a16:creationId xmlns:a16="http://schemas.microsoft.com/office/drawing/2014/main" id="{0BEC104F-A7A2-4350-A700-77C03270B4F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4217879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ABC8-8B85-4EB4-8531-C46B5F0671B8}"/>
              </a:ext>
            </a:extLst>
          </p:cNvPr>
          <p:cNvSpPr>
            <a:spLocks noGrp="1"/>
          </p:cNvSpPr>
          <p:nvPr>
            <p:ph type="title"/>
          </p:nvPr>
        </p:nvSpPr>
        <p:spPr>
          <a:xfrm>
            <a:off x="3209543" y="610865"/>
            <a:ext cx="5238265" cy="561049"/>
          </a:xfrm>
        </p:spPr>
        <p:txBody>
          <a:bodyPr>
            <a:normAutofit fontScale="90000"/>
          </a:bodyPr>
          <a:lstStyle/>
          <a:p>
            <a:pPr algn="ctr"/>
            <a:r>
              <a:rPr lang="en-US" dirty="0">
                <a:latin typeface="Trebuchet MS" panose="020B0603020202020204" pitchFamily="34" charset="0"/>
              </a:rPr>
              <a:t>       Plant Closure</a:t>
            </a:r>
          </a:p>
        </p:txBody>
      </p:sp>
      <p:sp>
        <p:nvSpPr>
          <p:cNvPr id="4" name="Footer Placeholder 3">
            <a:extLst>
              <a:ext uri="{FF2B5EF4-FFF2-40B4-BE49-F238E27FC236}">
                <a16:creationId xmlns:a16="http://schemas.microsoft.com/office/drawing/2014/main" id="{117EC38B-88D3-4716-BCF6-8104BF45D9D2}"/>
              </a:ext>
            </a:extLst>
          </p:cNvPr>
          <p:cNvSpPr>
            <a:spLocks noGrp="1"/>
          </p:cNvSpPr>
          <p:nvPr>
            <p:ph type="ftr" sz="quarter" idx="11"/>
          </p:nvPr>
        </p:nvSpPr>
        <p:spPr/>
        <p:txBody>
          <a:bodyPr/>
          <a:lstStyle/>
          <a:p>
            <a:r>
              <a:rPr lang="en-US" dirty="0"/>
              <a:t>June 22nd, 2023</a:t>
            </a:r>
          </a:p>
        </p:txBody>
      </p:sp>
      <p:pic>
        <p:nvPicPr>
          <p:cNvPr id="13" name="Content Placeholder 12">
            <a:extLst>
              <a:ext uri="{FF2B5EF4-FFF2-40B4-BE49-F238E27FC236}">
                <a16:creationId xmlns:a16="http://schemas.microsoft.com/office/drawing/2014/main" id="{6E49999E-48E9-4287-89D0-62BC83424455}"/>
              </a:ext>
            </a:extLst>
          </p:cNvPr>
          <p:cNvPicPr>
            <a:picLocks noGrp="1" noChangeAspect="1"/>
          </p:cNvPicPr>
          <p:nvPr>
            <p:ph idx="1"/>
          </p:nvPr>
        </p:nvPicPr>
        <p:blipFill>
          <a:blip r:embed="rId2"/>
          <a:stretch>
            <a:fillRect/>
          </a:stretch>
        </p:blipFill>
        <p:spPr>
          <a:xfrm>
            <a:off x="3209544" y="1440492"/>
            <a:ext cx="6372867" cy="4915857"/>
          </a:xfrm>
        </p:spPr>
      </p:pic>
      <p:sp>
        <p:nvSpPr>
          <p:cNvPr id="14" name="Left Arrow 4">
            <a:extLst>
              <a:ext uri="{FF2B5EF4-FFF2-40B4-BE49-F238E27FC236}">
                <a16:creationId xmlns:a16="http://schemas.microsoft.com/office/drawing/2014/main" id="{9BE4274F-12E7-49BB-8EB2-C91019526151}"/>
              </a:ext>
            </a:extLst>
          </p:cNvPr>
          <p:cNvSpPr/>
          <p:nvPr/>
        </p:nvSpPr>
        <p:spPr>
          <a:xfrm>
            <a:off x="6096000" y="6176963"/>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795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1F85-0609-4256-B83F-EB42474AF08C}"/>
              </a:ext>
            </a:extLst>
          </p:cNvPr>
          <p:cNvSpPr>
            <a:spLocks noGrp="1"/>
          </p:cNvSpPr>
          <p:nvPr>
            <p:ph type="title"/>
          </p:nvPr>
        </p:nvSpPr>
        <p:spPr>
          <a:xfrm>
            <a:off x="3211010" y="610865"/>
            <a:ext cx="6587617" cy="561049"/>
          </a:xfrm>
        </p:spPr>
        <p:txBody>
          <a:bodyPr>
            <a:normAutofit fontScale="90000"/>
          </a:bodyPr>
          <a:lstStyle/>
          <a:p>
            <a:pPr algn="ctr"/>
            <a:r>
              <a:rPr lang="en-US" dirty="0"/>
              <a:t>    </a:t>
            </a:r>
            <a:r>
              <a:rPr lang="en-US" dirty="0">
                <a:latin typeface="Trebuchet MS" panose="020B0603020202020204" pitchFamily="34" charset="0"/>
              </a:rPr>
              <a:t>Substantial Layoff</a:t>
            </a:r>
          </a:p>
        </p:txBody>
      </p:sp>
      <p:sp>
        <p:nvSpPr>
          <p:cNvPr id="4" name="Footer Placeholder 3">
            <a:extLst>
              <a:ext uri="{FF2B5EF4-FFF2-40B4-BE49-F238E27FC236}">
                <a16:creationId xmlns:a16="http://schemas.microsoft.com/office/drawing/2014/main" id="{9885B70B-0FA3-4C11-8ED9-7320D4359EFE}"/>
              </a:ext>
            </a:extLst>
          </p:cNvPr>
          <p:cNvSpPr>
            <a:spLocks noGrp="1"/>
          </p:cNvSpPr>
          <p:nvPr>
            <p:ph type="ftr" sz="quarter" idx="11"/>
          </p:nvPr>
        </p:nvSpPr>
        <p:spPr/>
        <p:txBody>
          <a:bodyPr/>
          <a:lstStyle/>
          <a:p>
            <a:r>
              <a:rPr lang="en-US" dirty="0"/>
              <a:t>June 22nd, 2023</a:t>
            </a:r>
          </a:p>
        </p:txBody>
      </p:sp>
      <p:pic>
        <p:nvPicPr>
          <p:cNvPr id="9" name="Content Placeholder 8">
            <a:extLst>
              <a:ext uri="{FF2B5EF4-FFF2-40B4-BE49-F238E27FC236}">
                <a16:creationId xmlns:a16="http://schemas.microsoft.com/office/drawing/2014/main" id="{26A52251-2596-49F4-A038-3F8A8E99521A}"/>
              </a:ext>
            </a:extLst>
          </p:cNvPr>
          <p:cNvPicPr>
            <a:picLocks noGrp="1" noChangeAspect="1"/>
          </p:cNvPicPr>
          <p:nvPr>
            <p:ph idx="1"/>
          </p:nvPr>
        </p:nvPicPr>
        <p:blipFill>
          <a:blip r:embed="rId2"/>
          <a:stretch>
            <a:fillRect/>
          </a:stretch>
        </p:blipFill>
        <p:spPr>
          <a:xfrm>
            <a:off x="3211010" y="1422657"/>
            <a:ext cx="6463430" cy="4933693"/>
          </a:xfrm>
        </p:spPr>
      </p:pic>
      <p:sp>
        <p:nvSpPr>
          <p:cNvPr id="10" name="Left Arrow 4">
            <a:extLst>
              <a:ext uri="{FF2B5EF4-FFF2-40B4-BE49-F238E27FC236}">
                <a16:creationId xmlns:a16="http://schemas.microsoft.com/office/drawing/2014/main" id="{92650275-D27B-4FC7-879F-8BA91A7FA033}"/>
              </a:ext>
            </a:extLst>
          </p:cNvPr>
          <p:cNvSpPr/>
          <p:nvPr/>
        </p:nvSpPr>
        <p:spPr>
          <a:xfrm>
            <a:off x="6384777" y="6125291"/>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894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463-E5CA-40D8-870A-5DA0CDCC9889}"/>
              </a:ext>
            </a:extLst>
          </p:cNvPr>
          <p:cNvSpPr>
            <a:spLocks noGrp="1"/>
          </p:cNvSpPr>
          <p:nvPr>
            <p:ph type="title"/>
          </p:nvPr>
        </p:nvSpPr>
        <p:spPr>
          <a:xfrm>
            <a:off x="2992583" y="610865"/>
            <a:ext cx="8790708" cy="561049"/>
          </a:xfrm>
        </p:spPr>
        <p:txBody>
          <a:bodyPr>
            <a:noAutofit/>
          </a:bodyPr>
          <a:lstStyle/>
          <a:p>
            <a:pPr algn="ctr"/>
            <a:r>
              <a:rPr lang="en-US" sz="3800" dirty="0">
                <a:latin typeface="Trebuchet MS" panose="020B0603020202020204" pitchFamily="34" charset="0"/>
              </a:rPr>
              <a:t>Dislocated Worker Eligibility Checklist</a:t>
            </a:r>
          </a:p>
        </p:txBody>
      </p:sp>
      <p:sp>
        <p:nvSpPr>
          <p:cNvPr id="3" name="Content Placeholder 2">
            <a:extLst>
              <a:ext uri="{FF2B5EF4-FFF2-40B4-BE49-F238E27FC236}">
                <a16:creationId xmlns:a16="http://schemas.microsoft.com/office/drawing/2014/main" id="{F3118267-4582-49DA-A95A-81953C23EEEB}"/>
              </a:ext>
            </a:extLst>
          </p:cNvPr>
          <p:cNvSpPr>
            <a:spLocks noGrp="1"/>
          </p:cNvSpPr>
          <p:nvPr>
            <p:ph idx="1"/>
          </p:nvPr>
        </p:nvSpPr>
        <p:spPr>
          <a:xfrm>
            <a:off x="838200" y="2118167"/>
            <a:ext cx="4107873" cy="4058796"/>
          </a:xfrm>
        </p:spPr>
        <p:txBody>
          <a:bodyPr/>
          <a:lstStyle/>
          <a:p>
            <a:pPr marL="0" indent="0">
              <a:buNone/>
            </a:pPr>
            <a:r>
              <a:rPr lang="en-US" sz="2400" dirty="0">
                <a:solidFill>
                  <a:schemeClr val="tx1"/>
                </a:solidFill>
                <a:latin typeface="Trebuchet MS" panose="020B0603020202020204" pitchFamily="34" charset="0"/>
              </a:rPr>
              <a:t>As part of the Dislocated Worker Eligibility Policy, under Attachment “C”, a  Dislocated Worker Eligibility checklist was added. This checklist breaks down in a truncated wording the six (6) different Dislocated Worker eligibility criteria</a:t>
            </a:r>
            <a:r>
              <a:rPr lang="en-US" sz="2400" dirty="0">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DCC939C-2F03-4588-A01D-4ACA90F70D08}"/>
              </a:ext>
            </a:extLst>
          </p:cNvPr>
          <p:cNvSpPr>
            <a:spLocks noGrp="1"/>
          </p:cNvSpPr>
          <p:nvPr>
            <p:ph type="ftr" sz="quarter" idx="11"/>
          </p:nvPr>
        </p:nvSpPr>
        <p:spPr/>
        <p:txBody>
          <a:bodyPr/>
          <a:lstStyle/>
          <a:p>
            <a:r>
              <a:rPr lang="en-US" dirty="0"/>
              <a:t>June 22nd, 2023</a:t>
            </a:r>
          </a:p>
        </p:txBody>
      </p:sp>
      <p:pic>
        <p:nvPicPr>
          <p:cNvPr id="7" name="Picture 6">
            <a:extLst>
              <a:ext uri="{FF2B5EF4-FFF2-40B4-BE49-F238E27FC236}">
                <a16:creationId xmlns:a16="http://schemas.microsoft.com/office/drawing/2014/main" id="{50DE10CA-D10F-459F-8495-1A755A05DD65}"/>
              </a:ext>
            </a:extLst>
          </p:cNvPr>
          <p:cNvPicPr>
            <a:picLocks noChangeAspect="1"/>
          </p:cNvPicPr>
          <p:nvPr/>
        </p:nvPicPr>
        <p:blipFill>
          <a:blip r:embed="rId2"/>
          <a:stretch>
            <a:fillRect/>
          </a:stretch>
        </p:blipFill>
        <p:spPr>
          <a:xfrm>
            <a:off x="5288973" y="1350818"/>
            <a:ext cx="6064827" cy="5005532"/>
          </a:xfrm>
          <a:prstGeom prst="rect">
            <a:avLst/>
          </a:prstGeom>
        </p:spPr>
      </p:pic>
    </p:spTree>
    <p:extLst>
      <p:ext uri="{BB962C8B-B14F-4D97-AF65-F5344CB8AC3E}">
        <p14:creationId xmlns:p14="http://schemas.microsoft.com/office/powerpoint/2010/main" val="353336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290-708C-4E80-A30F-DF33D1B7CCC4}"/>
              </a:ext>
            </a:extLst>
          </p:cNvPr>
          <p:cNvSpPr>
            <a:spLocks noGrp="1"/>
          </p:cNvSpPr>
          <p:nvPr>
            <p:ph type="title"/>
          </p:nvPr>
        </p:nvSpPr>
        <p:spPr>
          <a:xfrm>
            <a:off x="3209544" y="610865"/>
            <a:ext cx="8486614"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E281033A-336B-4235-9544-8B928CCA90DB}"/>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An individual must have been terminated or laid off, or has received notice of termination or layoff from employment due to a permanent closure of, or a substantial layoff at a plant, facility or enterprise; OR </a:t>
            </a:r>
          </a:p>
          <a:p>
            <a:r>
              <a:rPr lang="en-US" altLang="en-US" b="1" dirty="0">
                <a:solidFill>
                  <a:schemeClr val="tx1"/>
                </a:solidFill>
                <a:latin typeface="Trebuchet MS" panose="020B0603020202020204" pitchFamily="34" charset="0"/>
              </a:rPr>
              <a:t>Is employed at a facility in which the employer has made a general announcement that the facility will close within 180 days;  </a:t>
            </a:r>
          </a:p>
          <a:p>
            <a:endParaRPr lang="en-US" dirty="0"/>
          </a:p>
        </p:txBody>
      </p:sp>
      <p:sp>
        <p:nvSpPr>
          <p:cNvPr id="4" name="Footer Placeholder 3">
            <a:extLst>
              <a:ext uri="{FF2B5EF4-FFF2-40B4-BE49-F238E27FC236}">
                <a16:creationId xmlns:a16="http://schemas.microsoft.com/office/drawing/2014/main" id="{19B143B0-736C-426A-AFE8-CF3AA7053ABC}"/>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863053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8C11-0502-4D35-BF65-C42C2B7BD863}"/>
              </a:ext>
            </a:extLst>
          </p:cNvPr>
          <p:cNvSpPr>
            <a:spLocks noGrp="1"/>
          </p:cNvSpPr>
          <p:nvPr>
            <p:ph type="title"/>
          </p:nvPr>
        </p:nvSpPr>
        <p:spPr>
          <a:xfrm>
            <a:off x="2909455" y="610865"/>
            <a:ext cx="8755705"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8F997803-A495-4338-A617-9EC05AFA5AC6}"/>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Something to understand about Plant Closure/Substantial Layoff, there is no additional criteria tied to UI status or “Tenure” criteria; nor is there any criteria tied to if the dislocation job is from a declining industry or low growth occupation; or if the individual requires additional assistance to regain employment.   </a:t>
            </a:r>
          </a:p>
          <a:p>
            <a:endParaRPr lang="en-US" dirty="0"/>
          </a:p>
        </p:txBody>
      </p:sp>
      <p:sp>
        <p:nvSpPr>
          <p:cNvPr id="4" name="Footer Placeholder 3">
            <a:extLst>
              <a:ext uri="{FF2B5EF4-FFF2-40B4-BE49-F238E27FC236}">
                <a16:creationId xmlns:a16="http://schemas.microsoft.com/office/drawing/2014/main" id="{CBD54964-8694-4D74-9D9F-F16D5673064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0898714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D9A-166E-4E7D-94C4-35F6DE743C58}"/>
              </a:ext>
            </a:extLst>
          </p:cNvPr>
          <p:cNvSpPr>
            <a:spLocks noGrp="1"/>
          </p:cNvSpPr>
          <p:nvPr>
            <p:ph type="title"/>
          </p:nvPr>
        </p:nvSpPr>
        <p:spPr>
          <a:xfrm>
            <a:off x="2909454" y="610865"/>
            <a:ext cx="8769927"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F3D745A7-1E0E-4985-B0AB-B0446F22D45D}"/>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One of the easiest ways to qualify your clients is under the Dislocated Worker criteria of Plant Closure or Substantial Layoff and should be used any time the client meets the criteria.</a:t>
            </a:r>
          </a:p>
          <a:p>
            <a:pPr marL="0" indent="0">
              <a:buNone/>
            </a:pPr>
            <a:endParaRPr lang="en-US" altLang="en-US" sz="1000" dirty="0">
              <a:solidFill>
                <a:schemeClr val="tx1"/>
              </a:solidFill>
              <a:latin typeface="Trebuchet MS" panose="020B0603020202020204" pitchFamily="34" charset="0"/>
            </a:endParaRPr>
          </a:p>
          <a:p>
            <a:pPr marL="0" indent="0">
              <a:buNone/>
            </a:pPr>
            <a:endParaRPr lang="en-US" altLang="en-US" dirty="0">
              <a:solidFill>
                <a:schemeClr val="tx1"/>
              </a:solidFill>
              <a:latin typeface="Trebuchet MS" panose="020B0603020202020204" pitchFamily="34" charset="0"/>
            </a:endParaRP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EBCD659E-5486-4AEE-8427-D5A78041B051}"/>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262244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97BD-6165-47AB-B451-740CB91B1C94}"/>
              </a:ext>
            </a:extLst>
          </p:cNvPr>
          <p:cNvSpPr>
            <a:spLocks noGrp="1"/>
          </p:cNvSpPr>
          <p:nvPr>
            <p:ph type="title"/>
          </p:nvPr>
        </p:nvSpPr>
        <p:spPr>
          <a:xfrm>
            <a:off x="3211009" y="610865"/>
            <a:ext cx="8333291" cy="561049"/>
          </a:xfrm>
        </p:spPr>
        <p:txBody>
          <a:bodyPr>
            <a:normAutofit fontScale="90000"/>
          </a:bodyPr>
          <a:lstStyle/>
          <a:p>
            <a:pPr algn="ctr"/>
            <a:r>
              <a:rPr lang="en-US"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B1BBF4BC-464B-4AF0-9AF3-FEFB78FF5DC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Profiled to Exhaust Unemployment Insurance Benefits criteria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I.3.a.1)2)3). </a:t>
            </a:r>
          </a:p>
          <a:p>
            <a:r>
              <a:rPr lang="en-US" altLang="en-US" dirty="0">
                <a:solidFill>
                  <a:schemeClr val="tx1"/>
                </a:solidFill>
                <a:latin typeface="Trebuchet MS" panose="020B0603020202020204" pitchFamily="34" charset="0"/>
              </a:rPr>
              <a:t>This is the </a:t>
            </a:r>
            <a:r>
              <a:rPr lang="en-US" altLang="en-US" b="1" u="sng" dirty="0">
                <a:solidFill>
                  <a:schemeClr val="tx1"/>
                </a:solidFill>
                <a:latin typeface="Trebuchet MS" panose="020B0603020202020204" pitchFamily="34" charset="0"/>
              </a:rPr>
              <a:t>newest</a:t>
            </a:r>
            <a:r>
              <a:rPr lang="en-US" altLang="en-US" dirty="0">
                <a:solidFill>
                  <a:schemeClr val="tx1"/>
                </a:solidFill>
                <a:latin typeface="Trebuchet MS" panose="020B0603020202020204" pitchFamily="34" charset="0"/>
              </a:rPr>
              <a:t> Dislocated Worker eligibility criteria that has been added and is also known as “UI Profilee”. </a:t>
            </a:r>
          </a:p>
          <a:p>
            <a:r>
              <a:rPr lang="en-US" altLang="en-US" dirty="0">
                <a:solidFill>
                  <a:schemeClr val="tx1"/>
                </a:solidFill>
                <a:latin typeface="Trebuchet MS" panose="020B0603020202020204" pitchFamily="34" charset="0"/>
              </a:rPr>
              <a:t>In this presentation, we are going to go much deeper in explaining details about the newest Dislocated Worker “UI Profilee” criteria.  </a:t>
            </a:r>
          </a:p>
          <a:p>
            <a:endParaRPr lang="en-US" dirty="0"/>
          </a:p>
        </p:txBody>
      </p:sp>
      <p:sp>
        <p:nvSpPr>
          <p:cNvPr id="4" name="Footer Placeholder 3">
            <a:extLst>
              <a:ext uri="{FF2B5EF4-FFF2-40B4-BE49-F238E27FC236}">
                <a16:creationId xmlns:a16="http://schemas.microsoft.com/office/drawing/2014/main" id="{0D5BA857-30B6-4915-9DB9-CB62998E36E7}"/>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327864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6396-7FDD-4A4A-8AC3-8E09AFDD947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a:t>
            </a:r>
          </a:p>
        </p:txBody>
      </p:sp>
      <p:sp>
        <p:nvSpPr>
          <p:cNvPr id="3" name="Content Placeholder 2">
            <a:extLst>
              <a:ext uri="{FF2B5EF4-FFF2-40B4-BE49-F238E27FC236}">
                <a16:creationId xmlns:a16="http://schemas.microsoft.com/office/drawing/2014/main" id="{4B5713C4-45E5-4726-A99C-EAC8DBE216E9}"/>
              </a:ext>
            </a:extLst>
          </p:cNvPr>
          <p:cNvSpPr>
            <a:spLocks noGrp="1"/>
          </p:cNvSpPr>
          <p:nvPr>
            <p:ph idx="1"/>
          </p:nvPr>
        </p:nvSpPr>
        <p:spPr/>
        <p:txBody>
          <a:bodyPr>
            <a:normAutofit lnSpcReduction="10000"/>
          </a:bodyPr>
          <a:lstStyle/>
          <a:p>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The Dislocated Worker Eligibility Policy guidance around UI Profilee states: </a:t>
            </a:r>
          </a:p>
          <a:p>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individual is profiled and referred Unemployment Insurance (UI) claimant whose UI profile date is within the past calendar year of the WIOA application date;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state has determined as allowed per 680.130(b)(3) of the WIOA legislation, that UI profiles are eligible dislocated workers with the definition of dislocated worker in WIOA Section 3(15).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In such instances, no further documentation will be needed to establish the “Unlikely to Return to a Previous Industry or Occupation” criteria of WIOA section 3(15)(A)(iii).  </a:t>
            </a:r>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 </a:t>
            </a:r>
          </a:p>
          <a:p>
            <a:pPr lvl="1"/>
            <a:r>
              <a:rPr lang="en-US" sz="22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As a result, acceptance of UI Profiling data to prove eligibility for meeting the requirements of 3(15) is the only standard. General eligibility will still apply.</a:t>
            </a:r>
          </a:p>
          <a:p>
            <a:pPr marL="342900" marR="0" lvl="0" indent="-342900">
              <a:lnSpc>
                <a:spcPts val="1290"/>
              </a:lnSpc>
              <a:spcBef>
                <a:spcPts val="0"/>
              </a:spcBef>
              <a:spcAft>
                <a:spcPts val="0"/>
              </a:spcAft>
              <a:buFont typeface="+mj-lt"/>
              <a:buAutoNum type="alphaLcPeriod"/>
              <a:tabLst>
                <a:tab pos="2057400" algn="l"/>
              </a:tabLst>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7A5EF02-0E01-4755-B58D-2E3A70EACCB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566836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2A1F-7E98-4B11-9F7D-E2545B826D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in IWDS</a:t>
            </a:r>
          </a:p>
        </p:txBody>
      </p:sp>
      <p:sp>
        <p:nvSpPr>
          <p:cNvPr id="3" name="Content Placeholder 2">
            <a:extLst>
              <a:ext uri="{FF2B5EF4-FFF2-40B4-BE49-F238E27FC236}">
                <a16:creationId xmlns:a16="http://schemas.microsoft.com/office/drawing/2014/main" id="{0AF580B2-8573-42EB-B3DF-8A26BCC8680A}"/>
              </a:ext>
            </a:extLst>
          </p:cNvPr>
          <p:cNvSpPr>
            <a:spLocks noGrp="1"/>
          </p:cNvSpPr>
          <p:nvPr>
            <p:ph idx="1"/>
          </p:nvPr>
        </p:nvSpPr>
        <p:spPr>
          <a:xfrm>
            <a:off x="838200" y="2118167"/>
            <a:ext cx="5362184" cy="4058796"/>
          </a:xfrm>
        </p:spPr>
        <p:txBody>
          <a:bodyPr>
            <a:normAutofit lnSpcReduction="10000"/>
          </a:bodyPr>
          <a:lstStyle/>
          <a:p>
            <a:pPr marL="0" indent="0">
              <a:buNone/>
            </a:pPr>
            <a:r>
              <a:rPr lang="en-US" dirty="0">
                <a:solidFill>
                  <a:schemeClr val="tx1"/>
                </a:solidFill>
                <a:latin typeface="Trebuchet MS" panose="020B0603020202020204" pitchFamily="34" charset="0"/>
              </a:rPr>
              <a:t>Within IWDS, when an individual puts in their WIOA application; on the “Employment Characteristics” screen of the electronic application in IWDS (towards the bottom of the screen), IF the individual had been profiled by IDES, those details will appear as demonstrated in the adjacent screen print:    </a:t>
            </a:r>
          </a:p>
        </p:txBody>
      </p:sp>
      <p:sp>
        <p:nvSpPr>
          <p:cNvPr id="4" name="Footer Placeholder 3">
            <a:extLst>
              <a:ext uri="{FF2B5EF4-FFF2-40B4-BE49-F238E27FC236}">
                <a16:creationId xmlns:a16="http://schemas.microsoft.com/office/drawing/2014/main" id="{BD04C7F2-8529-4812-B2A9-011799C26150}"/>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CCEE3BB0-3D80-4AE6-BDE1-DC61F9C7D39B}"/>
              </a:ext>
            </a:extLst>
          </p:cNvPr>
          <p:cNvPicPr>
            <a:picLocks noChangeAspect="1"/>
          </p:cNvPicPr>
          <p:nvPr/>
        </p:nvPicPr>
        <p:blipFill>
          <a:blip r:embed="rId2"/>
          <a:stretch>
            <a:fillRect/>
          </a:stretch>
        </p:blipFill>
        <p:spPr>
          <a:xfrm>
            <a:off x="6329819" y="1455861"/>
            <a:ext cx="5362185" cy="4810796"/>
          </a:xfrm>
          <a:prstGeom prst="rect">
            <a:avLst/>
          </a:prstGeom>
        </p:spPr>
      </p:pic>
      <p:sp>
        <p:nvSpPr>
          <p:cNvPr id="7" name="Left Arrow 4">
            <a:extLst>
              <a:ext uri="{FF2B5EF4-FFF2-40B4-BE49-F238E27FC236}">
                <a16:creationId xmlns:a16="http://schemas.microsoft.com/office/drawing/2014/main" id="{D49B4477-2C8F-486B-81DC-3DDB9B21350A}"/>
              </a:ext>
            </a:extLst>
          </p:cNvPr>
          <p:cNvSpPr/>
          <p:nvPr/>
        </p:nvSpPr>
        <p:spPr>
          <a:xfrm>
            <a:off x="9010911" y="5595073"/>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34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13E9-78F3-47DF-B184-6DE5F1EA0D4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in IWDS</a:t>
            </a:r>
          </a:p>
        </p:txBody>
      </p:sp>
      <p:sp>
        <p:nvSpPr>
          <p:cNvPr id="3" name="Content Placeholder 2">
            <a:extLst>
              <a:ext uri="{FF2B5EF4-FFF2-40B4-BE49-F238E27FC236}">
                <a16:creationId xmlns:a16="http://schemas.microsoft.com/office/drawing/2014/main" id="{A872A377-1351-44CC-AE0F-7B0F1CAD45CE}"/>
              </a:ext>
            </a:extLst>
          </p:cNvPr>
          <p:cNvSpPr>
            <a:spLocks noGrp="1"/>
          </p:cNvSpPr>
          <p:nvPr>
            <p:ph idx="1"/>
          </p:nvPr>
        </p:nvSpPr>
        <p:spPr/>
        <p:txBody>
          <a:bodyPr/>
          <a:lstStyle/>
          <a:p>
            <a:r>
              <a:rPr lang="en-US" dirty="0">
                <a:solidFill>
                  <a:schemeClr val="tx1"/>
                </a:solidFill>
                <a:latin typeface="Trebuchet MS" panose="020B0603020202020204" pitchFamily="34" charset="0"/>
              </a:rPr>
              <a:t>As previously stated, the individual must have been profiled within one year of the date of their WIOA application and then the UI Profilee eligibility certification would need to be completed within one year of the profile date.</a:t>
            </a:r>
          </a:p>
          <a:p>
            <a:r>
              <a:rPr lang="en-US" dirty="0">
                <a:solidFill>
                  <a:schemeClr val="tx1"/>
                </a:solidFill>
                <a:latin typeface="Trebuchet MS" panose="020B0603020202020204" pitchFamily="34" charset="0"/>
              </a:rPr>
              <a:t>Some other details include, a dislocation job is not required to be populated for a client who is having their Dislocated Worker eligibility determined due to being a “UI Profilee”.</a:t>
            </a:r>
          </a:p>
          <a:p>
            <a:r>
              <a:rPr lang="en-US" dirty="0">
                <a:solidFill>
                  <a:schemeClr val="tx1"/>
                </a:solidFill>
                <a:latin typeface="Trebuchet MS" panose="020B0603020202020204" pitchFamily="34" charset="0"/>
              </a:rPr>
              <a:t>The next few slides demonstrate the details of when a UI Profilee client is certified.  </a:t>
            </a:r>
          </a:p>
        </p:txBody>
      </p:sp>
      <p:sp>
        <p:nvSpPr>
          <p:cNvPr id="4" name="Footer Placeholder 3">
            <a:extLst>
              <a:ext uri="{FF2B5EF4-FFF2-40B4-BE49-F238E27FC236}">
                <a16:creationId xmlns:a16="http://schemas.microsoft.com/office/drawing/2014/main" id="{DB3F9BEB-81A8-4622-9EDF-B44461154313}"/>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312235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A906-3D33-4ABF-A53B-D23D456B3163}"/>
              </a:ext>
            </a:extLst>
          </p:cNvPr>
          <p:cNvSpPr>
            <a:spLocks noGrp="1"/>
          </p:cNvSpPr>
          <p:nvPr>
            <p:ph type="title"/>
          </p:nvPr>
        </p:nvSpPr>
        <p:spPr>
          <a:xfrm>
            <a:off x="2680812" y="610865"/>
            <a:ext cx="9028496" cy="561049"/>
          </a:xfrm>
        </p:spPr>
        <p:txBody>
          <a:bodyPr>
            <a:noAutofit/>
          </a:bodyPr>
          <a:lstStyle/>
          <a:p>
            <a:pPr algn="ctr"/>
            <a:r>
              <a:rPr lang="en-US" sz="3800" dirty="0">
                <a:latin typeface="Trebuchet MS" panose="020B0603020202020204" pitchFamily="34" charset="0"/>
              </a:rPr>
              <a:t>After WIOA Application is Completed</a:t>
            </a:r>
          </a:p>
        </p:txBody>
      </p:sp>
      <p:sp>
        <p:nvSpPr>
          <p:cNvPr id="3" name="Content Placeholder 2">
            <a:extLst>
              <a:ext uri="{FF2B5EF4-FFF2-40B4-BE49-F238E27FC236}">
                <a16:creationId xmlns:a16="http://schemas.microsoft.com/office/drawing/2014/main" id="{9A92FDFC-513C-4DF2-B3C8-DB5405868196}"/>
              </a:ext>
            </a:extLst>
          </p:cNvPr>
          <p:cNvSpPr>
            <a:spLocks noGrp="1"/>
          </p:cNvSpPr>
          <p:nvPr>
            <p:ph idx="1"/>
          </p:nvPr>
        </p:nvSpPr>
        <p:spPr>
          <a:xfrm>
            <a:off x="838200" y="1724891"/>
            <a:ext cx="10515600" cy="4452072"/>
          </a:xfrm>
        </p:spPr>
        <p:txBody>
          <a:bodyPr/>
          <a:lstStyle/>
          <a:p>
            <a:pPr marL="0" indent="0">
              <a:buNone/>
            </a:pPr>
            <a:r>
              <a:rPr lang="en-US" sz="2400" dirty="0">
                <a:solidFill>
                  <a:schemeClr val="tx1"/>
                </a:solidFill>
                <a:latin typeface="Trebuchet MS" panose="020B0603020202020204" pitchFamily="34" charset="0"/>
              </a:rPr>
              <a:t>For any individual that gets profiled by IDES within one year of their WIOA application date; if the individual meets the General WIOA Eligibility criteria of Authorized to Work in the U.S. and the requirements around Selective Service, when their eligibility determination is completed in IWDS, the  individual will meet “Dislocated Worker Career Services – UI Profilee”:</a:t>
            </a:r>
          </a:p>
          <a:p>
            <a:endParaRPr lang="en-US" dirty="0"/>
          </a:p>
        </p:txBody>
      </p:sp>
      <p:sp>
        <p:nvSpPr>
          <p:cNvPr id="4" name="Footer Placeholder 3">
            <a:extLst>
              <a:ext uri="{FF2B5EF4-FFF2-40B4-BE49-F238E27FC236}">
                <a16:creationId xmlns:a16="http://schemas.microsoft.com/office/drawing/2014/main" id="{48CB69D1-AD5A-4338-A27F-F393214C7B58}"/>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95E2AC58-9BA4-44AC-90E4-E2529D995F7E}"/>
              </a:ext>
            </a:extLst>
          </p:cNvPr>
          <p:cNvPicPr>
            <a:picLocks noChangeAspect="1"/>
          </p:cNvPicPr>
          <p:nvPr/>
        </p:nvPicPr>
        <p:blipFill>
          <a:blip r:embed="rId2"/>
          <a:stretch>
            <a:fillRect/>
          </a:stretch>
        </p:blipFill>
        <p:spPr>
          <a:xfrm>
            <a:off x="2680811" y="3642908"/>
            <a:ext cx="6830378" cy="2604227"/>
          </a:xfrm>
          <a:prstGeom prst="rect">
            <a:avLst/>
          </a:prstGeom>
        </p:spPr>
      </p:pic>
    </p:spTree>
    <p:extLst>
      <p:ext uri="{BB962C8B-B14F-4D97-AF65-F5344CB8AC3E}">
        <p14:creationId xmlns:p14="http://schemas.microsoft.com/office/powerpoint/2010/main" val="1765926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7A83-D554-47D3-99B0-DA2D5BE32C4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Criteria vs Documentation </a:t>
            </a:r>
          </a:p>
        </p:txBody>
      </p:sp>
      <p:sp>
        <p:nvSpPr>
          <p:cNvPr id="3" name="Content Placeholder 2">
            <a:extLst>
              <a:ext uri="{FF2B5EF4-FFF2-40B4-BE49-F238E27FC236}">
                <a16:creationId xmlns:a16="http://schemas.microsoft.com/office/drawing/2014/main" id="{3E6DD9D8-768A-4834-A57B-DD78649DEDFE}"/>
              </a:ext>
            </a:extLst>
          </p:cNvPr>
          <p:cNvSpPr>
            <a:spLocks noGrp="1"/>
          </p:cNvSpPr>
          <p:nvPr>
            <p:ph idx="1"/>
          </p:nvPr>
        </p:nvSpPr>
        <p:spPr>
          <a:xfrm>
            <a:off x="488372" y="1849582"/>
            <a:ext cx="5476009" cy="4327381"/>
          </a:xfrm>
        </p:spPr>
        <p:txBody>
          <a:bodyPr>
            <a:normAutofit/>
          </a:bodyPr>
          <a:lstStyle/>
          <a:p>
            <a:r>
              <a:rPr lang="en-US" dirty="0">
                <a:solidFill>
                  <a:schemeClr val="tx1"/>
                </a:solidFill>
                <a:latin typeface="Trebuchet MS" panose="020B0603020202020204" pitchFamily="34" charset="0"/>
              </a:rPr>
              <a:t>Criteria explains the details on “why” the individual had met the eligibility.  </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Where the documentation will allow the specific documentation that will be used to support the different eligibility elements. </a:t>
            </a:r>
          </a:p>
          <a:p>
            <a:endParaRPr lang="en-US" dirty="0"/>
          </a:p>
        </p:txBody>
      </p:sp>
      <p:sp>
        <p:nvSpPr>
          <p:cNvPr id="4" name="Footer Placeholder 3">
            <a:extLst>
              <a:ext uri="{FF2B5EF4-FFF2-40B4-BE49-F238E27FC236}">
                <a16:creationId xmlns:a16="http://schemas.microsoft.com/office/drawing/2014/main" id="{B0E0E12C-B9AC-4FC5-888E-60A7C9D0D3D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6C7A040D-491C-4D0D-A501-7691B7F6DC91}"/>
              </a:ext>
            </a:extLst>
          </p:cNvPr>
          <p:cNvPicPr>
            <a:picLocks noChangeAspect="1"/>
          </p:cNvPicPr>
          <p:nvPr/>
        </p:nvPicPr>
        <p:blipFill>
          <a:blip r:embed="rId2"/>
          <a:stretch>
            <a:fillRect/>
          </a:stretch>
        </p:blipFill>
        <p:spPr>
          <a:xfrm>
            <a:off x="6227620" y="2126886"/>
            <a:ext cx="5555671" cy="2736059"/>
          </a:xfrm>
          <a:prstGeom prst="rect">
            <a:avLst/>
          </a:prstGeom>
        </p:spPr>
      </p:pic>
      <p:sp>
        <p:nvSpPr>
          <p:cNvPr id="6" name="Left Arrow 4">
            <a:extLst>
              <a:ext uri="{FF2B5EF4-FFF2-40B4-BE49-F238E27FC236}">
                <a16:creationId xmlns:a16="http://schemas.microsoft.com/office/drawing/2014/main" id="{C832F63C-7AF4-4BEB-AEC8-40D640D2AB5D}"/>
              </a:ext>
            </a:extLst>
          </p:cNvPr>
          <p:cNvSpPr/>
          <p:nvPr/>
        </p:nvSpPr>
        <p:spPr>
          <a:xfrm rot="18458583">
            <a:off x="6396940" y="3005757"/>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B7AE47C0-2150-437B-A0F0-20A26D9C686C}"/>
              </a:ext>
            </a:extLst>
          </p:cNvPr>
          <p:cNvSpPr/>
          <p:nvPr/>
        </p:nvSpPr>
        <p:spPr>
          <a:xfrm rot="18479037">
            <a:off x="6977098" y="3006493"/>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4737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D412-BA63-46D4-B05D-601893CA6EB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Criteria</a:t>
            </a:r>
          </a:p>
        </p:txBody>
      </p:sp>
      <p:sp>
        <p:nvSpPr>
          <p:cNvPr id="3" name="Content Placeholder 2">
            <a:extLst>
              <a:ext uri="{FF2B5EF4-FFF2-40B4-BE49-F238E27FC236}">
                <a16:creationId xmlns:a16="http://schemas.microsoft.com/office/drawing/2014/main" id="{48ABD24A-D37F-4F8A-AC0D-81A233F6AD39}"/>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When you click on “Criteria”, IWDS provides on the far right a “Y” for Yes or an “N” for No on if someone meets the various  criteria elements; then if you click on the item, the system then gives additional details about that specific item:  </a:t>
            </a:r>
          </a:p>
          <a:p>
            <a:endParaRPr lang="en-US" dirty="0"/>
          </a:p>
        </p:txBody>
      </p:sp>
      <p:sp>
        <p:nvSpPr>
          <p:cNvPr id="4" name="Footer Placeholder 3">
            <a:extLst>
              <a:ext uri="{FF2B5EF4-FFF2-40B4-BE49-F238E27FC236}">
                <a16:creationId xmlns:a16="http://schemas.microsoft.com/office/drawing/2014/main" id="{46965F47-4DA4-4D0A-A366-0723A46F0CB4}"/>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E70A95A8-31C8-48BE-A299-C04DDF96EEAD}"/>
              </a:ext>
            </a:extLst>
          </p:cNvPr>
          <p:cNvPicPr>
            <a:picLocks noChangeAspect="1"/>
          </p:cNvPicPr>
          <p:nvPr/>
        </p:nvPicPr>
        <p:blipFill>
          <a:blip r:embed="rId2"/>
          <a:stretch>
            <a:fillRect/>
          </a:stretch>
        </p:blipFill>
        <p:spPr>
          <a:xfrm>
            <a:off x="3211010" y="3761802"/>
            <a:ext cx="6086475" cy="2066925"/>
          </a:xfrm>
          <a:prstGeom prst="rect">
            <a:avLst/>
          </a:prstGeom>
        </p:spPr>
      </p:pic>
      <p:sp>
        <p:nvSpPr>
          <p:cNvPr id="6" name="Left Arrow 4">
            <a:extLst>
              <a:ext uri="{FF2B5EF4-FFF2-40B4-BE49-F238E27FC236}">
                <a16:creationId xmlns:a16="http://schemas.microsoft.com/office/drawing/2014/main" id="{8AFDFFA2-7323-4DF9-9A84-D03E4DD71EAB}"/>
              </a:ext>
            </a:extLst>
          </p:cNvPr>
          <p:cNvSpPr/>
          <p:nvPr/>
        </p:nvSpPr>
        <p:spPr>
          <a:xfrm flipV="1">
            <a:off x="9297485" y="4522678"/>
            <a:ext cx="934945" cy="2725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4">
            <a:extLst>
              <a:ext uri="{FF2B5EF4-FFF2-40B4-BE49-F238E27FC236}">
                <a16:creationId xmlns:a16="http://schemas.microsoft.com/office/drawing/2014/main" id="{AE22D4C4-4318-4295-B361-661DCA8A235F}"/>
              </a:ext>
            </a:extLst>
          </p:cNvPr>
          <p:cNvSpPr/>
          <p:nvPr/>
        </p:nvSpPr>
        <p:spPr>
          <a:xfrm flipV="1">
            <a:off x="9297484" y="4856216"/>
            <a:ext cx="934945" cy="2725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692D1B0D-3B2C-4077-AA0E-C1477BC0672D}"/>
              </a:ext>
            </a:extLst>
          </p:cNvPr>
          <p:cNvSpPr/>
          <p:nvPr/>
        </p:nvSpPr>
        <p:spPr>
          <a:xfrm flipV="1">
            <a:off x="9297485" y="5152881"/>
            <a:ext cx="934945" cy="2725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925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2633-FD5A-4355-8EC1-D8EEA4C9508C}"/>
              </a:ext>
            </a:extLst>
          </p:cNvPr>
          <p:cNvSpPr>
            <a:spLocks noGrp="1"/>
          </p:cNvSpPr>
          <p:nvPr>
            <p:ph type="title"/>
          </p:nvPr>
        </p:nvSpPr>
        <p:spPr>
          <a:xfrm>
            <a:off x="3211010" y="610865"/>
            <a:ext cx="7939072" cy="561049"/>
          </a:xfrm>
        </p:spPr>
        <p:txBody>
          <a:bodyPr>
            <a:normAutofit fontScale="90000"/>
          </a:bodyPr>
          <a:lstStyle/>
          <a:p>
            <a:pPr algn="ctr"/>
            <a:r>
              <a:rPr lang="en-US" dirty="0">
                <a:latin typeface="Trebuchet MS" panose="020B0603020202020204" pitchFamily="34" charset="0"/>
              </a:rPr>
              <a:t>WIOA Dislocated Worker in IWDS</a:t>
            </a:r>
          </a:p>
        </p:txBody>
      </p:sp>
      <p:sp>
        <p:nvSpPr>
          <p:cNvPr id="3" name="Content Placeholder 2">
            <a:extLst>
              <a:ext uri="{FF2B5EF4-FFF2-40B4-BE49-F238E27FC236}">
                <a16:creationId xmlns:a16="http://schemas.microsoft.com/office/drawing/2014/main" id="{F42AE465-006A-4F26-836A-A911A1DCABDC}"/>
              </a:ext>
            </a:extLst>
          </p:cNvPr>
          <p:cNvSpPr>
            <a:spLocks noGrp="1"/>
          </p:cNvSpPr>
          <p:nvPr>
            <p:ph idx="1"/>
          </p:nvPr>
        </p:nvSpPr>
        <p:spPr/>
        <p:txBody>
          <a:bodyPr/>
          <a:lstStyle/>
          <a:p>
            <a:r>
              <a:rPr lang="en-US" dirty="0">
                <a:solidFill>
                  <a:schemeClr val="tx1"/>
                </a:solidFill>
                <a:latin typeface="Trebuchet MS" panose="020B0603020202020204" pitchFamily="34" charset="0"/>
              </a:rPr>
              <a:t>For this presentation, we will be discussing the updated WIOA Dislocated Worker Eligibility Policy Chapter 5 Section 3 that was issued in May 2023.</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Much of this presentation will be demonstrating how the clients are portrayed within IWDS, as IWDS correlates directly with how the Dislocated Worker criteria are associated with the current WIOA Policy Chapter 5 Section 3 – WIOA Dislocated Worker Eligibility. </a:t>
            </a:r>
          </a:p>
        </p:txBody>
      </p:sp>
      <p:sp>
        <p:nvSpPr>
          <p:cNvPr id="4" name="Footer Placeholder 3">
            <a:extLst>
              <a:ext uri="{FF2B5EF4-FFF2-40B4-BE49-F238E27FC236}">
                <a16:creationId xmlns:a16="http://schemas.microsoft.com/office/drawing/2014/main" id="{80C4F800-5A47-448D-858D-7DCF512F195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323559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2DB5-F287-423F-AD15-1F6C30B298D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Criteria Details</a:t>
            </a:r>
          </a:p>
        </p:txBody>
      </p:sp>
      <p:sp>
        <p:nvSpPr>
          <p:cNvPr id="3" name="Content Placeholder 2">
            <a:extLst>
              <a:ext uri="{FF2B5EF4-FFF2-40B4-BE49-F238E27FC236}">
                <a16:creationId xmlns:a16="http://schemas.microsoft.com/office/drawing/2014/main" id="{E825B37A-5DE3-4539-BFBB-D39F50FEC40A}"/>
              </a:ext>
            </a:extLst>
          </p:cNvPr>
          <p:cNvSpPr>
            <a:spLocks noGrp="1"/>
          </p:cNvSpPr>
          <p:nvPr>
            <p:ph idx="1"/>
          </p:nvPr>
        </p:nvSpPr>
        <p:spPr>
          <a:xfrm>
            <a:off x="619124" y="2118167"/>
            <a:ext cx="4160693" cy="4058796"/>
          </a:xfrm>
        </p:spPr>
        <p:txBody>
          <a:bodyPr/>
          <a:lstStyle/>
          <a:p>
            <a:pPr marL="0" indent="0">
              <a:buNone/>
            </a:pPr>
            <a:r>
              <a:rPr lang="en-US" sz="2800" dirty="0">
                <a:solidFill>
                  <a:schemeClr val="tx1"/>
                </a:solidFill>
                <a:latin typeface="Trebuchet MS" panose="020B0603020202020204" pitchFamily="34" charset="0"/>
              </a:rPr>
              <a:t>In the example, click on “UI Profilee” and then in the screen print on the bottom demonstrates what that criteria means.   </a:t>
            </a:r>
          </a:p>
          <a:p>
            <a:pPr marL="0" indent="0" algn="r">
              <a:buNone/>
            </a:pPr>
            <a:endParaRPr lang="en-US" dirty="0"/>
          </a:p>
        </p:txBody>
      </p:sp>
      <p:sp>
        <p:nvSpPr>
          <p:cNvPr id="4" name="Footer Placeholder 3">
            <a:extLst>
              <a:ext uri="{FF2B5EF4-FFF2-40B4-BE49-F238E27FC236}">
                <a16:creationId xmlns:a16="http://schemas.microsoft.com/office/drawing/2014/main" id="{070A7D61-2EC9-432B-8BE8-11CB8EA8FC78}"/>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FD47C9F8-0E72-46CE-9CAB-9ECA4B00DFD9}"/>
              </a:ext>
            </a:extLst>
          </p:cNvPr>
          <p:cNvPicPr>
            <a:picLocks noChangeAspect="1"/>
          </p:cNvPicPr>
          <p:nvPr/>
        </p:nvPicPr>
        <p:blipFill>
          <a:blip r:embed="rId2"/>
          <a:stretch>
            <a:fillRect/>
          </a:stretch>
        </p:blipFill>
        <p:spPr>
          <a:xfrm>
            <a:off x="5335298" y="1601065"/>
            <a:ext cx="5886883" cy="2066925"/>
          </a:xfrm>
          <a:prstGeom prst="rect">
            <a:avLst/>
          </a:prstGeom>
        </p:spPr>
      </p:pic>
      <p:pic>
        <p:nvPicPr>
          <p:cNvPr id="7" name="Picture 6">
            <a:extLst>
              <a:ext uri="{FF2B5EF4-FFF2-40B4-BE49-F238E27FC236}">
                <a16:creationId xmlns:a16="http://schemas.microsoft.com/office/drawing/2014/main" id="{5B11811F-75D5-4042-AEE3-F832F4BD5AAA}"/>
              </a:ext>
            </a:extLst>
          </p:cNvPr>
          <p:cNvPicPr>
            <a:picLocks noChangeAspect="1"/>
          </p:cNvPicPr>
          <p:nvPr/>
        </p:nvPicPr>
        <p:blipFill>
          <a:blip r:embed="rId3"/>
          <a:stretch>
            <a:fillRect/>
          </a:stretch>
        </p:blipFill>
        <p:spPr>
          <a:xfrm>
            <a:off x="5429250" y="3748088"/>
            <a:ext cx="6143625" cy="2428875"/>
          </a:xfrm>
          <a:prstGeom prst="rect">
            <a:avLst/>
          </a:prstGeom>
        </p:spPr>
      </p:pic>
      <p:sp>
        <p:nvSpPr>
          <p:cNvPr id="8" name="Left Arrow 4">
            <a:extLst>
              <a:ext uri="{FF2B5EF4-FFF2-40B4-BE49-F238E27FC236}">
                <a16:creationId xmlns:a16="http://schemas.microsoft.com/office/drawing/2014/main" id="{FD49C0A2-A713-449A-98B3-82E6C8FABFD8}"/>
              </a:ext>
            </a:extLst>
          </p:cNvPr>
          <p:cNvSpPr/>
          <p:nvPr/>
        </p:nvSpPr>
        <p:spPr>
          <a:xfrm flipV="1">
            <a:off x="6356857" y="2922478"/>
            <a:ext cx="934945" cy="2725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6457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F640-0AE3-4732-B4B2-50B4879827D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Documentation</a:t>
            </a:r>
          </a:p>
        </p:txBody>
      </p:sp>
      <p:sp>
        <p:nvSpPr>
          <p:cNvPr id="3" name="Content Placeholder 2">
            <a:extLst>
              <a:ext uri="{FF2B5EF4-FFF2-40B4-BE49-F238E27FC236}">
                <a16:creationId xmlns:a16="http://schemas.microsoft.com/office/drawing/2014/main" id="{171BA636-32CA-40C5-9C06-AF4322D979E9}"/>
              </a:ext>
            </a:extLst>
          </p:cNvPr>
          <p:cNvSpPr>
            <a:spLocks noGrp="1"/>
          </p:cNvSpPr>
          <p:nvPr>
            <p:ph idx="1"/>
          </p:nvPr>
        </p:nvSpPr>
        <p:spPr>
          <a:xfrm>
            <a:off x="838200" y="2118167"/>
            <a:ext cx="4055918" cy="4058796"/>
          </a:xfrm>
        </p:spPr>
        <p:txBody>
          <a:bodyPr/>
          <a:lstStyle/>
          <a:p>
            <a:pPr marL="0" indent="0">
              <a:buNone/>
            </a:pPr>
            <a:r>
              <a:rPr lang="en-US" dirty="0">
                <a:solidFill>
                  <a:schemeClr val="tx1"/>
                </a:solidFill>
                <a:latin typeface="Trebuchet MS" panose="020B0603020202020204" pitchFamily="34" charset="0"/>
              </a:rPr>
              <a:t>Examine the specific documentation that could be used to support the different eligibility elements by clicking on the drop-down:   </a:t>
            </a:r>
          </a:p>
          <a:p>
            <a:endParaRPr lang="en-US" dirty="0"/>
          </a:p>
        </p:txBody>
      </p:sp>
      <p:sp>
        <p:nvSpPr>
          <p:cNvPr id="4" name="Footer Placeholder 3">
            <a:extLst>
              <a:ext uri="{FF2B5EF4-FFF2-40B4-BE49-F238E27FC236}">
                <a16:creationId xmlns:a16="http://schemas.microsoft.com/office/drawing/2014/main" id="{BE1B182E-0730-4C3D-8BFF-FA26162982B4}"/>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7C973207-C4A5-401C-8DA8-F87EA9165D88}"/>
              </a:ext>
            </a:extLst>
          </p:cNvPr>
          <p:cNvPicPr>
            <a:picLocks noChangeAspect="1"/>
          </p:cNvPicPr>
          <p:nvPr/>
        </p:nvPicPr>
        <p:blipFill>
          <a:blip r:embed="rId2"/>
          <a:stretch>
            <a:fillRect/>
          </a:stretch>
        </p:blipFill>
        <p:spPr>
          <a:xfrm>
            <a:off x="5259964" y="2118167"/>
            <a:ext cx="6562725" cy="2171700"/>
          </a:xfrm>
          <a:prstGeom prst="rect">
            <a:avLst/>
          </a:prstGeom>
        </p:spPr>
      </p:pic>
      <p:sp>
        <p:nvSpPr>
          <p:cNvPr id="6" name="Left Arrow 4">
            <a:extLst>
              <a:ext uri="{FF2B5EF4-FFF2-40B4-BE49-F238E27FC236}">
                <a16:creationId xmlns:a16="http://schemas.microsoft.com/office/drawing/2014/main" id="{C51B9C20-3F08-4FE6-BF14-63774F5AC6D1}"/>
              </a:ext>
            </a:extLst>
          </p:cNvPr>
          <p:cNvSpPr/>
          <p:nvPr/>
        </p:nvSpPr>
        <p:spPr>
          <a:xfrm rot="19903207" flipV="1">
            <a:off x="11015066" y="2782973"/>
            <a:ext cx="677466" cy="2770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111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B5C4-AB90-4512-8D16-CA4075D7215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Documentation </a:t>
            </a:r>
          </a:p>
        </p:txBody>
      </p:sp>
      <p:sp>
        <p:nvSpPr>
          <p:cNvPr id="3" name="Content Placeholder 2">
            <a:extLst>
              <a:ext uri="{FF2B5EF4-FFF2-40B4-BE49-F238E27FC236}">
                <a16:creationId xmlns:a16="http://schemas.microsoft.com/office/drawing/2014/main" id="{67B42A53-9F45-45B9-B6DA-31A4DE62A56D}"/>
              </a:ext>
            </a:extLst>
          </p:cNvPr>
          <p:cNvSpPr>
            <a:spLocks noGrp="1"/>
          </p:cNvSpPr>
          <p:nvPr>
            <p:ph idx="1"/>
          </p:nvPr>
        </p:nvSpPr>
        <p:spPr>
          <a:xfrm>
            <a:off x="519545" y="1824038"/>
            <a:ext cx="4052455" cy="4352925"/>
          </a:xfrm>
        </p:spPr>
        <p:txBody>
          <a:bodyPr/>
          <a:lstStyle/>
          <a:p>
            <a:pPr marL="0" indent="0">
              <a:buNone/>
            </a:pPr>
            <a:r>
              <a:rPr lang="en-US" sz="2700" dirty="0">
                <a:solidFill>
                  <a:schemeClr val="tx1"/>
                </a:solidFill>
                <a:latin typeface="Trebuchet MS" panose="020B0603020202020204" pitchFamily="34" charset="0"/>
              </a:rPr>
              <a:t>Each of the criteria must have one of the acceptable documentation choices populated and that document selected would be expected to be retained in the hard copy file</a:t>
            </a:r>
            <a:r>
              <a:rPr lang="en-US" sz="2700" dirty="0">
                <a:latin typeface="Trebuchet MS" panose="020B0603020202020204" pitchFamily="34" charset="0"/>
              </a:rPr>
              <a:t>.</a:t>
            </a:r>
          </a:p>
          <a:p>
            <a:endParaRPr lang="en-US" dirty="0"/>
          </a:p>
        </p:txBody>
      </p:sp>
      <p:sp>
        <p:nvSpPr>
          <p:cNvPr id="4" name="Footer Placeholder 3">
            <a:extLst>
              <a:ext uri="{FF2B5EF4-FFF2-40B4-BE49-F238E27FC236}">
                <a16:creationId xmlns:a16="http://schemas.microsoft.com/office/drawing/2014/main" id="{10F5C9BB-60FD-4D49-B25E-AF0E604FDFA6}"/>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BBA43DB7-6864-4A7F-9DA3-E26CD64EAF63}"/>
              </a:ext>
            </a:extLst>
          </p:cNvPr>
          <p:cNvPicPr>
            <a:picLocks noChangeAspect="1"/>
          </p:cNvPicPr>
          <p:nvPr/>
        </p:nvPicPr>
        <p:blipFill>
          <a:blip r:embed="rId2"/>
          <a:stretch>
            <a:fillRect/>
          </a:stretch>
        </p:blipFill>
        <p:spPr>
          <a:xfrm>
            <a:off x="4772025" y="1587669"/>
            <a:ext cx="6581775" cy="4352925"/>
          </a:xfrm>
          <a:prstGeom prst="rect">
            <a:avLst/>
          </a:prstGeom>
        </p:spPr>
      </p:pic>
      <p:sp>
        <p:nvSpPr>
          <p:cNvPr id="6" name="Left Arrow 4">
            <a:extLst>
              <a:ext uri="{FF2B5EF4-FFF2-40B4-BE49-F238E27FC236}">
                <a16:creationId xmlns:a16="http://schemas.microsoft.com/office/drawing/2014/main" id="{E89E46EE-48E9-4221-8DD5-E9281B8082A5}"/>
              </a:ext>
            </a:extLst>
          </p:cNvPr>
          <p:cNvSpPr/>
          <p:nvPr/>
        </p:nvSpPr>
        <p:spPr>
          <a:xfrm rot="19903207" flipV="1">
            <a:off x="10368520" y="2291497"/>
            <a:ext cx="677466" cy="2806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7582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BE3D-3D52-45BC-8204-D0B6072467F8}"/>
              </a:ext>
            </a:extLst>
          </p:cNvPr>
          <p:cNvSpPr>
            <a:spLocks noGrp="1"/>
          </p:cNvSpPr>
          <p:nvPr>
            <p:ph type="title"/>
          </p:nvPr>
        </p:nvSpPr>
        <p:spPr>
          <a:xfrm>
            <a:off x="3211010" y="610865"/>
            <a:ext cx="8142790" cy="561049"/>
          </a:xfrm>
        </p:spPr>
        <p:txBody>
          <a:bodyPr>
            <a:normAutofit fontScale="90000"/>
          </a:bodyPr>
          <a:lstStyle/>
          <a:p>
            <a:pPr algn="ctr"/>
            <a:r>
              <a:rPr lang="en-US" dirty="0">
                <a:latin typeface="Trebuchet MS" panose="020B0603020202020204" pitchFamily="34" charset="0"/>
              </a:rPr>
              <a:t>Selective Service Documentation </a:t>
            </a:r>
          </a:p>
        </p:txBody>
      </p:sp>
      <p:sp>
        <p:nvSpPr>
          <p:cNvPr id="3" name="Content Placeholder 2">
            <a:extLst>
              <a:ext uri="{FF2B5EF4-FFF2-40B4-BE49-F238E27FC236}">
                <a16:creationId xmlns:a16="http://schemas.microsoft.com/office/drawing/2014/main" id="{A4B6FAA2-6DBB-44AE-B0EA-2433A9128234}"/>
              </a:ext>
            </a:extLst>
          </p:cNvPr>
          <p:cNvSpPr>
            <a:spLocks noGrp="1"/>
          </p:cNvSpPr>
          <p:nvPr>
            <p:ph idx="1"/>
          </p:nvPr>
        </p:nvSpPr>
        <p:spPr>
          <a:xfrm>
            <a:off x="838201" y="2118167"/>
            <a:ext cx="4533900" cy="4058796"/>
          </a:xfrm>
        </p:spPr>
        <p:txBody>
          <a:bodyPr/>
          <a:lstStyle/>
          <a:p>
            <a:pPr marL="0" indent="0">
              <a:buNone/>
            </a:pPr>
            <a:r>
              <a:rPr lang="en-US" dirty="0">
                <a:solidFill>
                  <a:schemeClr val="tx1"/>
                </a:solidFill>
                <a:latin typeface="Trebuchet MS" panose="020B0603020202020204" pitchFamily="34" charset="0"/>
              </a:rPr>
              <a:t>In this instance, the client was born female, so the appropriate response to Compliant with Selective Service would be “Not Applicable”. </a:t>
            </a:r>
          </a:p>
          <a:p>
            <a:endParaRPr lang="en-US" dirty="0"/>
          </a:p>
        </p:txBody>
      </p:sp>
      <p:sp>
        <p:nvSpPr>
          <p:cNvPr id="4" name="Footer Placeholder 3">
            <a:extLst>
              <a:ext uri="{FF2B5EF4-FFF2-40B4-BE49-F238E27FC236}">
                <a16:creationId xmlns:a16="http://schemas.microsoft.com/office/drawing/2014/main" id="{F8819DF8-5E68-4AD0-8416-C41774C8710C}"/>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C455F762-9E00-4CEB-9B58-BEF70193A361}"/>
              </a:ext>
            </a:extLst>
          </p:cNvPr>
          <p:cNvPicPr>
            <a:picLocks noChangeAspect="1"/>
          </p:cNvPicPr>
          <p:nvPr/>
        </p:nvPicPr>
        <p:blipFill>
          <a:blip r:embed="rId2"/>
          <a:stretch>
            <a:fillRect/>
          </a:stretch>
        </p:blipFill>
        <p:spPr>
          <a:xfrm>
            <a:off x="5538356" y="1799299"/>
            <a:ext cx="5815444" cy="3790950"/>
          </a:xfrm>
          <a:prstGeom prst="rect">
            <a:avLst/>
          </a:prstGeom>
        </p:spPr>
      </p:pic>
      <p:sp>
        <p:nvSpPr>
          <p:cNvPr id="6" name="Left Arrow 4">
            <a:extLst>
              <a:ext uri="{FF2B5EF4-FFF2-40B4-BE49-F238E27FC236}">
                <a16:creationId xmlns:a16="http://schemas.microsoft.com/office/drawing/2014/main" id="{B6AB89D8-AC73-48B2-B78E-87DA1F571C7B}"/>
              </a:ext>
            </a:extLst>
          </p:cNvPr>
          <p:cNvSpPr/>
          <p:nvPr/>
        </p:nvSpPr>
        <p:spPr>
          <a:xfrm rot="19903207" flipV="1">
            <a:off x="7814668" y="2866101"/>
            <a:ext cx="677466" cy="2770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25464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7387-6BD3-487F-98ED-30DF848A9A3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Documentation</a:t>
            </a:r>
          </a:p>
        </p:txBody>
      </p:sp>
      <p:sp>
        <p:nvSpPr>
          <p:cNvPr id="3" name="Content Placeholder 2">
            <a:extLst>
              <a:ext uri="{FF2B5EF4-FFF2-40B4-BE49-F238E27FC236}">
                <a16:creationId xmlns:a16="http://schemas.microsoft.com/office/drawing/2014/main" id="{3866B1AA-DB4E-4FF1-AC43-7777B31C256D}"/>
              </a:ext>
            </a:extLst>
          </p:cNvPr>
          <p:cNvSpPr>
            <a:spLocks noGrp="1"/>
          </p:cNvSpPr>
          <p:nvPr>
            <p:ph idx="1"/>
          </p:nvPr>
        </p:nvSpPr>
        <p:spPr>
          <a:xfrm>
            <a:off x="644236" y="1891145"/>
            <a:ext cx="4623955" cy="4285818"/>
          </a:xfrm>
        </p:spPr>
        <p:txBody>
          <a:bodyPr>
            <a:normAutofit/>
          </a:bodyPr>
          <a:lstStyle/>
          <a:p>
            <a:pPr marL="0" indent="0">
              <a:buNone/>
            </a:pPr>
            <a:r>
              <a:rPr lang="en-US" sz="2600" dirty="0">
                <a:solidFill>
                  <a:schemeClr val="tx1"/>
                </a:solidFill>
                <a:latin typeface="Trebuchet MS" panose="020B0603020202020204" pitchFamily="34" charset="0"/>
              </a:rPr>
              <a:t>Then for the documentation to support UI Profilee status; since the information has been auto populated on the Employment Characteristics screen, the most logical document to select would be “Auto Populated Verification of UI Profilee Status”.</a:t>
            </a:r>
          </a:p>
          <a:p>
            <a:endParaRPr lang="en-US" dirty="0"/>
          </a:p>
        </p:txBody>
      </p:sp>
      <p:sp>
        <p:nvSpPr>
          <p:cNvPr id="4" name="Footer Placeholder 3">
            <a:extLst>
              <a:ext uri="{FF2B5EF4-FFF2-40B4-BE49-F238E27FC236}">
                <a16:creationId xmlns:a16="http://schemas.microsoft.com/office/drawing/2014/main" id="{F9A8A0E4-D0D0-46B3-8DCC-558E240780EA}"/>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C2E4259C-DD18-4E40-8FCA-C6D44E27326C}"/>
              </a:ext>
            </a:extLst>
          </p:cNvPr>
          <p:cNvPicPr>
            <a:picLocks noChangeAspect="1"/>
          </p:cNvPicPr>
          <p:nvPr/>
        </p:nvPicPr>
        <p:blipFill>
          <a:blip r:embed="rId2"/>
          <a:stretch>
            <a:fillRect/>
          </a:stretch>
        </p:blipFill>
        <p:spPr>
          <a:xfrm>
            <a:off x="5611091" y="1764876"/>
            <a:ext cx="5673436" cy="3678382"/>
          </a:xfrm>
          <a:prstGeom prst="rect">
            <a:avLst/>
          </a:prstGeom>
        </p:spPr>
      </p:pic>
      <p:sp>
        <p:nvSpPr>
          <p:cNvPr id="6" name="Left Arrow 4">
            <a:extLst>
              <a:ext uri="{FF2B5EF4-FFF2-40B4-BE49-F238E27FC236}">
                <a16:creationId xmlns:a16="http://schemas.microsoft.com/office/drawing/2014/main" id="{DA2E9F93-DC8C-41F2-A511-E1EA574A871D}"/>
              </a:ext>
            </a:extLst>
          </p:cNvPr>
          <p:cNvSpPr/>
          <p:nvPr/>
        </p:nvSpPr>
        <p:spPr>
          <a:xfrm rot="19903207" flipV="1">
            <a:off x="7933706" y="4277612"/>
            <a:ext cx="677466" cy="3009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966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57B7-0373-4A64-898B-7F0361E9123A}"/>
              </a:ext>
            </a:extLst>
          </p:cNvPr>
          <p:cNvSpPr>
            <a:spLocks noGrp="1"/>
          </p:cNvSpPr>
          <p:nvPr>
            <p:ph type="title"/>
          </p:nvPr>
        </p:nvSpPr>
        <p:spPr>
          <a:xfrm>
            <a:off x="2919846" y="610865"/>
            <a:ext cx="8343900" cy="561049"/>
          </a:xfrm>
        </p:spPr>
        <p:txBody>
          <a:bodyPr>
            <a:noAutofit/>
          </a:bodyPr>
          <a:lstStyle/>
          <a:p>
            <a:pPr algn="ctr"/>
            <a:r>
              <a:rPr lang="en-US" sz="4000" dirty="0">
                <a:latin typeface="Trebuchet MS" panose="020B0603020202020204" pitchFamily="34" charset="0"/>
              </a:rPr>
              <a:t>Completed Documentation Screen</a:t>
            </a:r>
          </a:p>
        </p:txBody>
      </p:sp>
      <p:sp>
        <p:nvSpPr>
          <p:cNvPr id="3" name="Content Placeholder 2">
            <a:extLst>
              <a:ext uri="{FF2B5EF4-FFF2-40B4-BE49-F238E27FC236}">
                <a16:creationId xmlns:a16="http://schemas.microsoft.com/office/drawing/2014/main" id="{6C7AC4C5-C3A1-4829-B166-2F55D448F2CA}"/>
              </a:ext>
            </a:extLst>
          </p:cNvPr>
          <p:cNvSpPr>
            <a:spLocks noGrp="1"/>
          </p:cNvSpPr>
          <p:nvPr>
            <p:ph idx="1"/>
          </p:nvPr>
        </p:nvSpPr>
        <p:spPr>
          <a:xfrm>
            <a:off x="838200" y="1787236"/>
            <a:ext cx="10515600" cy="4389727"/>
          </a:xfrm>
        </p:spPr>
        <p:txBody>
          <a:bodyPr/>
          <a:lstStyle/>
          <a:p>
            <a:pPr marL="0" indent="0">
              <a:buNone/>
            </a:pPr>
            <a:r>
              <a:rPr lang="en-US" dirty="0">
                <a:solidFill>
                  <a:schemeClr val="tx1"/>
                </a:solidFill>
                <a:latin typeface="Trebuchet MS" panose="020B0603020202020204" pitchFamily="34" charset="0"/>
              </a:rPr>
              <a:t>Below is an example of a completed documentation screen for a client that had been born female and was a UI Profilee within one year of the WIOA application date.</a:t>
            </a:r>
          </a:p>
          <a:p>
            <a:endParaRPr lang="en-US" dirty="0"/>
          </a:p>
        </p:txBody>
      </p:sp>
      <p:sp>
        <p:nvSpPr>
          <p:cNvPr id="4" name="Footer Placeholder 3">
            <a:extLst>
              <a:ext uri="{FF2B5EF4-FFF2-40B4-BE49-F238E27FC236}">
                <a16:creationId xmlns:a16="http://schemas.microsoft.com/office/drawing/2014/main" id="{DFA7E20E-F3D4-446B-B721-EF4D3E4D1784}"/>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DD7D45AD-7A3F-43D8-A788-631E752E69CE}"/>
              </a:ext>
            </a:extLst>
          </p:cNvPr>
          <p:cNvPicPr>
            <a:picLocks noChangeAspect="1"/>
          </p:cNvPicPr>
          <p:nvPr/>
        </p:nvPicPr>
        <p:blipFill>
          <a:blip r:embed="rId2"/>
          <a:stretch>
            <a:fillRect/>
          </a:stretch>
        </p:blipFill>
        <p:spPr>
          <a:xfrm>
            <a:off x="1917123" y="3181350"/>
            <a:ext cx="8686800" cy="2605087"/>
          </a:xfrm>
          <a:prstGeom prst="rect">
            <a:avLst/>
          </a:prstGeom>
        </p:spPr>
      </p:pic>
    </p:spTree>
    <p:extLst>
      <p:ext uri="{BB962C8B-B14F-4D97-AF65-F5344CB8AC3E}">
        <p14:creationId xmlns:p14="http://schemas.microsoft.com/office/powerpoint/2010/main" val="13997400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6DEF-BCDA-43BB-BE0B-1FC961D9B63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Certification of Eligibility </a:t>
            </a:r>
          </a:p>
        </p:txBody>
      </p:sp>
      <p:sp>
        <p:nvSpPr>
          <p:cNvPr id="3" name="Content Placeholder 2">
            <a:extLst>
              <a:ext uri="{FF2B5EF4-FFF2-40B4-BE49-F238E27FC236}">
                <a16:creationId xmlns:a16="http://schemas.microsoft.com/office/drawing/2014/main" id="{8555655F-3A9F-45A2-9985-453997959790}"/>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After the documentation has been populated, check the “Certify” box next to the word “Criteria” and then hit the “Certify” button near the bottom: </a:t>
            </a:r>
          </a:p>
        </p:txBody>
      </p:sp>
      <p:sp>
        <p:nvSpPr>
          <p:cNvPr id="4" name="Footer Placeholder 3">
            <a:extLst>
              <a:ext uri="{FF2B5EF4-FFF2-40B4-BE49-F238E27FC236}">
                <a16:creationId xmlns:a16="http://schemas.microsoft.com/office/drawing/2014/main" id="{9D5D7CC9-1291-48A2-9D48-66F8A995B333}"/>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76949363-FA2A-4C84-A01A-74E86425EAE9}"/>
              </a:ext>
            </a:extLst>
          </p:cNvPr>
          <p:cNvPicPr>
            <a:picLocks noChangeAspect="1"/>
          </p:cNvPicPr>
          <p:nvPr/>
        </p:nvPicPr>
        <p:blipFill>
          <a:blip r:embed="rId3"/>
          <a:stretch>
            <a:fillRect/>
          </a:stretch>
        </p:blipFill>
        <p:spPr>
          <a:xfrm>
            <a:off x="2685574" y="3460346"/>
            <a:ext cx="6820852" cy="2896004"/>
          </a:xfrm>
          <a:prstGeom prst="rect">
            <a:avLst/>
          </a:prstGeom>
        </p:spPr>
      </p:pic>
      <p:sp>
        <p:nvSpPr>
          <p:cNvPr id="7" name="Left Arrow 4">
            <a:extLst>
              <a:ext uri="{FF2B5EF4-FFF2-40B4-BE49-F238E27FC236}">
                <a16:creationId xmlns:a16="http://schemas.microsoft.com/office/drawing/2014/main" id="{28CD4A87-FA0E-45D7-BEF9-132EAC19B4C9}"/>
              </a:ext>
            </a:extLst>
          </p:cNvPr>
          <p:cNvSpPr/>
          <p:nvPr/>
        </p:nvSpPr>
        <p:spPr>
          <a:xfrm rot="19903207" flipV="1">
            <a:off x="4526663" y="4464870"/>
            <a:ext cx="677466" cy="3009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D751B82F-D5EC-42A9-B414-6382309768AF}"/>
              </a:ext>
            </a:extLst>
          </p:cNvPr>
          <p:cNvSpPr/>
          <p:nvPr/>
        </p:nvSpPr>
        <p:spPr>
          <a:xfrm flipV="1">
            <a:off x="8546772" y="6026486"/>
            <a:ext cx="677466" cy="3009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806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0759-28EF-40EB-8583-DDC0DF06922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Certification Screen</a:t>
            </a:r>
          </a:p>
        </p:txBody>
      </p:sp>
      <p:sp>
        <p:nvSpPr>
          <p:cNvPr id="3" name="Content Placeholder 2">
            <a:extLst>
              <a:ext uri="{FF2B5EF4-FFF2-40B4-BE49-F238E27FC236}">
                <a16:creationId xmlns:a16="http://schemas.microsoft.com/office/drawing/2014/main" id="{D9539C3A-FC72-4DD2-B5B2-5782EB10C03E}"/>
              </a:ext>
            </a:extLst>
          </p:cNvPr>
          <p:cNvSpPr>
            <a:spLocks noGrp="1"/>
          </p:cNvSpPr>
          <p:nvPr>
            <p:ph idx="1"/>
          </p:nvPr>
        </p:nvSpPr>
        <p:spPr>
          <a:xfrm>
            <a:off x="838200" y="1808018"/>
            <a:ext cx="10515600" cy="4368945"/>
          </a:xfrm>
        </p:spPr>
        <p:txBody>
          <a:bodyPr/>
          <a:lstStyle/>
          <a:p>
            <a:pPr marL="0" indent="0">
              <a:buNone/>
            </a:pPr>
            <a:r>
              <a:rPr lang="en-US" dirty="0">
                <a:solidFill>
                  <a:schemeClr val="tx1"/>
                </a:solidFill>
                <a:latin typeface="Trebuchet MS" panose="020B0603020202020204" pitchFamily="34" charset="0"/>
              </a:rPr>
              <a:t>The next screen is the “Certification” screen, you must change the response in the middle from “No” to “Yes” and then populate the certification date.</a:t>
            </a:r>
          </a:p>
          <a:p>
            <a:endParaRPr lang="en-US" dirty="0"/>
          </a:p>
        </p:txBody>
      </p:sp>
      <p:sp>
        <p:nvSpPr>
          <p:cNvPr id="4" name="Footer Placeholder 3">
            <a:extLst>
              <a:ext uri="{FF2B5EF4-FFF2-40B4-BE49-F238E27FC236}">
                <a16:creationId xmlns:a16="http://schemas.microsoft.com/office/drawing/2014/main" id="{D698FE7F-A239-437A-8BFF-18AC351E294F}"/>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60A6E2A3-C8B6-4E35-AC21-23DC1BB7BE86}"/>
              </a:ext>
            </a:extLst>
          </p:cNvPr>
          <p:cNvPicPr>
            <a:picLocks noChangeAspect="1"/>
          </p:cNvPicPr>
          <p:nvPr/>
        </p:nvPicPr>
        <p:blipFill>
          <a:blip r:embed="rId2"/>
          <a:stretch>
            <a:fillRect/>
          </a:stretch>
        </p:blipFill>
        <p:spPr>
          <a:xfrm>
            <a:off x="2635789" y="3192410"/>
            <a:ext cx="6754168" cy="2800741"/>
          </a:xfrm>
          <a:prstGeom prst="rect">
            <a:avLst/>
          </a:prstGeom>
        </p:spPr>
      </p:pic>
      <p:sp>
        <p:nvSpPr>
          <p:cNvPr id="7" name="Left Arrow 4">
            <a:extLst>
              <a:ext uri="{FF2B5EF4-FFF2-40B4-BE49-F238E27FC236}">
                <a16:creationId xmlns:a16="http://schemas.microsoft.com/office/drawing/2014/main" id="{741E6A94-A340-4D5F-ABB8-10E9FA2F0633}"/>
              </a:ext>
            </a:extLst>
          </p:cNvPr>
          <p:cNvSpPr/>
          <p:nvPr/>
        </p:nvSpPr>
        <p:spPr>
          <a:xfrm rot="19903207" flipV="1">
            <a:off x="6573673" y="4464872"/>
            <a:ext cx="677466" cy="3009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4B66AD80-8541-4336-B996-F587F168C280}"/>
              </a:ext>
            </a:extLst>
          </p:cNvPr>
          <p:cNvSpPr/>
          <p:nvPr/>
        </p:nvSpPr>
        <p:spPr>
          <a:xfrm rot="19903207" flipV="1">
            <a:off x="6802272" y="5100976"/>
            <a:ext cx="677466" cy="3009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4">
            <a:extLst>
              <a:ext uri="{FF2B5EF4-FFF2-40B4-BE49-F238E27FC236}">
                <a16:creationId xmlns:a16="http://schemas.microsoft.com/office/drawing/2014/main" id="{4BA4F465-8873-4F30-AB73-68B5A8E517A2}"/>
              </a:ext>
            </a:extLst>
          </p:cNvPr>
          <p:cNvSpPr/>
          <p:nvPr/>
        </p:nvSpPr>
        <p:spPr>
          <a:xfrm flipV="1">
            <a:off x="8429236" y="5669295"/>
            <a:ext cx="677466" cy="275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128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223E-5A69-46ED-BFA6-5D146F6E3F37}"/>
              </a:ext>
            </a:extLst>
          </p:cNvPr>
          <p:cNvSpPr>
            <a:spLocks noGrp="1"/>
          </p:cNvSpPr>
          <p:nvPr>
            <p:ph type="title"/>
          </p:nvPr>
        </p:nvSpPr>
        <p:spPr>
          <a:xfrm>
            <a:off x="2899064" y="610865"/>
            <a:ext cx="8936181" cy="561049"/>
          </a:xfrm>
        </p:spPr>
        <p:txBody>
          <a:bodyPr>
            <a:noAutofit/>
          </a:bodyPr>
          <a:lstStyle/>
          <a:p>
            <a:pPr algn="ctr"/>
            <a:r>
              <a:rPr lang="en-US" sz="4000" dirty="0">
                <a:latin typeface="Trebuchet MS" panose="020B0603020202020204" pitchFamily="34" charset="0"/>
              </a:rPr>
              <a:t>Certified and Ready for Enrollment </a:t>
            </a:r>
          </a:p>
        </p:txBody>
      </p:sp>
      <p:sp>
        <p:nvSpPr>
          <p:cNvPr id="3" name="Content Placeholder 2">
            <a:extLst>
              <a:ext uri="{FF2B5EF4-FFF2-40B4-BE49-F238E27FC236}">
                <a16:creationId xmlns:a16="http://schemas.microsoft.com/office/drawing/2014/main" id="{3B7A881A-86C6-4296-BD8C-D78D9B3A459F}"/>
              </a:ext>
            </a:extLst>
          </p:cNvPr>
          <p:cNvSpPr>
            <a:spLocks noGrp="1"/>
          </p:cNvSpPr>
          <p:nvPr>
            <p:ph idx="1"/>
          </p:nvPr>
        </p:nvSpPr>
        <p:spPr>
          <a:xfrm>
            <a:off x="838200" y="2118167"/>
            <a:ext cx="4845627" cy="4058796"/>
          </a:xfrm>
        </p:spPr>
        <p:txBody>
          <a:bodyPr/>
          <a:lstStyle/>
          <a:p>
            <a:pPr marL="0" indent="0">
              <a:buNone/>
            </a:pPr>
            <a:r>
              <a:rPr lang="en-US" dirty="0">
                <a:solidFill>
                  <a:schemeClr val="tx1"/>
                </a:solidFill>
                <a:latin typeface="Trebuchet MS" panose="020B0603020202020204" pitchFamily="34" charset="0"/>
              </a:rPr>
              <a:t>This client has now been certified under Dislocated Worker Career Services – UI Profilee and is ready to be enrolled in services under any 1D, 1E, 1N, 1S, 1DC, or 1EC grant:</a:t>
            </a:r>
          </a:p>
          <a:p>
            <a:endParaRPr lang="en-US" dirty="0"/>
          </a:p>
        </p:txBody>
      </p:sp>
      <p:sp>
        <p:nvSpPr>
          <p:cNvPr id="4" name="Footer Placeholder 3">
            <a:extLst>
              <a:ext uri="{FF2B5EF4-FFF2-40B4-BE49-F238E27FC236}">
                <a16:creationId xmlns:a16="http://schemas.microsoft.com/office/drawing/2014/main" id="{8AE46498-82BE-47AA-8C5C-2D8510ADB9E3}"/>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D8FEE4BF-9562-4D93-A97E-75977F2CE84B}"/>
              </a:ext>
            </a:extLst>
          </p:cNvPr>
          <p:cNvPicPr>
            <a:picLocks noChangeAspect="1"/>
          </p:cNvPicPr>
          <p:nvPr/>
        </p:nvPicPr>
        <p:blipFill>
          <a:blip r:embed="rId2"/>
          <a:stretch>
            <a:fillRect/>
          </a:stretch>
        </p:blipFill>
        <p:spPr>
          <a:xfrm>
            <a:off x="5902035" y="2139893"/>
            <a:ext cx="5555673" cy="3248478"/>
          </a:xfrm>
          <a:prstGeom prst="rect">
            <a:avLst/>
          </a:prstGeom>
        </p:spPr>
      </p:pic>
      <p:sp>
        <p:nvSpPr>
          <p:cNvPr id="7" name="Left Arrow 4">
            <a:extLst>
              <a:ext uri="{FF2B5EF4-FFF2-40B4-BE49-F238E27FC236}">
                <a16:creationId xmlns:a16="http://schemas.microsoft.com/office/drawing/2014/main" id="{189491D7-5DDF-45A8-8C41-84FDE21028BA}"/>
              </a:ext>
            </a:extLst>
          </p:cNvPr>
          <p:cNvSpPr/>
          <p:nvPr/>
        </p:nvSpPr>
        <p:spPr>
          <a:xfrm rot="19903207" flipV="1">
            <a:off x="9146489" y="4638937"/>
            <a:ext cx="677466" cy="2304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9577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C8A2-71F3-4336-A12C-FD9DE661879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a:t>
            </a:r>
          </a:p>
        </p:txBody>
      </p:sp>
      <p:sp>
        <p:nvSpPr>
          <p:cNvPr id="3" name="Content Placeholder 2">
            <a:extLst>
              <a:ext uri="{FF2B5EF4-FFF2-40B4-BE49-F238E27FC236}">
                <a16:creationId xmlns:a16="http://schemas.microsoft.com/office/drawing/2014/main" id="{2BE8F1F4-E706-4B30-B053-101AB34BA3F2}"/>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In the IWDS Reporting Menu, under the “Participant” reports, there is a “UI Profilee” report that can be run by LWIA and by specific date ranges.</a:t>
            </a:r>
          </a:p>
          <a:p>
            <a:r>
              <a:rPr lang="en-US" dirty="0">
                <a:solidFill>
                  <a:schemeClr val="tx1"/>
                </a:solidFill>
                <a:latin typeface="Trebuchet MS" panose="020B0603020202020204" pitchFamily="34" charset="0"/>
              </a:rPr>
              <a:t>Keep in mind that any individual profiled by IDES within one year of their WIOA application date would be eligible as a Dislocated Worker under UI Profilee.  </a:t>
            </a:r>
          </a:p>
          <a:p>
            <a:r>
              <a:rPr lang="en-US" dirty="0">
                <a:solidFill>
                  <a:schemeClr val="tx1"/>
                </a:solidFill>
                <a:latin typeface="Trebuchet MS" panose="020B0603020202020204" pitchFamily="34" charset="0"/>
              </a:rPr>
              <a:t>However, when an individual has already obtained full-time, self-sustaining employment, WIOA Dislocated Worker services would not be appropriate nor the best use of your Dislocated Worker funds.   </a:t>
            </a:r>
          </a:p>
          <a:p>
            <a:endParaRPr lang="en-US" dirty="0"/>
          </a:p>
        </p:txBody>
      </p:sp>
      <p:sp>
        <p:nvSpPr>
          <p:cNvPr id="4" name="Footer Placeholder 3">
            <a:extLst>
              <a:ext uri="{FF2B5EF4-FFF2-40B4-BE49-F238E27FC236}">
                <a16:creationId xmlns:a16="http://schemas.microsoft.com/office/drawing/2014/main" id="{05ACDADA-A1EF-4C10-AB57-30122CD6E7A9}"/>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30773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352C-6C6D-4576-B203-7B457F2B29D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7BD461C-1F93-45D5-A867-6A53646318CB}"/>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Key terms that must be understood related to Dislocated Worker Eligibility:</a:t>
            </a:r>
          </a:p>
          <a:p>
            <a:pPr marL="0" indent="0">
              <a:buNone/>
            </a:pPr>
            <a:r>
              <a:rPr lang="en-US" altLang="en-US" dirty="0">
                <a:solidFill>
                  <a:schemeClr val="tx1"/>
                </a:solidFill>
                <a:latin typeface="Trebuchet MS" panose="020B0603020202020204" pitchFamily="34" charset="0"/>
              </a:rPr>
              <a:t>	</a:t>
            </a:r>
          </a:p>
          <a:p>
            <a:pPr lvl="1"/>
            <a:r>
              <a:rPr lang="en-US" altLang="en-US" sz="2800" dirty="0">
                <a:solidFill>
                  <a:schemeClr val="tx1"/>
                </a:solidFill>
                <a:latin typeface="Trebuchet MS" panose="020B0603020202020204" pitchFamily="34" charset="0"/>
              </a:rPr>
              <a:t>Under-Employed</a:t>
            </a:r>
          </a:p>
          <a:p>
            <a:pPr lvl="1"/>
            <a:r>
              <a:rPr lang="en-US" altLang="en-US" sz="2800" dirty="0">
                <a:solidFill>
                  <a:schemeClr val="tx1"/>
                </a:solidFill>
                <a:latin typeface="Trebuchet MS" panose="020B0603020202020204" pitchFamily="34" charset="0"/>
              </a:rPr>
              <a:t>Self-Sustaining Employment</a:t>
            </a:r>
          </a:p>
          <a:p>
            <a:pPr lvl="1"/>
            <a:r>
              <a:rPr lang="en-US" altLang="en-US" sz="2800" dirty="0">
                <a:solidFill>
                  <a:schemeClr val="tx1"/>
                </a:solidFill>
                <a:latin typeface="Trebuchet MS" panose="020B0603020202020204" pitchFamily="34" charset="0"/>
              </a:rPr>
              <a:t>Intervening Employment </a:t>
            </a:r>
          </a:p>
          <a:p>
            <a:endParaRPr lang="en-US" dirty="0"/>
          </a:p>
        </p:txBody>
      </p:sp>
      <p:sp>
        <p:nvSpPr>
          <p:cNvPr id="4" name="Footer Placeholder 3">
            <a:extLst>
              <a:ext uri="{FF2B5EF4-FFF2-40B4-BE49-F238E27FC236}">
                <a16:creationId xmlns:a16="http://schemas.microsoft.com/office/drawing/2014/main" id="{CAD976D9-3E55-4537-8989-00FDA756B0BE}"/>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7381429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6698-C945-4507-BF8C-1418AD612ED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a:t>
            </a:r>
          </a:p>
        </p:txBody>
      </p:sp>
      <p:sp>
        <p:nvSpPr>
          <p:cNvPr id="3" name="Content Placeholder 2">
            <a:extLst>
              <a:ext uri="{FF2B5EF4-FFF2-40B4-BE49-F238E27FC236}">
                <a16:creationId xmlns:a16="http://schemas.microsoft.com/office/drawing/2014/main" id="{0C20C31D-2718-4585-B280-ABE54C3E81E7}"/>
              </a:ext>
            </a:extLst>
          </p:cNvPr>
          <p:cNvSpPr>
            <a:spLocks noGrp="1"/>
          </p:cNvSpPr>
          <p:nvPr>
            <p:ph idx="1"/>
          </p:nvPr>
        </p:nvSpPr>
        <p:spPr>
          <a:xfrm>
            <a:off x="838200" y="2118167"/>
            <a:ext cx="4689764" cy="4058796"/>
          </a:xfrm>
        </p:spPr>
        <p:txBody>
          <a:bodyPr>
            <a:normAutofit fontScale="92500" lnSpcReduction="10000"/>
          </a:bodyPr>
          <a:lstStyle/>
          <a:p>
            <a:pPr marL="576072" indent="-457200">
              <a:defRPr/>
            </a:pPr>
            <a:r>
              <a:rPr lang="en-US" altLang="en-US" dirty="0">
                <a:solidFill>
                  <a:schemeClr val="tx1"/>
                </a:solidFill>
                <a:latin typeface="Trebuchet MS" panose="020B0603020202020204" pitchFamily="34" charset="0"/>
              </a:rPr>
              <a:t>To run a “UI Profilee Report” the staff member must have been given reports rights and roles by the local systems administrator.</a:t>
            </a:r>
          </a:p>
          <a:p>
            <a:pPr marL="576072" indent="-457200">
              <a:defRPr/>
            </a:pPr>
            <a:r>
              <a:rPr lang="en-US" altLang="en-US" dirty="0">
                <a:solidFill>
                  <a:schemeClr val="tx1"/>
                </a:solidFill>
                <a:latin typeface="Trebuchet MS" panose="020B0603020202020204" pitchFamily="34" charset="0"/>
              </a:rPr>
              <a:t>If you have those report rights, you will see from the “Staff Menu”, a section called “Reporting”. </a:t>
            </a:r>
          </a:p>
          <a:p>
            <a:endParaRPr lang="en-US" dirty="0"/>
          </a:p>
        </p:txBody>
      </p:sp>
      <p:sp>
        <p:nvSpPr>
          <p:cNvPr id="4" name="Footer Placeholder 3">
            <a:extLst>
              <a:ext uri="{FF2B5EF4-FFF2-40B4-BE49-F238E27FC236}">
                <a16:creationId xmlns:a16="http://schemas.microsoft.com/office/drawing/2014/main" id="{83917B13-7B4B-4522-98E3-9C6732D1AB74}"/>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72C1F814-006C-4128-8301-76A7DBEB520B}"/>
              </a:ext>
            </a:extLst>
          </p:cNvPr>
          <p:cNvPicPr>
            <a:picLocks noChangeAspect="1"/>
          </p:cNvPicPr>
          <p:nvPr/>
        </p:nvPicPr>
        <p:blipFill>
          <a:blip r:embed="rId2"/>
          <a:stretch>
            <a:fillRect/>
          </a:stretch>
        </p:blipFill>
        <p:spPr>
          <a:xfrm>
            <a:off x="5591175" y="1867766"/>
            <a:ext cx="5762625" cy="3943350"/>
          </a:xfrm>
          <a:prstGeom prst="rect">
            <a:avLst/>
          </a:prstGeom>
        </p:spPr>
      </p:pic>
      <p:sp>
        <p:nvSpPr>
          <p:cNvPr id="6" name="Left Arrow 4">
            <a:extLst>
              <a:ext uri="{FF2B5EF4-FFF2-40B4-BE49-F238E27FC236}">
                <a16:creationId xmlns:a16="http://schemas.microsoft.com/office/drawing/2014/main" id="{D208B2E9-EF85-4D8D-94AD-7582859C916F}"/>
              </a:ext>
            </a:extLst>
          </p:cNvPr>
          <p:cNvSpPr/>
          <p:nvPr/>
        </p:nvSpPr>
        <p:spPr>
          <a:xfrm rot="19903207" flipV="1">
            <a:off x="9115316" y="5345519"/>
            <a:ext cx="677466" cy="2304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152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3EB9-C251-4403-A27D-234A57F54E5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a:t>
            </a:r>
          </a:p>
        </p:txBody>
      </p:sp>
      <p:sp>
        <p:nvSpPr>
          <p:cNvPr id="3" name="Content Placeholder 2">
            <a:extLst>
              <a:ext uri="{FF2B5EF4-FFF2-40B4-BE49-F238E27FC236}">
                <a16:creationId xmlns:a16="http://schemas.microsoft.com/office/drawing/2014/main" id="{BC721FC5-BC90-4BBF-BF73-68C5304F741D}"/>
              </a:ext>
            </a:extLst>
          </p:cNvPr>
          <p:cNvSpPr>
            <a:spLocks noGrp="1"/>
          </p:cNvSpPr>
          <p:nvPr>
            <p:ph idx="1"/>
          </p:nvPr>
        </p:nvSpPr>
        <p:spPr>
          <a:xfrm>
            <a:off x="838199" y="2118167"/>
            <a:ext cx="4637809" cy="4058796"/>
          </a:xfrm>
        </p:spPr>
        <p:txBody>
          <a:bodyPr/>
          <a:lstStyle/>
          <a:p>
            <a:r>
              <a:rPr lang="en-US" sz="2800" dirty="0">
                <a:solidFill>
                  <a:schemeClr val="tx1"/>
                </a:solidFill>
                <a:latin typeface="Trebuchet MS" panose="020B0603020202020204" pitchFamily="34" charset="0"/>
              </a:rPr>
              <a:t>On the reporting menu, under “Participant” reports is the “UI Profilee” report.</a:t>
            </a: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Simply click on “UI Profilee”.</a:t>
            </a:r>
          </a:p>
          <a:p>
            <a:endParaRPr lang="en-US" dirty="0"/>
          </a:p>
        </p:txBody>
      </p:sp>
      <p:sp>
        <p:nvSpPr>
          <p:cNvPr id="4" name="Footer Placeholder 3">
            <a:extLst>
              <a:ext uri="{FF2B5EF4-FFF2-40B4-BE49-F238E27FC236}">
                <a16:creationId xmlns:a16="http://schemas.microsoft.com/office/drawing/2014/main" id="{84596F8C-E374-415A-BA5F-A335CB3E4642}"/>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A94E270E-AF64-4A7C-A29F-4D4329E281FA}"/>
              </a:ext>
            </a:extLst>
          </p:cNvPr>
          <p:cNvPicPr>
            <a:picLocks noChangeAspect="1"/>
          </p:cNvPicPr>
          <p:nvPr/>
        </p:nvPicPr>
        <p:blipFill>
          <a:blip r:embed="rId2"/>
          <a:stretch>
            <a:fillRect/>
          </a:stretch>
        </p:blipFill>
        <p:spPr>
          <a:xfrm>
            <a:off x="5599835" y="1585152"/>
            <a:ext cx="5857875" cy="4124325"/>
          </a:xfrm>
          <a:prstGeom prst="rect">
            <a:avLst/>
          </a:prstGeom>
        </p:spPr>
      </p:pic>
      <p:sp>
        <p:nvSpPr>
          <p:cNvPr id="6" name="Left Arrow 4">
            <a:extLst>
              <a:ext uri="{FF2B5EF4-FFF2-40B4-BE49-F238E27FC236}">
                <a16:creationId xmlns:a16="http://schemas.microsoft.com/office/drawing/2014/main" id="{5DED9C8C-2F93-4B98-8CE3-AEF104923253}"/>
              </a:ext>
            </a:extLst>
          </p:cNvPr>
          <p:cNvSpPr/>
          <p:nvPr/>
        </p:nvSpPr>
        <p:spPr>
          <a:xfrm flipV="1">
            <a:off x="9485222" y="3797273"/>
            <a:ext cx="677466" cy="2304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7828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35ED-6F77-42B7-95C0-0D62BA5FDA3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a:t>
            </a:r>
          </a:p>
        </p:txBody>
      </p:sp>
      <p:sp>
        <p:nvSpPr>
          <p:cNvPr id="3" name="Content Placeholder 2">
            <a:extLst>
              <a:ext uri="{FF2B5EF4-FFF2-40B4-BE49-F238E27FC236}">
                <a16:creationId xmlns:a16="http://schemas.microsoft.com/office/drawing/2014/main" id="{DF533DED-40A9-4648-8C0D-8C3978233CF9}"/>
              </a:ext>
            </a:extLst>
          </p:cNvPr>
          <p:cNvSpPr>
            <a:spLocks noGrp="1"/>
          </p:cNvSpPr>
          <p:nvPr>
            <p:ph idx="1"/>
          </p:nvPr>
        </p:nvSpPr>
        <p:spPr>
          <a:xfrm>
            <a:off x="838199" y="2118167"/>
            <a:ext cx="4585855" cy="4058796"/>
          </a:xfrm>
        </p:spPr>
        <p:txBody>
          <a:bodyPr>
            <a:normAutofit fontScale="92500" lnSpcReduction="10000"/>
          </a:bodyPr>
          <a:lstStyle/>
          <a:p>
            <a:r>
              <a:rPr lang="en-US" sz="2800" dirty="0">
                <a:solidFill>
                  <a:schemeClr val="tx1"/>
                </a:solidFill>
                <a:latin typeface="Trebuchet MS" panose="020B0603020202020204" pitchFamily="34" charset="0"/>
              </a:rPr>
              <a:t>Then populate the various criteria for the UI Profilee you wish to run by your own LWIA and the start and end date.</a:t>
            </a:r>
          </a:p>
          <a:p>
            <a:r>
              <a:rPr lang="en-US" sz="2800" dirty="0">
                <a:solidFill>
                  <a:schemeClr val="tx1"/>
                </a:solidFill>
                <a:latin typeface="Trebuchet MS" panose="020B0603020202020204" pitchFamily="34" charset="0"/>
              </a:rPr>
              <a:t>There is data lag, meaning if the end date is populated today, the last time individuals might have been profiled could have been up to one month ago.</a:t>
            </a:r>
          </a:p>
          <a:p>
            <a:endParaRPr lang="en-US" dirty="0"/>
          </a:p>
        </p:txBody>
      </p:sp>
      <p:sp>
        <p:nvSpPr>
          <p:cNvPr id="4" name="Footer Placeholder 3">
            <a:extLst>
              <a:ext uri="{FF2B5EF4-FFF2-40B4-BE49-F238E27FC236}">
                <a16:creationId xmlns:a16="http://schemas.microsoft.com/office/drawing/2014/main" id="{F6C73E69-98BC-4A2C-A153-2184402E50A1}"/>
              </a:ext>
            </a:extLst>
          </p:cNvPr>
          <p:cNvSpPr>
            <a:spLocks noGrp="1"/>
          </p:cNvSpPr>
          <p:nvPr>
            <p:ph type="ftr" sz="quarter" idx="11"/>
          </p:nvPr>
        </p:nvSpPr>
        <p:spPr/>
        <p:txBody>
          <a:bodyPr/>
          <a:lstStyle/>
          <a:p>
            <a:r>
              <a:rPr lang="en-US" dirty="0"/>
              <a:t>June 22nd, 2023</a:t>
            </a:r>
          </a:p>
        </p:txBody>
      </p:sp>
      <p:pic>
        <p:nvPicPr>
          <p:cNvPr id="5" name="Picture 4">
            <a:extLst>
              <a:ext uri="{FF2B5EF4-FFF2-40B4-BE49-F238E27FC236}">
                <a16:creationId xmlns:a16="http://schemas.microsoft.com/office/drawing/2014/main" id="{A051DFB0-8E80-43DF-8C3C-2FA844659D4D}"/>
              </a:ext>
            </a:extLst>
          </p:cNvPr>
          <p:cNvPicPr>
            <a:picLocks noChangeAspect="1"/>
          </p:cNvPicPr>
          <p:nvPr/>
        </p:nvPicPr>
        <p:blipFill>
          <a:blip r:embed="rId2"/>
          <a:stretch>
            <a:fillRect/>
          </a:stretch>
        </p:blipFill>
        <p:spPr>
          <a:xfrm>
            <a:off x="5891645" y="1574800"/>
            <a:ext cx="5049982" cy="4602163"/>
          </a:xfrm>
          <a:prstGeom prst="rect">
            <a:avLst/>
          </a:prstGeom>
        </p:spPr>
      </p:pic>
    </p:spTree>
    <p:extLst>
      <p:ext uri="{BB962C8B-B14F-4D97-AF65-F5344CB8AC3E}">
        <p14:creationId xmlns:p14="http://schemas.microsoft.com/office/powerpoint/2010/main" val="14112616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B89F-E21B-4ED9-89D3-803CAD73D7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a:t>
            </a:r>
          </a:p>
        </p:txBody>
      </p:sp>
      <p:sp>
        <p:nvSpPr>
          <p:cNvPr id="3" name="Content Placeholder 2">
            <a:extLst>
              <a:ext uri="{FF2B5EF4-FFF2-40B4-BE49-F238E27FC236}">
                <a16:creationId xmlns:a16="http://schemas.microsoft.com/office/drawing/2014/main" id="{D710B69B-5942-4523-BCBA-EA2A6EE97AF8}"/>
              </a:ext>
            </a:extLst>
          </p:cNvPr>
          <p:cNvSpPr>
            <a:spLocks noGrp="1"/>
          </p:cNvSpPr>
          <p:nvPr>
            <p:ph idx="1"/>
          </p:nvPr>
        </p:nvSpPr>
        <p:spPr>
          <a:xfrm>
            <a:off x="838200" y="1589809"/>
            <a:ext cx="10515600" cy="4587154"/>
          </a:xfrm>
        </p:spPr>
        <p:txBody>
          <a:bodyPr/>
          <a:lstStyle/>
          <a:p>
            <a:pPr marL="0" indent="0">
              <a:buNone/>
            </a:pPr>
            <a:r>
              <a:rPr lang="en-US" altLang="en-US" dirty="0">
                <a:solidFill>
                  <a:schemeClr val="tx1"/>
                </a:solidFill>
                <a:latin typeface="Trebuchet MS" panose="020B0603020202020204" pitchFamily="34" charset="0"/>
              </a:rPr>
              <a:t>In this example report, I am working in the “Training” platform of IWDS and there are not many UI Profilee mock clients in the “Training” platform of IWDS.</a:t>
            </a:r>
          </a:p>
          <a:p>
            <a:endParaRPr lang="en-US" dirty="0"/>
          </a:p>
        </p:txBody>
      </p:sp>
      <p:sp>
        <p:nvSpPr>
          <p:cNvPr id="4" name="Footer Placeholder 3">
            <a:extLst>
              <a:ext uri="{FF2B5EF4-FFF2-40B4-BE49-F238E27FC236}">
                <a16:creationId xmlns:a16="http://schemas.microsoft.com/office/drawing/2014/main" id="{28E37F71-027A-4540-94B2-D78771FEFD15}"/>
              </a:ext>
            </a:extLst>
          </p:cNvPr>
          <p:cNvSpPr>
            <a:spLocks noGrp="1"/>
          </p:cNvSpPr>
          <p:nvPr>
            <p:ph type="ftr" sz="quarter" idx="11"/>
          </p:nvPr>
        </p:nvSpPr>
        <p:spPr/>
        <p:txBody>
          <a:bodyPr/>
          <a:lstStyle/>
          <a:p>
            <a:r>
              <a:rPr lang="en-US" dirty="0"/>
              <a:t>June 22nd, 2023</a:t>
            </a:r>
          </a:p>
        </p:txBody>
      </p:sp>
      <p:pic>
        <p:nvPicPr>
          <p:cNvPr id="11" name="Picture 10">
            <a:extLst>
              <a:ext uri="{FF2B5EF4-FFF2-40B4-BE49-F238E27FC236}">
                <a16:creationId xmlns:a16="http://schemas.microsoft.com/office/drawing/2014/main" id="{FCDFDDBC-A774-4814-95A6-9E3E916E834A}"/>
              </a:ext>
            </a:extLst>
          </p:cNvPr>
          <p:cNvPicPr>
            <a:picLocks noChangeAspect="1"/>
          </p:cNvPicPr>
          <p:nvPr/>
        </p:nvPicPr>
        <p:blipFill>
          <a:blip r:embed="rId2"/>
          <a:stretch>
            <a:fillRect/>
          </a:stretch>
        </p:blipFill>
        <p:spPr>
          <a:xfrm>
            <a:off x="2685574" y="3054927"/>
            <a:ext cx="6820852" cy="3301423"/>
          </a:xfrm>
          <a:prstGeom prst="rect">
            <a:avLst/>
          </a:prstGeom>
        </p:spPr>
      </p:pic>
    </p:spTree>
    <p:extLst>
      <p:ext uri="{BB962C8B-B14F-4D97-AF65-F5344CB8AC3E}">
        <p14:creationId xmlns:p14="http://schemas.microsoft.com/office/powerpoint/2010/main" val="3969468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E429-1EB5-4A05-99C8-9B75C23C1EC4}"/>
              </a:ext>
            </a:extLst>
          </p:cNvPr>
          <p:cNvSpPr>
            <a:spLocks noGrp="1"/>
          </p:cNvSpPr>
          <p:nvPr>
            <p:ph type="title"/>
          </p:nvPr>
        </p:nvSpPr>
        <p:spPr/>
        <p:txBody>
          <a:bodyPr>
            <a:normAutofit fontScale="90000"/>
          </a:bodyPr>
          <a:lstStyle/>
          <a:p>
            <a:r>
              <a:rPr lang="en-US" dirty="0">
                <a:latin typeface="Trebuchet MS" panose="020B0603020202020204" pitchFamily="34" charset="0"/>
              </a:rPr>
              <a:t>Example UI Profilee Report </a:t>
            </a:r>
          </a:p>
        </p:txBody>
      </p:sp>
      <p:sp>
        <p:nvSpPr>
          <p:cNvPr id="3" name="Content Placeholder 2">
            <a:extLst>
              <a:ext uri="{FF2B5EF4-FFF2-40B4-BE49-F238E27FC236}">
                <a16:creationId xmlns:a16="http://schemas.microsoft.com/office/drawing/2014/main" id="{4773DA1F-1811-4FBD-96EA-0681C137C8E7}"/>
              </a:ext>
            </a:extLst>
          </p:cNvPr>
          <p:cNvSpPr>
            <a:spLocks noGrp="1"/>
          </p:cNvSpPr>
          <p:nvPr>
            <p:ph idx="1"/>
          </p:nvPr>
        </p:nvSpPr>
        <p:spPr>
          <a:xfrm>
            <a:off x="838200" y="1683327"/>
            <a:ext cx="10515600" cy="4493636"/>
          </a:xfrm>
        </p:spPr>
        <p:txBody>
          <a:bodyPr>
            <a:normAutofit/>
          </a:bodyPr>
          <a:lstStyle/>
          <a:p>
            <a:pPr marL="0" indent="0">
              <a:buNone/>
            </a:pPr>
            <a:r>
              <a:rPr lang="en-US" sz="2600" dirty="0">
                <a:solidFill>
                  <a:schemeClr val="tx1"/>
                </a:solidFill>
                <a:latin typeface="Trebuchet MS" panose="020B0603020202020204" pitchFamily="34" charset="0"/>
              </a:rPr>
              <a:t>In the “Training” platform there are only a few “mock” client records of individuals that have been a UI </a:t>
            </a:r>
            <a:r>
              <a:rPr lang="en-US" sz="2600" dirty="0" err="1">
                <a:solidFill>
                  <a:schemeClr val="tx1"/>
                </a:solidFill>
                <a:latin typeface="Trebuchet MS" panose="020B0603020202020204" pitchFamily="34" charset="0"/>
              </a:rPr>
              <a:t>Profilee</a:t>
            </a:r>
            <a:r>
              <a:rPr lang="en-US" sz="2600" dirty="0">
                <a:solidFill>
                  <a:schemeClr val="tx1"/>
                </a:solidFill>
                <a:latin typeface="Trebuchet MS" panose="020B0603020202020204" pitchFamily="34" charset="0"/>
              </a:rPr>
              <a:t>, and those mock records did not have an e-mail address associated with their record in the “Training” platform of IWDS.  </a:t>
            </a:r>
          </a:p>
        </p:txBody>
      </p:sp>
      <p:sp>
        <p:nvSpPr>
          <p:cNvPr id="4" name="Footer Placeholder 3">
            <a:extLst>
              <a:ext uri="{FF2B5EF4-FFF2-40B4-BE49-F238E27FC236}">
                <a16:creationId xmlns:a16="http://schemas.microsoft.com/office/drawing/2014/main" id="{E5A7EBF5-10C5-4B31-8B9E-9BB8E896ABDB}"/>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128A0D00-EF2B-4A80-970B-7591852273AE}"/>
              </a:ext>
            </a:extLst>
          </p:cNvPr>
          <p:cNvPicPr>
            <a:picLocks noChangeAspect="1"/>
          </p:cNvPicPr>
          <p:nvPr/>
        </p:nvPicPr>
        <p:blipFill>
          <a:blip r:embed="rId2"/>
          <a:stretch>
            <a:fillRect/>
          </a:stretch>
        </p:blipFill>
        <p:spPr>
          <a:xfrm>
            <a:off x="1037359" y="3214922"/>
            <a:ext cx="10117282" cy="2838846"/>
          </a:xfrm>
          <a:prstGeom prst="rect">
            <a:avLst/>
          </a:prstGeom>
        </p:spPr>
      </p:pic>
    </p:spTree>
    <p:extLst>
      <p:ext uri="{BB962C8B-B14F-4D97-AF65-F5344CB8AC3E}">
        <p14:creationId xmlns:p14="http://schemas.microsoft.com/office/powerpoint/2010/main" val="4399440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FACC5-BA91-416A-81AB-F4F37F7A1A1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Details</a:t>
            </a:r>
          </a:p>
        </p:txBody>
      </p:sp>
      <p:sp>
        <p:nvSpPr>
          <p:cNvPr id="3" name="Content Placeholder 2">
            <a:extLst>
              <a:ext uri="{FF2B5EF4-FFF2-40B4-BE49-F238E27FC236}">
                <a16:creationId xmlns:a16="http://schemas.microsoft.com/office/drawing/2014/main" id="{4E55B05C-082C-4EF8-8598-D37D7F8361E0}"/>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As mentioned in the previous slide which was an “example” report out of the “Training” platform of IWDS:</a:t>
            </a:r>
          </a:p>
          <a:p>
            <a:pPr marL="0"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Your own LWIA’s “UI Profilee Report” in “Production” IWDS should have many individuals profiled and should include the phone number and e-mail address the client provided to IDES.</a:t>
            </a:r>
          </a:p>
          <a:p>
            <a:pPr marL="457200" lvl="1"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Once you run your report, it is an excellent resource to develop an outreach program to make those individuals aware of the Dislocated Worker program. </a:t>
            </a:r>
          </a:p>
          <a:p>
            <a:endParaRPr lang="en-US" dirty="0"/>
          </a:p>
        </p:txBody>
      </p:sp>
      <p:sp>
        <p:nvSpPr>
          <p:cNvPr id="4" name="Footer Placeholder 3">
            <a:extLst>
              <a:ext uri="{FF2B5EF4-FFF2-40B4-BE49-F238E27FC236}">
                <a16:creationId xmlns:a16="http://schemas.microsoft.com/office/drawing/2014/main" id="{08517D96-1E85-4EEF-951F-B6BAFDBDDAD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2109285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974C-5A43-4C93-83B4-106AE8D1637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Current UI Profilee Reports </a:t>
            </a:r>
          </a:p>
        </p:txBody>
      </p:sp>
      <p:sp>
        <p:nvSpPr>
          <p:cNvPr id="3" name="Content Placeholder 2">
            <a:extLst>
              <a:ext uri="{FF2B5EF4-FFF2-40B4-BE49-F238E27FC236}">
                <a16:creationId xmlns:a16="http://schemas.microsoft.com/office/drawing/2014/main" id="{E38888A3-DDD5-4F74-993D-B62855A8AF70}"/>
              </a:ext>
            </a:extLst>
          </p:cNvPr>
          <p:cNvSpPr>
            <a:spLocks noGrp="1"/>
          </p:cNvSpPr>
          <p:nvPr>
            <p:ph idx="1"/>
          </p:nvPr>
        </p:nvSpPr>
        <p:spPr>
          <a:xfrm>
            <a:off x="297874" y="2118167"/>
            <a:ext cx="5122718" cy="3752697"/>
          </a:xfrm>
        </p:spPr>
        <p:txBody>
          <a:bodyPr>
            <a:normAutofit/>
          </a:bodyPr>
          <a:lstStyle/>
          <a:p>
            <a:r>
              <a:rPr lang="en-US" dirty="0">
                <a:solidFill>
                  <a:schemeClr val="tx1"/>
                </a:solidFill>
                <a:latin typeface="Trebuchet MS" panose="020B0603020202020204" pitchFamily="34" charset="0"/>
              </a:rPr>
              <a:t>From the “real” production IWDS; I ran the UI Profilee Report for each LWIA using the date range of 7-1-22 thru 6-22-2023; </a:t>
            </a:r>
          </a:p>
          <a:p>
            <a:r>
              <a:rPr lang="en-US" dirty="0">
                <a:solidFill>
                  <a:schemeClr val="tx1"/>
                </a:solidFill>
                <a:latin typeface="Trebuchet MS" panose="020B0603020202020204" pitchFamily="34" charset="0"/>
              </a:rPr>
              <a:t>From data lag, the last date most LWIA’s had individuals profiled was 5/22/2023. </a:t>
            </a:r>
          </a:p>
        </p:txBody>
      </p:sp>
      <p:sp>
        <p:nvSpPr>
          <p:cNvPr id="4" name="Footer Placeholder 3">
            <a:extLst>
              <a:ext uri="{FF2B5EF4-FFF2-40B4-BE49-F238E27FC236}">
                <a16:creationId xmlns:a16="http://schemas.microsoft.com/office/drawing/2014/main" id="{BED86FEB-23FC-41A8-BD2B-39ED97D9FF18}"/>
              </a:ext>
            </a:extLst>
          </p:cNvPr>
          <p:cNvSpPr>
            <a:spLocks noGrp="1"/>
          </p:cNvSpPr>
          <p:nvPr>
            <p:ph type="ftr" sz="quarter" idx="11"/>
          </p:nvPr>
        </p:nvSpPr>
        <p:spPr/>
        <p:txBody>
          <a:bodyPr/>
          <a:lstStyle/>
          <a:p>
            <a:r>
              <a:rPr lang="en-US" dirty="0"/>
              <a:t>June 22nd, 2023</a:t>
            </a:r>
          </a:p>
        </p:txBody>
      </p:sp>
      <p:pic>
        <p:nvPicPr>
          <p:cNvPr id="6" name="Picture 5">
            <a:extLst>
              <a:ext uri="{FF2B5EF4-FFF2-40B4-BE49-F238E27FC236}">
                <a16:creationId xmlns:a16="http://schemas.microsoft.com/office/drawing/2014/main" id="{37F19BED-DD8C-1CBD-AEE4-6AE432B5470A}"/>
              </a:ext>
            </a:extLst>
          </p:cNvPr>
          <p:cNvPicPr>
            <a:picLocks noChangeAspect="1"/>
          </p:cNvPicPr>
          <p:nvPr/>
        </p:nvPicPr>
        <p:blipFill>
          <a:blip r:embed="rId3"/>
          <a:stretch>
            <a:fillRect/>
          </a:stretch>
        </p:blipFill>
        <p:spPr>
          <a:xfrm>
            <a:off x="5735782" y="1537855"/>
            <a:ext cx="5746269" cy="4575752"/>
          </a:xfrm>
          <a:prstGeom prst="rect">
            <a:avLst/>
          </a:prstGeom>
        </p:spPr>
      </p:pic>
    </p:spTree>
    <p:extLst>
      <p:ext uri="{BB962C8B-B14F-4D97-AF65-F5344CB8AC3E}">
        <p14:creationId xmlns:p14="http://schemas.microsoft.com/office/powerpoint/2010/main" val="2021875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2AED-8CDF-4C53-A7E9-874FE145DDE8}"/>
              </a:ext>
            </a:extLst>
          </p:cNvPr>
          <p:cNvSpPr>
            <a:spLocks noGrp="1"/>
          </p:cNvSpPr>
          <p:nvPr>
            <p:ph type="title"/>
          </p:nvPr>
        </p:nvSpPr>
        <p:spPr/>
        <p:txBody>
          <a:bodyPr>
            <a:noAutofit/>
          </a:bodyPr>
          <a:lstStyle/>
          <a:p>
            <a:pPr algn="ctr"/>
            <a:r>
              <a:rPr lang="en-US" sz="2500" dirty="0">
                <a:latin typeface="Trebuchet MS" panose="020B0603020202020204" pitchFamily="34" charset="0"/>
              </a:rPr>
              <a:t>Total Numeric Results of UI Profilee Reports from date range of 7-1-22 through 6-22-23 by LWIA </a:t>
            </a:r>
          </a:p>
        </p:txBody>
      </p:sp>
      <p:sp>
        <p:nvSpPr>
          <p:cNvPr id="3" name="Content Placeholder 2">
            <a:extLst>
              <a:ext uri="{FF2B5EF4-FFF2-40B4-BE49-F238E27FC236}">
                <a16:creationId xmlns:a16="http://schemas.microsoft.com/office/drawing/2014/main" id="{71753FB2-10FB-409A-BD43-7910A0C09C98}"/>
              </a:ext>
            </a:extLst>
          </p:cNvPr>
          <p:cNvSpPr>
            <a:spLocks noGrp="1"/>
          </p:cNvSpPr>
          <p:nvPr>
            <p:ph sz="half" idx="1"/>
          </p:nvPr>
        </p:nvSpPr>
        <p:spPr>
          <a:xfrm>
            <a:off x="838200" y="1825625"/>
            <a:ext cx="5181600" cy="4351338"/>
          </a:xfrm>
        </p:spPr>
        <p:txBody>
          <a:bodyPr>
            <a:normAutofit fontScale="85000" lnSpcReduction="20000"/>
          </a:bodyPr>
          <a:lstStyle/>
          <a:p>
            <a:pPr marL="0" indent="0">
              <a:buNone/>
            </a:pPr>
            <a:r>
              <a:rPr lang="en-US" sz="2800" dirty="0">
                <a:solidFill>
                  <a:schemeClr val="tx1"/>
                </a:solidFill>
                <a:latin typeface="Trebuchet MS" panose="020B0603020202020204" pitchFamily="34" charset="0"/>
              </a:rPr>
              <a:t>LWIA 1 – 651 		</a:t>
            </a:r>
          </a:p>
          <a:p>
            <a:pPr marL="0" indent="0">
              <a:buNone/>
            </a:pPr>
            <a:r>
              <a:rPr lang="en-US" sz="2800" dirty="0">
                <a:solidFill>
                  <a:schemeClr val="tx1"/>
                </a:solidFill>
                <a:latin typeface="Trebuchet MS" panose="020B0603020202020204" pitchFamily="34" charset="0"/>
              </a:rPr>
              <a:t>LWIA 2 – 320</a:t>
            </a:r>
          </a:p>
          <a:p>
            <a:pPr marL="0" indent="0">
              <a:buNone/>
            </a:pPr>
            <a:r>
              <a:rPr lang="en-US" sz="2800" dirty="0">
                <a:solidFill>
                  <a:schemeClr val="tx1"/>
                </a:solidFill>
                <a:latin typeface="Trebuchet MS" panose="020B0603020202020204" pitchFamily="34" charset="0"/>
              </a:rPr>
              <a:t>LWIA 3 – 551</a:t>
            </a:r>
          </a:p>
          <a:p>
            <a:pPr marL="0" indent="0">
              <a:buNone/>
            </a:pPr>
            <a:r>
              <a:rPr lang="en-US" sz="2800" dirty="0">
                <a:solidFill>
                  <a:schemeClr val="tx1"/>
                </a:solidFill>
                <a:latin typeface="Trebuchet MS" panose="020B0603020202020204" pitchFamily="34" charset="0"/>
              </a:rPr>
              <a:t>LWIA 4 – 1,310</a:t>
            </a:r>
          </a:p>
          <a:p>
            <a:pPr marL="0" indent="0">
              <a:buNone/>
            </a:pPr>
            <a:r>
              <a:rPr lang="en-US" sz="2800" dirty="0">
                <a:solidFill>
                  <a:schemeClr val="tx1"/>
                </a:solidFill>
                <a:latin typeface="Trebuchet MS" panose="020B0603020202020204" pitchFamily="34" charset="0"/>
              </a:rPr>
              <a:t>LWIA 5 – 845</a:t>
            </a:r>
          </a:p>
          <a:p>
            <a:pPr marL="0" indent="0">
              <a:buNone/>
            </a:pPr>
            <a:r>
              <a:rPr lang="en-US" sz="2800" dirty="0">
                <a:solidFill>
                  <a:schemeClr val="tx1"/>
                </a:solidFill>
                <a:latin typeface="Trebuchet MS" panose="020B0603020202020204" pitchFamily="34" charset="0"/>
              </a:rPr>
              <a:t>LWIA 6 – 500</a:t>
            </a:r>
          </a:p>
          <a:p>
            <a:pPr marL="0" indent="0">
              <a:buNone/>
            </a:pPr>
            <a:r>
              <a:rPr lang="en-US" sz="2800" dirty="0">
                <a:solidFill>
                  <a:schemeClr val="tx1"/>
                </a:solidFill>
                <a:latin typeface="Trebuchet MS" panose="020B0603020202020204" pitchFamily="34" charset="0"/>
              </a:rPr>
              <a:t>LWIA 7 – 6,054</a:t>
            </a:r>
          </a:p>
          <a:p>
            <a:pPr marL="0" indent="0">
              <a:buNone/>
            </a:pPr>
            <a:r>
              <a:rPr lang="en-US" sz="2800" dirty="0">
                <a:solidFill>
                  <a:schemeClr val="tx1"/>
                </a:solidFill>
                <a:latin typeface="Trebuchet MS" panose="020B0603020202020204" pitchFamily="34" charset="0"/>
              </a:rPr>
              <a:t>LWIA 10 – 870</a:t>
            </a:r>
          </a:p>
          <a:p>
            <a:pPr marL="0" indent="0">
              <a:buNone/>
            </a:pPr>
            <a:r>
              <a:rPr lang="en-US" sz="2800" dirty="0">
                <a:solidFill>
                  <a:schemeClr val="tx1"/>
                </a:solidFill>
                <a:latin typeface="Trebuchet MS" panose="020B0603020202020204" pitchFamily="34" charset="0"/>
              </a:rPr>
              <a:t>LWIA 11 – 506</a:t>
            </a:r>
          </a:p>
          <a:p>
            <a:pPr marL="0" indent="0">
              <a:buNone/>
            </a:pPr>
            <a:r>
              <a:rPr lang="en-US" sz="2800" dirty="0">
                <a:latin typeface="Trebuchet MS" panose="020B0603020202020204" pitchFamily="34" charset="0"/>
              </a:rPr>
              <a:t>LWIA 13 – 792</a:t>
            </a:r>
          </a:p>
          <a:p>
            <a:pPr marL="0" indent="0">
              <a:buNone/>
            </a:pPr>
            <a:r>
              <a:rPr lang="en-US" sz="2800" dirty="0">
                <a:solidFill>
                  <a:schemeClr val="tx1"/>
                </a:solidFill>
                <a:latin typeface="Trebuchet MS" panose="020B0603020202020204" pitchFamily="34" charset="0"/>
              </a:rPr>
              <a:t>LWIA 14 – 484</a:t>
            </a:r>
          </a:p>
          <a:p>
            <a:pPr marL="0" indent="0">
              <a:buNone/>
            </a:pPr>
            <a:endParaRPr lang="en-US" dirty="0"/>
          </a:p>
        </p:txBody>
      </p:sp>
      <p:sp>
        <p:nvSpPr>
          <p:cNvPr id="5" name="Content Placeholder 4">
            <a:extLst>
              <a:ext uri="{FF2B5EF4-FFF2-40B4-BE49-F238E27FC236}">
                <a16:creationId xmlns:a16="http://schemas.microsoft.com/office/drawing/2014/main" id="{F9B4EACE-4E79-433F-9010-8D5988927479}"/>
              </a:ext>
            </a:extLst>
          </p:cNvPr>
          <p:cNvSpPr>
            <a:spLocks noGrp="1"/>
          </p:cNvSpPr>
          <p:nvPr>
            <p:ph sz="half" idx="2"/>
          </p:nvPr>
        </p:nvSpPr>
        <p:spPr>
          <a:xfrm>
            <a:off x="6172200" y="1548244"/>
            <a:ext cx="5181600" cy="4808105"/>
          </a:xfrm>
        </p:spPr>
        <p:txBody>
          <a:bodyPr>
            <a:normAutofit fontScale="77500" lnSpcReduction="20000"/>
          </a:bodyPr>
          <a:lstStyle/>
          <a:p>
            <a:pPr marL="0" indent="0">
              <a:buNone/>
            </a:pPr>
            <a:r>
              <a:rPr lang="en-US" sz="2800" dirty="0">
                <a:solidFill>
                  <a:schemeClr val="tx1"/>
                </a:solidFill>
                <a:latin typeface="Trebuchet MS" panose="020B0603020202020204" pitchFamily="34" charset="0"/>
              </a:rPr>
              <a:t>LWIA 15 – 1,617</a:t>
            </a:r>
          </a:p>
          <a:p>
            <a:pPr marL="0" indent="0">
              <a:buNone/>
            </a:pPr>
            <a:r>
              <a:rPr lang="en-US" sz="2800" dirty="0">
                <a:solidFill>
                  <a:schemeClr val="tx1"/>
                </a:solidFill>
                <a:latin typeface="Trebuchet MS" panose="020B0603020202020204" pitchFamily="34" charset="0"/>
              </a:rPr>
              <a:t>LWIA 17 – 735</a:t>
            </a:r>
          </a:p>
          <a:p>
            <a:pPr marL="0" indent="0">
              <a:buNone/>
            </a:pPr>
            <a:r>
              <a:rPr lang="en-US" sz="2800" dirty="0">
                <a:solidFill>
                  <a:schemeClr val="tx1"/>
                </a:solidFill>
                <a:latin typeface="Trebuchet MS" panose="020B0603020202020204" pitchFamily="34" charset="0"/>
              </a:rPr>
              <a:t>LWIA 18 – 309</a:t>
            </a:r>
          </a:p>
          <a:p>
            <a:pPr marL="0" indent="0">
              <a:buNone/>
            </a:pPr>
            <a:r>
              <a:rPr lang="en-US" sz="2800" dirty="0">
                <a:solidFill>
                  <a:schemeClr val="tx1"/>
                </a:solidFill>
                <a:latin typeface="Trebuchet MS" panose="020B0603020202020204" pitchFamily="34" charset="0"/>
              </a:rPr>
              <a:t>LWIA 19 – 753</a:t>
            </a:r>
          </a:p>
          <a:p>
            <a:pPr marL="0" indent="0">
              <a:buNone/>
            </a:pPr>
            <a:r>
              <a:rPr lang="en-US" sz="2800" dirty="0">
                <a:solidFill>
                  <a:schemeClr val="tx1"/>
                </a:solidFill>
                <a:latin typeface="Trebuchet MS" panose="020B0603020202020204" pitchFamily="34" charset="0"/>
              </a:rPr>
              <a:t>LWIA 20 – 408</a:t>
            </a:r>
          </a:p>
          <a:p>
            <a:pPr marL="0" indent="0">
              <a:buNone/>
            </a:pPr>
            <a:r>
              <a:rPr lang="en-US" sz="2800" dirty="0">
                <a:solidFill>
                  <a:schemeClr val="tx1"/>
                </a:solidFill>
                <a:latin typeface="Trebuchet MS" panose="020B0603020202020204" pitchFamily="34" charset="0"/>
              </a:rPr>
              <a:t>LWIA 21 – 368</a:t>
            </a:r>
          </a:p>
          <a:p>
            <a:pPr marL="0" indent="0">
              <a:buNone/>
            </a:pPr>
            <a:r>
              <a:rPr lang="en-US" sz="2800" dirty="0">
                <a:solidFill>
                  <a:schemeClr val="tx1"/>
                </a:solidFill>
                <a:latin typeface="Trebuchet MS" panose="020B0603020202020204" pitchFamily="34" charset="0"/>
              </a:rPr>
              <a:t>LWIA 22 – 305</a:t>
            </a:r>
          </a:p>
          <a:p>
            <a:pPr marL="0" indent="0">
              <a:buNone/>
            </a:pPr>
            <a:r>
              <a:rPr lang="en-US" sz="2800" dirty="0">
                <a:solidFill>
                  <a:schemeClr val="tx1"/>
                </a:solidFill>
                <a:latin typeface="Trebuchet MS" panose="020B0603020202020204" pitchFamily="34" charset="0"/>
              </a:rPr>
              <a:t>LWIA 23 – 592</a:t>
            </a:r>
          </a:p>
          <a:p>
            <a:pPr marL="0" indent="0">
              <a:buNone/>
            </a:pPr>
            <a:r>
              <a:rPr lang="en-US" sz="2800" dirty="0">
                <a:latin typeface="Trebuchet MS" panose="020B0603020202020204" pitchFamily="34" charset="0"/>
              </a:rPr>
              <a:t>LWIA 24 – 449</a:t>
            </a:r>
          </a:p>
          <a:p>
            <a:pPr marL="0" indent="0">
              <a:buNone/>
            </a:pPr>
            <a:r>
              <a:rPr lang="en-US" sz="2800" dirty="0">
                <a:latin typeface="Trebuchet MS" panose="020B0603020202020204" pitchFamily="34" charset="0"/>
              </a:rPr>
              <a:t>LWIA 25 – 619</a:t>
            </a:r>
          </a:p>
          <a:p>
            <a:pPr marL="0" indent="0">
              <a:buNone/>
            </a:pPr>
            <a:r>
              <a:rPr lang="en-US" sz="2800" dirty="0">
                <a:latin typeface="Trebuchet MS" panose="020B0603020202020204" pitchFamily="34" charset="0"/>
              </a:rPr>
              <a:t>LWIA 26 – 315</a:t>
            </a:r>
          </a:p>
          <a:p>
            <a:pPr marL="0" indent="0">
              <a:buNone/>
            </a:pPr>
            <a:r>
              <a:rPr lang="en-US" dirty="0">
                <a:latin typeface="Trebuchet MS" panose="020B0603020202020204" pitchFamily="34" charset="0"/>
              </a:rPr>
              <a:t>TOTAL UI Profilee’s State-wide -19,313</a:t>
            </a:r>
          </a:p>
        </p:txBody>
      </p:sp>
      <p:sp>
        <p:nvSpPr>
          <p:cNvPr id="4" name="Footer Placeholder 3">
            <a:extLst>
              <a:ext uri="{FF2B5EF4-FFF2-40B4-BE49-F238E27FC236}">
                <a16:creationId xmlns:a16="http://schemas.microsoft.com/office/drawing/2014/main" id="{6EA76D7A-25A0-41C9-8415-012526554231}"/>
              </a:ext>
            </a:extLst>
          </p:cNvPr>
          <p:cNvSpPr>
            <a:spLocks noGrp="1"/>
          </p:cNvSpPr>
          <p:nvPr>
            <p:ph type="ftr" sz="quarter" idx="4294967295"/>
          </p:nvPr>
        </p:nvSpPr>
        <p:spPr>
          <a:xfrm>
            <a:off x="0" y="6356350"/>
            <a:ext cx="4208318" cy="474324"/>
          </a:xfrm>
        </p:spPr>
        <p:txBody>
          <a:bodyPr/>
          <a:lstStyle/>
          <a:p>
            <a:r>
              <a:rPr lang="en-US" dirty="0"/>
              <a:t>Number of Clients on Report for Each LWIA</a:t>
            </a:r>
          </a:p>
          <a:p>
            <a:endParaRPr lang="en-US" dirty="0"/>
          </a:p>
        </p:txBody>
      </p:sp>
    </p:spTree>
    <p:extLst>
      <p:ext uri="{BB962C8B-B14F-4D97-AF65-F5344CB8AC3E}">
        <p14:creationId xmlns:p14="http://schemas.microsoft.com/office/powerpoint/2010/main" val="37632853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06C-7AA7-4385-BA41-0C5CD298C9A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Report Details</a:t>
            </a:r>
          </a:p>
        </p:txBody>
      </p:sp>
      <p:sp>
        <p:nvSpPr>
          <p:cNvPr id="3" name="Content Placeholder 2">
            <a:extLst>
              <a:ext uri="{FF2B5EF4-FFF2-40B4-BE49-F238E27FC236}">
                <a16:creationId xmlns:a16="http://schemas.microsoft.com/office/drawing/2014/main" id="{E69651AF-E6D6-4B97-BE36-538B2919FEAE}"/>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It is recommended that your LWIA’s UI Profilee report be run approximately every two weeks as there is data lag on when individuals appear on the report as compared to when they had been a UI Profilee. </a:t>
            </a:r>
          </a:p>
          <a:p>
            <a:r>
              <a:rPr lang="en-US" dirty="0">
                <a:solidFill>
                  <a:schemeClr val="tx1"/>
                </a:solidFill>
                <a:latin typeface="Trebuchet MS" panose="020B0603020202020204" pitchFamily="34" charset="0"/>
              </a:rPr>
              <a:t>Typically, the clients that will appear on the UI Profilee report are approximately one month from the date of being profiled as compared to the end date of the report.</a:t>
            </a:r>
          </a:p>
          <a:p>
            <a:pPr lvl="1"/>
            <a:r>
              <a:rPr lang="en-US" dirty="0">
                <a:solidFill>
                  <a:schemeClr val="tx1"/>
                </a:solidFill>
                <a:latin typeface="Trebuchet MS" panose="020B0603020202020204" pitchFamily="34" charset="0"/>
              </a:rPr>
              <a:t> For example, if you run a report with the end date of 6/22/2023 on June 22nd, 2023, the last clients that had been profiled might be 5/22/2023 or earlier and not up to 6/22/2023 due to the data lag.       </a:t>
            </a:r>
          </a:p>
          <a:p>
            <a:endParaRPr lang="en-US" dirty="0"/>
          </a:p>
        </p:txBody>
      </p:sp>
      <p:sp>
        <p:nvSpPr>
          <p:cNvPr id="4" name="Footer Placeholder 3">
            <a:extLst>
              <a:ext uri="{FF2B5EF4-FFF2-40B4-BE49-F238E27FC236}">
                <a16:creationId xmlns:a16="http://schemas.microsoft.com/office/drawing/2014/main" id="{1CCFE56E-715E-4331-9C56-C0B881246160}"/>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8357968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A8EA-63D8-4A44-AF60-4F33B314A6F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Eligibility</a:t>
            </a:r>
          </a:p>
        </p:txBody>
      </p:sp>
      <p:sp>
        <p:nvSpPr>
          <p:cNvPr id="3" name="Content Placeholder 2">
            <a:extLst>
              <a:ext uri="{FF2B5EF4-FFF2-40B4-BE49-F238E27FC236}">
                <a16:creationId xmlns:a16="http://schemas.microsoft.com/office/drawing/2014/main" id="{7CB935EE-A853-4C87-82B6-4E908E49FF61}"/>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rPr>
              <a:t>As mentioned previously, this new standalone Dislocated Worker criteria of UI </a:t>
            </a:r>
            <a:r>
              <a:rPr lang="en-US" dirty="0" err="1">
                <a:solidFill>
                  <a:schemeClr val="tx1"/>
                </a:solidFill>
                <a:latin typeface="Trebuchet MS" panose="020B0603020202020204" pitchFamily="34" charset="0"/>
              </a:rPr>
              <a:t>Profilee</a:t>
            </a:r>
            <a:r>
              <a:rPr lang="en-US" dirty="0">
                <a:solidFill>
                  <a:schemeClr val="tx1"/>
                </a:solidFill>
                <a:latin typeface="Trebuchet MS" panose="020B0603020202020204" pitchFamily="34" charset="0"/>
              </a:rPr>
              <a:t> is a subset of the criteria of Unlikely to Return to Previous Industry or Occupation.</a:t>
            </a:r>
          </a:p>
          <a:p>
            <a:pPr marL="0"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However, for an individual who has been a UI Profilee within one year of their WIOA application, the Career Planner </a:t>
            </a:r>
            <a:r>
              <a:rPr lang="en-US" b="1" u="sng" dirty="0">
                <a:solidFill>
                  <a:schemeClr val="tx1"/>
                </a:solidFill>
                <a:latin typeface="Trebuchet MS" panose="020B0603020202020204" pitchFamily="34" charset="0"/>
              </a:rPr>
              <a:t>is not </a:t>
            </a:r>
            <a:r>
              <a:rPr lang="en-US" dirty="0">
                <a:solidFill>
                  <a:schemeClr val="tx1"/>
                </a:solidFill>
                <a:latin typeface="Trebuchet MS" panose="020B0603020202020204" pitchFamily="34" charset="0"/>
              </a:rPr>
              <a:t>required to record a Dislocation job, and the  eligibility documentation used to support the client was profiled, is the “auto populated” information that is populated on the clients “Employment Characteristics” screen of their IWDS electronic record.   </a:t>
            </a:r>
          </a:p>
          <a:p>
            <a:pPr marL="457200" lvl="1"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A4656565-9A60-4979-8EAD-DA073560623F}"/>
              </a:ext>
            </a:extLst>
          </p:cNvPr>
          <p:cNvSpPr>
            <a:spLocks noGrp="1"/>
          </p:cNvSpPr>
          <p:nvPr>
            <p:ph type="ftr" sz="quarter" idx="11"/>
          </p:nvPr>
        </p:nvSpPr>
        <p:spPr/>
        <p:txBody>
          <a:bodyPr/>
          <a:lstStyle/>
          <a:p>
            <a:r>
              <a:rPr lang="en-US" dirty="0"/>
              <a:t>June 22nd, 2023</a:t>
            </a:r>
          </a:p>
        </p:txBody>
      </p:sp>
    </p:spTree>
    <p:extLst>
      <p:ext uri="{BB962C8B-B14F-4D97-AF65-F5344CB8AC3E}">
        <p14:creationId xmlns:p14="http://schemas.microsoft.com/office/powerpoint/2010/main" val="1576370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16784</TotalTime>
  <Words>8892</Words>
  <Application>Microsoft Office PowerPoint</Application>
  <PresentationFormat>Widescreen</PresentationFormat>
  <Paragraphs>593</Paragraphs>
  <Slides>121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Arial</vt:lpstr>
      <vt:lpstr>Calibri</vt:lpstr>
      <vt:lpstr>Candara</vt:lpstr>
      <vt:lpstr>Courier New</vt:lpstr>
      <vt:lpstr>Trebuchet MS</vt:lpstr>
      <vt:lpstr>Office Theme</vt:lpstr>
      <vt:lpstr>WIOA Dislocated Worker Eligibility     Tailored for LWIA 26       </vt:lpstr>
      <vt:lpstr>Objective</vt:lpstr>
      <vt:lpstr>WIOA Policy 5.3 – Dislocated Worker Eligibility </vt:lpstr>
      <vt:lpstr>WIOA Dislocated Worker Eligibility</vt:lpstr>
      <vt:lpstr>WIOA General Eligibility</vt:lpstr>
      <vt:lpstr>Dislocated Worker Eligibility</vt:lpstr>
      <vt:lpstr>Dislocated Worker Eligibility Checklist</vt:lpstr>
      <vt:lpstr>WIOA Dislocated Worker in IWDS</vt:lpstr>
      <vt:lpstr>Dislocated Worker Eligibility</vt:lpstr>
      <vt:lpstr>Under-Employed</vt:lpstr>
      <vt:lpstr>Under-Employed</vt:lpstr>
      <vt:lpstr>Under Employed</vt:lpstr>
      <vt:lpstr>Under-Employed within IWDS</vt:lpstr>
      <vt:lpstr>Self-Sustaining Employment</vt:lpstr>
      <vt:lpstr>LWIA 26 Self-Sufficiency Criteria</vt:lpstr>
      <vt:lpstr>Intervening Employment </vt:lpstr>
      <vt:lpstr>Taking those things into Consideration</vt:lpstr>
      <vt:lpstr>Dislocated Worker Eligibility</vt:lpstr>
      <vt:lpstr>Dislocated Worker Eligibility</vt:lpstr>
      <vt:lpstr>Dislocated Worker Eligibility</vt:lpstr>
      <vt:lpstr>Unlikely To Return</vt:lpstr>
      <vt:lpstr>Unlikely To Return</vt:lpstr>
      <vt:lpstr>Unlikely To Return</vt:lpstr>
      <vt:lpstr>Unemployment Insurance (UI)</vt:lpstr>
      <vt:lpstr>Unemployment Insurance (UI)</vt:lpstr>
      <vt:lpstr>Unemployment Insurance (UI)</vt:lpstr>
      <vt:lpstr>Additional Feedback on UI</vt:lpstr>
      <vt:lpstr>PUA Ended in September 2021</vt:lpstr>
      <vt:lpstr>Link to OET COVID-19 Q&amp;A </vt:lpstr>
      <vt:lpstr>OET WIOA COVID Q&amp;A</vt:lpstr>
      <vt:lpstr>PUA Guidance from OET  </vt:lpstr>
      <vt:lpstr>Recent Inquiry – Notified of Impending Layoff and UI</vt:lpstr>
      <vt:lpstr>Guidance on Notified of Impending Lay-off and UI</vt:lpstr>
      <vt:lpstr>Dislocated Worker Eligibility</vt:lpstr>
      <vt:lpstr>Unlikely to Return</vt:lpstr>
      <vt:lpstr>Unlikely to Return</vt:lpstr>
      <vt:lpstr>Tenure Alternative to UI</vt:lpstr>
      <vt:lpstr>Further Details about Tenure</vt:lpstr>
      <vt:lpstr> Tenure – Military Separation</vt:lpstr>
      <vt:lpstr>Employment Characteristics Screen</vt:lpstr>
      <vt:lpstr>Examples of “Tenure” Jobs   </vt:lpstr>
      <vt:lpstr>Unlikely to Return Criteria</vt:lpstr>
      <vt:lpstr>Unlikely to Return Criteria</vt:lpstr>
      <vt:lpstr>Unlikely to Return Criteria</vt:lpstr>
      <vt:lpstr>Dislocation Job</vt:lpstr>
      <vt:lpstr>Unlikely to Return Criteria</vt:lpstr>
      <vt:lpstr>Unlikely to Return Criteria</vt:lpstr>
      <vt:lpstr>Requires Additional Assistance</vt:lpstr>
      <vt:lpstr>Requires Additional Assistance</vt:lpstr>
      <vt:lpstr>Unlikely to Return Criteria</vt:lpstr>
      <vt:lpstr>Change under New/Updated Policy</vt:lpstr>
      <vt:lpstr>Unlikely to Return Criteria</vt:lpstr>
      <vt:lpstr>Change under New/Updated Policy</vt:lpstr>
      <vt:lpstr>Unlikely to Return Criteria</vt:lpstr>
      <vt:lpstr>WIOA Dislocated Worker Eligibility</vt:lpstr>
      <vt:lpstr>Plant Closure or Substantial Layoff</vt:lpstr>
      <vt:lpstr>Guidance on Substantial Lay-off  </vt:lpstr>
      <vt:lpstr>Substantial Layoff Guidance</vt:lpstr>
      <vt:lpstr>Looking More In-depth</vt:lpstr>
      <vt:lpstr>Updated Substantial Layoff Guidance</vt:lpstr>
      <vt:lpstr>What Does Bullet “iii” Really Mean ?</vt:lpstr>
      <vt:lpstr>Feedback from Regional Managers</vt:lpstr>
      <vt:lpstr>Example Provided</vt:lpstr>
      <vt:lpstr>Example LWIA 25 Guidance</vt:lpstr>
      <vt:lpstr>Substantial Layoff Guidance (cont.)</vt:lpstr>
      <vt:lpstr>LWIA 25 Local Policy </vt:lpstr>
      <vt:lpstr>Plant Closure or Substantial Layoff</vt:lpstr>
      <vt:lpstr>       Plant Closure</vt:lpstr>
      <vt:lpstr>    Substantial Layoff</vt:lpstr>
      <vt:lpstr>Plant Closure or Substantial Layoff</vt:lpstr>
      <vt:lpstr>Plant Closure or Substantial Layoff</vt:lpstr>
      <vt:lpstr>Plant Closure or Substantial Layoff</vt:lpstr>
      <vt:lpstr>WIOA Dislocated Worker Eligibility</vt:lpstr>
      <vt:lpstr>UI Profilee</vt:lpstr>
      <vt:lpstr>UI Profilee in IWDS</vt:lpstr>
      <vt:lpstr>UI Profilee in IWDS</vt:lpstr>
      <vt:lpstr>After WIOA Application is Completed</vt:lpstr>
      <vt:lpstr>Criteria vs Documentation </vt:lpstr>
      <vt:lpstr>Criteria</vt:lpstr>
      <vt:lpstr>UI Profilee Criteria Details</vt:lpstr>
      <vt:lpstr>UI Profilee Documentation</vt:lpstr>
      <vt:lpstr>Documentation </vt:lpstr>
      <vt:lpstr>Selective Service Documentation </vt:lpstr>
      <vt:lpstr>UI Profilee Documentation</vt:lpstr>
      <vt:lpstr>Completed Documentation Screen</vt:lpstr>
      <vt:lpstr>Certification of Eligibility </vt:lpstr>
      <vt:lpstr>Certification Screen</vt:lpstr>
      <vt:lpstr>Certified and Ready for Enrollment </vt:lpstr>
      <vt:lpstr>UI Profilee Report</vt:lpstr>
      <vt:lpstr>UI Profilee Report </vt:lpstr>
      <vt:lpstr>UI Profilee Report</vt:lpstr>
      <vt:lpstr>UI Profilee Report</vt:lpstr>
      <vt:lpstr>UI Profilee Report</vt:lpstr>
      <vt:lpstr>Example UI Profilee Report </vt:lpstr>
      <vt:lpstr>UI Profilee Report Details</vt:lpstr>
      <vt:lpstr>Current UI Profilee Reports </vt:lpstr>
      <vt:lpstr>Total Numeric Results of UI Profilee Reports from date range of 7-1-22 through 6-22-23 by LWIA </vt:lpstr>
      <vt:lpstr>UI Profilee Report Details</vt:lpstr>
      <vt:lpstr>UI Profilee Eligibility</vt:lpstr>
      <vt:lpstr>No Longer Self-Employed</vt:lpstr>
      <vt:lpstr>No Longer Self-Employed </vt:lpstr>
      <vt:lpstr>No Longer Self-Employed </vt:lpstr>
      <vt:lpstr> No Longer Self-Employed</vt:lpstr>
      <vt:lpstr>No Longer Self-Employed </vt:lpstr>
      <vt:lpstr>No Longer Self-Employed</vt:lpstr>
      <vt:lpstr>Displaced Homemaker</vt:lpstr>
      <vt:lpstr>Displaced Homemaker</vt:lpstr>
      <vt:lpstr>Displaced Homemaker</vt:lpstr>
      <vt:lpstr>Displaced Homemaker</vt:lpstr>
      <vt:lpstr>Displaced Homemaker Examples</vt:lpstr>
      <vt:lpstr>Displaced Homemaker</vt:lpstr>
      <vt:lpstr>Spouse of Active-Duty Service Member</vt:lpstr>
      <vt:lpstr>Spouse of Active-Duty Service Member</vt:lpstr>
      <vt:lpstr>Spouse of Active-Duty Service Member</vt:lpstr>
      <vt:lpstr>Spouse of Active-Duty Service Member</vt:lpstr>
      <vt:lpstr>Spouse of Active-Duty Service Member </vt:lpstr>
      <vt:lpstr>Spouse of Active-Duty Service Member</vt:lpstr>
      <vt:lpstr>Dislocated Worker Eligibility</vt:lpstr>
      <vt:lpstr>Overview of Dislocated Worker Eligibility</vt:lpstr>
      <vt:lpstr>Most Impactful Changes </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Potts, James</cp:lastModifiedBy>
  <cp:revision>621</cp:revision>
  <dcterms:created xsi:type="dcterms:W3CDTF">2021-03-25T12:28:35Z</dcterms:created>
  <dcterms:modified xsi:type="dcterms:W3CDTF">2023-06-26T14:46:13Z</dcterms:modified>
</cp:coreProperties>
</file>