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4" r:id="rId4"/>
  </p:sldMasterIdLst>
  <p:notesMasterIdLst>
    <p:notesMasterId r:id="rId61"/>
  </p:notesMasterIdLst>
  <p:handoutMasterIdLst>
    <p:handoutMasterId r:id="rId62"/>
  </p:handoutMasterIdLst>
  <p:sldIdLst>
    <p:sldId id="257" r:id="rId5"/>
    <p:sldId id="310"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31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311"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Lst>
  <p:sldSz cx="12192000" cy="6858000"/>
  <p:notesSz cx="6858000" cy="91440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Janet" initials="DJ" lastIdx="1" clrIdx="0">
    <p:extLst>
      <p:ext uri="{19B8F6BF-5375-455C-9EA6-DF929625EA0E}">
        <p15:presenceInfo xmlns:p15="http://schemas.microsoft.com/office/powerpoint/2012/main" userId="S::Janet.Q.Davis@Illinois.gov::473b4919-348b-4dc0-b77d-11bde6c3e7a9" providerId="AD"/>
      </p:ext>
    </p:extLst>
  </p:cmAuthor>
  <p:cmAuthor id="2" name="Dhom, Lora" initials="DL" lastIdx="10" clrIdx="1">
    <p:extLst>
      <p:ext uri="{19B8F6BF-5375-455C-9EA6-DF929625EA0E}">
        <p15:presenceInfo xmlns:p15="http://schemas.microsoft.com/office/powerpoint/2012/main" userId="S::Lora.Dhom@Illinois.gov::007d715e-c0f7-4344-9798-5e7e60512a8b" providerId="AD"/>
      </p:ext>
    </p:extLst>
  </p:cmAuthor>
  <p:cmAuthor id="3" name="Potts, James" initials="PJ" lastIdx="1" clrIdx="2">
    <p:extLst>
      <p:ext uri="{19B8F6BF-5375-455C-9EA6-DF929625EA0E}">
        <p15:presenceInfo xmlns:p15="http://schemas.microsoft.com/office/powerpoint/2012/main" userId="S::James.Potts@Illinois.gov::de36627d-c150-42c3-bc2c-d643c58603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08" autoAdjust="0"/>
    <p:restoredTop sz="94607"/>
  </p:normalViewPr>
  <p:slideViewPr>
    <p:cSldViewPr snapToGrid="0" snapToObjects="1">
      <p:cViewPr>
        <p:scale>
          <a:sx n="81" d="100"/>
          <a:sy n="81" d="100"/>
        </p:scale>
        <p:origin x="1123" y="6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306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numCol="1" rtlCol="0"/>
          <a:lstStyle>
            <a:lvl1pPr algn="r">
              <a:defRPr sz="1200"/>
            </a:lvl1pPr>
          </a:lstStyle>
          <a:p>
            <a:fld id="{B378BD98-113B-40B2-9EEE-27C45384532A}" type="datetimeFigureOut">
              <a:rPr lang="en-US" smtClean="0"/>
              <a:t>6/22/2023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en-US" dirty="0"/>
          </a:p>
        </p:txBody>
      </p:sp>
    </p:spTree>
    <p:extLst>
      <p:ext uri="{BB962C8B-B14F-4D97-AF65-F5344CB8AC3E}">
        <p14:creationId xmlns:p14="http://schemas.microsoft.com/office/powerpoint/2010/main" val="332480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numCol="1"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numCol="1" rtlCol="0"/>
          <a:lstStyle>
            <a:lvl1pPr algn="r">
              <a:defRPr sz="1200"/>
            </a:lvl1pPr>
          </a:lstStyle>
          <a:p>
            <a:fld id="{DF701276-B6E8-4BA7-9F84-8C30918636BD}" type="datetimeFigureOut">
              <a:rPr lang="en-US" smtClean="0"/>
              <a:t>6/22/2023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numCol="1"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numCol="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numCol="1" rtlCol="0" anchor="b"/>
          <a:lstStyle>
            <a:lvl1pPr algn="r">
              <a:defRPr sz="1200"/>
            </a:lvl1pPr>
          </a:lstStyle>
          <a:p>
            <a:fld id="{E6A98304-43BE-4323-8023-AD849F0E68F2}" type="slidenum">
              <a:rPr lang="en-US" smtClean="0"/>
              <a:t>‹#›</a:t>
            </a:fld>
            <a:endParaRPr lang="en-US" dirty="0"/>
          </a:p>
        </p:txBody>
      </p:sp>
    </p:spTree>
    <p:extLst>
      <p:ext uri="{BB962C8B-B14F-4D97-AF65-F5344CB8AC3E}">
        <p14:creationId xmlns:p14="http://schemas.microsoft.com/office/powerpoint/2010/main" val="115788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fld id="{E6A98304-43BE-4323-8023-AD849F0E68F2}" type="slidenum">
              <a:rPr lang="en-US" smtClean="0"/>
              <a:t>56</a:t>
            </a:fld>
            <a:endParaRPr lang="en-US" dirty="0"/>
          </a:p>
        </p:txBody>
      </p:sp>
    </p:spTree>
    <p:extLst>
      <p:ext uri="{BB962C8B-B14F-4D97-AF65-F5344CB8AC3E}">
        <p14:creationId xmlns:p14="http://schemas.microsoft.com/office/powerpoint/2010/main" val="2186501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numCol="1"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numCol="1"/>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October 28, 2020</a:t>
            </a:r>
          </a:p>
        </p:txBody>
      </p:sp>
      <p:sp>
        <p:nvSpPr>
          <p:cNvPr id="6" name="Slide Number Placeholder 5"/>
          <p:cNvSpPr>
            <a:spLocks noGrp="1"/>
          </p:cNvSpPr>
          <p:nvPr>
            <p:ph type="sldNum" sz="quarter" idx="12"/>
          </p:nvPr>
        </p:nvSpPr>
        <p:spPr>
          <a:xfrm>
            <a:off x="10984374" y="6263750"/>
            <a:ext cx="728241" cy="365125"/>
          </a:xfrm>
        </p:spPr>
        <p:txBody>
          <a:bodyPr numCol="1"/>
          <a:lstStyle>
            <a:lvl1pPr>
              <a:defRPr>
                <a:solidFill>
                  <a:schemeClr val="bg1"/>
                </a:solidFill>
              </a:defRPr>
            </a:lvl1pPr>
          </a:lstStyle>
          <a:p>
            <a:fld id="{4C252FB9-B173-B746-BC64-1AB9D36BCBA0}" type="slidenum">
              <a:rPr lang="en-US" smtClean="0"/>
              <a:pPr/>
              <a:t>‹#›</a:t>
            </a:fld>
            <a:endParaRPr lang="en-US" dirty="0"/>
          </a:p>
        </p:txBody>
      </p:sp>
      <p:pic>
        <p:nvPicPr>
          <p:cNvPr id="9" name="Picture 8">
            <a:extLst>
              <a:ext uri="{FF2B5EF4-FFF2-40B4-BE49-F238E27FC236}">
                <a16:creationId xmlns:a16="http://schemas.microsoft.com/office/drawing/2014/main" id="{B3E117D9-45D2-484B-98A4-9F15548C1DDA}"/>
              </a:ext>
            </a:extLst>
          </p:cNvPr>
          <p:cNvPicPr>
            <a:picLocks noChangeAspect="1"/>
          </p:cNvPicPr>
          <p:nvPr userDrawn="1"/>
        </p:nvPicPr>
        <p:blipFill>
          <a:blip r:embed="rId3"/>
          <a:stretch>
            <a:fillRect/>
          </a:stretch>
        </p:blipFill>
        <p:spPr>
          <a:xfrm>
            <a:off x="703096" y="908697"/>
            <a:ext cx="5105149" cy="2199141"/>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numCol="1"/>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numCol="1"/>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numCol="1"/>
          <a:lstStyle>
            <a:lvl1pPr algn="l">
              <a:defRPr>
                <a:solidFill>
                  <a:schemeClr val="bg1">
                    <a:lumMod val="50000"/>
                  </a:schemeClr>
                </a:solidFill>
              </a:defRPr>
            </a:lvl1pPr>
          </a:lstStyle>
          <a:p>
            <a:r>
              <a:rPr lang="en-US" dirty="0"/>
              <a:t>April 31, 2021</a:t>
            </a:r>
          </a:p>
        </p:txBody>
      </p:sp>
      <p:pic>
        <p:nvPicPr>
          <p:cNvPr id="11" name="Picture 10" descr="A picture containing drawing  Description automatically generated">
            <a:extLst>
              <a:ext uri="{FF2B5EF4-FFF2-40B4-BE49-F238E27FC236}">
                <a16:creationId xmlns:a16="http://schemas.microsoft.com/office/drawing/2014/main" id="{975FEF5C-1246-445B-8446-D90C1E390B30}"/>
              </a:ext>
            </a:extLst>
          </p:cNvPr>
          <p:cNvPicPr>
            <a:picLocks noChangeAspect="1"/>
          </p:cNvPicPr>
          <p:nvPr userDrawn="1"/>
        </p:nvPicPr>
        <p:blipFill>
          <a:blip r:embed="rId3"/>
          <a:stretch>
            <a:fillRect/>
          </a:stretch>
        </p:blipFill>
        <p:spPr>
          <a:xfrm>
            <a:off x="409433" y="548412"/>
            <a:ext cx="2211956" cy="952842"/>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Title 1"/>
          <p:cNvSpPr txBox="1">
            <a:spLocks/>
          </p:cNvSpPr>
          <p:nvPr userDrawn="1"/>
        </p:nvSpPr>
        <p:spPr>
          <a:xfrm>
            <a:off x="3211010" y="610865"/>
            <a:ext cx="7616143" cy="561049"/>
          </a:xfrm>
          <a:prstGeom prst="rect">
            <a:avLst/>
          </a:prstGeom>
        </p:spPr>
        <p:txBody>
          <a:bodyPr vert="horz" lIns="91440" tIns="45720" rIns="91440" bIns="45720" numCol="1"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numCol="1"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2" name="Title 1"/>
          <p:cNvSpPr>
            <a:spLocks noGrp="1"/>
          </p:cNvSpPr>
          <p:nvPr>
            <p:ph type="title" hasCustomPrompt="1"/>
          </p:nvPr>
        </p:nvSpPr>
        <p:spPr>
          <a:xfrm>
            <a:off x="831850" y="1709738"/>
            <a:ext cx="10515600" cy="2852737"/>
          </a:xfrm>
        </p:spPr>
        <p:txBody>
          <a:bodyPr numCol="1"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numCol="1"/>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numCol="1"/>
          <a:lstStyle/>
          <a:p>
            <a:fld id="{4C252FB9-B173-B746-BC64-1AB9D36BCBA0}" type="slidenum">
              <a:rPr lang="en-US" smtClean="0"/>
              <a:t>‹#›</a:t>
            </a:fld>
            <a:endParaRPr lang="en-US" dirty="0"/>
          </a:p>
        </p:txBody>
      </p:sp>
      <p:pic>
        <p:nvPicPr>
          <p:cNvPr id="7" name="Picture 6" descr="A picture containing drawing  Description automatically generated">
            <a:extLst>
              <a:ext uri="{FF2B5EF4-FFF2-40B4-BE49-F238E27FC236}">
                <a16:creationId xmlns:a16="http://schemas.microsoft.com/office/drawing/2014/main" id="{A8FBC906-53F4-4FDA-9CAD-42CF99954B64}"/>
              </a:ext>
            </a:extLst>
          </p:cNvPr>
          <p:cNvPicPr>
            <a:picLocks noChangeAspect="1"/>
          </p:cNvPicPr>
          <p:nvPr userDrawn="1"/>
        </p:nvPicPr>
        <p:blipFill>
          <a:blip r:embed="rId2"/>
          <a:stretch>
            <a:fillRect/>
          </a:stretch>
        </p:blipFill>
        <p:spPr>
          <a:xfrm>
            <a:off x="486770" y="387751"/>
            <a:ext cx="2338316" cy="100727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numCol="1"/>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numCol="1"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Content Placeholder 2"/>
          <p:cNvSpPr>
            <a:spLocks noGrp="1"/>
          </p:cNvSpPr>
          <p:nvPr>
            <p:ph sz="half" idx="1"/>
          </p:nvPr>
        </p:nvSpPr>
        <p:spPr>
          <a:xfrm>
            <a:off x="838200" y="2157699"/>
            <a:ext cx="5181600" cy="4019264"/>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numCol="1"/>
          <a:lstStyle/>
          <a:p>
            <a:fld id="{4C252FB9-B173-B746-BC64-1AB9D36BCBA0}" type="slidenum">
              <a:rPr lang="en-US" smtClean="0"/>
              <a:t>‹#›</a:t>
            </a:fld>
            <a:endParaRPr lang="en-US" dirty="0"/>
          </a:p>
        </p:txBody>
      </p:sp>
      <p:pic>
        <p:nvPicPr>
          <p:cNvPr id="5" name="Picture 4" descr="A picture containing drawing  Description automatically generated">
            <a:extLst>
              <a:ext uri="{FF2B5EF4-FFF2-40B4-BE49-F238E27FC236}">
                <a16:creationId xmlns:a16="http://schemas.microsoft.com/office/drawing/2014/main" id="{999BE410-A721-4B10-ADB9-3634933A2E5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4" name="Title 1"/>
          <p:cNvSpPr>
            <a:spLocks noGrp="1"/>
          </p:cNvSpPr>
          <p:nvPr>
            <p:ph type="title"/>
          </p:nvPr>
        </p:nvSpPr>
        <p:spPr>
          <a:xfrm>
            <a:off x="3211010" y="610865"/>
            <a:ext cx="7616143" cy="561049"/>
          </a:xfrm>
        </p:spPr>
        <p:txBody>
          <a:bodyPr numCol="1"/>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numCol="1"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Text Placeholder 2"/>
          <p:cNvSpPr>
            <a:spLocks noGrp="1"/>
          </p:cNvSpPr>
          <p:nvPr>
            <p:ph type="body" idx="1"/>
          </p:nvPr>
        </p:nvSpPr>
        <p:spPr>
          <a:xfrm>
            <a:off x="839788" y="2005257"/>
            <a:ext cx="5157787"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numCol="1"/>
          <a:lstStyle/>
          <a:p>
            <a:fld id="{4C252FB9-B173-B746-BC64-1AB9D36BCBA0}" type="slidenum">
              <a:rPr lang="en-US" smtClean="0"/>
              <a:t>‹#›</a:t>
            </a:fld>
            <a:endParaRPr lang="en-US" dirty="0"/>
          </a:p>
        </p:txBody>
      </p:sp>
      <p:pic>
        <p:nvPicPr>
          <p:cNvPr id="16" name="Picture 15" descr="A picture containing drawing  Description automatically generated">
            <a:extLst>
              <a:ext uri="{FF2B5EF4-FFF2-40B4-BE49-F238E27FC236}">
                <a16:creationId xmlns:a16="http://schemas.microsoft.com/office/drawing/2014/main" id="{F821D822-F469-2B47-9076-86C5329600D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0" name="Title 1"/>
          <p:cNvSpPr>
            <a:spLocks noGrp="1"/>
          </p:cNvSpPr>
          <p:nvPr>
            <p:ph type="title"/>
          </p:nvPr>
        </p:nvSpPr>
        <p:spPr>
          <a:xfrm>
            <a:off x="3211010" y="610865"/>
            <a:ext cx="7616143" cy="561049"/>
          </a:xfrm>
        </p:spPr>
        <p:txBody>
          <a:bodyPr numCol="1"/>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numCol="1"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5" name="Slide Number Placeholder 4"/>
          <p:cNvSpPr>
            <a:spLocks noGrp="1"/>
          </p:cNvSpPr>
          <p:nvPr>
            <p:ph type="sldNum" sz="quarter" idx="12"/>
          </p:nvPr>
        </p:nvSpPr>
        <p:spPr/>
        <p:txBody>
          <a:bodyPr numCol="1"/>
          <a:lstStyle/>
          <a:p>
            <a:fld id="{4C252FB9-B173-B746-BC64-1AB9D36BCBA0}" type="slidenum">
              <a:rPr lang="en-US" smtClean="0"/>
              <a:t>‹#›</a:t>
            </a:fld>
            <a:endParaRPr lang="en-US" dirty="0"/>
          </a:p>
        </p:txBody>
      </p:sp>
      <p:pic>
        <p:nvPicPr>
          <p:cNvPr id="3" name="Picture 2" descr="A picture containing drawing  Description automatically generated">
            <a:extLst>
              <a:ext uri="{FF2B5EF4-FFF2-40B4-BE49-F238E27FC236}">
                <a16:creationId xmlns:a16="http://schemas.microsoft.com/office/drawing/2014/main" id="{5690C901-67A5-4712-8667-9B7958F3063F}"/>
              </a:ext>
            </a:extLst>
          </p:cNvPr>
          <p:cNvPicPr>
            <a:picLocks noChangeAspect="1"/>
          </p:cNvPicPr>
          <p:nvPr userDrawn="1"/>
        </p:nvPicPr>
        <p:blipFill>
          <a:blip r:embed="rId3"/>
          <a:stretch>
            <a:fillRect/>
          </a:stretch>
        </p:blipFill>
        <p:spPr>
          <a:xfrm>
            <a:off x="540411" y="582722"/>
            <a:ext cx="2176427" cy="937538"/>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numCol="1"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numCol="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numCol="1"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numCol="1" rtlCol="0" anchor="ctr"/>
          <a:lstStyle>
            <a:lvl1pPr algn="ctr">
              <a:defRPr sz="1200">
                <a:solidFill>
                  <a:schemeClr val="tx1">
                    <a:tint val="75000"/>
                  </a:schemeClr>
                </a:solidFill>
              </a:defRPr>
            </a:lvl1pPr>
          </a:lstStyle>
          <a:p>
            <a:r>
              <a:rPr lang="en-US" dirty="0"/>
              <a:t>April 31, 2021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numCol="1"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pps.il-work-net.com/WIOAPolicy/Policy/Hom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James.potts@Illinois.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844570"/>
            <a:ext cx="5875606" cy="1782883"/>
          </a:xfrm>
        </p:spPr>
        <p:txBody>
          <a:bodyPr numCol="1">
            <a:normAutofit/>
          </a:bodyPr>
          <a:lstStyle/>
          <a:p>
            <a:r>
              <a:rPr lang="en-US" sz="4000" dirty="0">
                <a:effectLst>
                  <a:outerShdw blurRad="38100" dist="38100" dir="2700000" algn="tl">
                    <a:srgbClr val="000000">
                      <a:alpha val="43137"/>
                    </a:srgbClr>
                  </a:outerShdw>
                </a:effectLst>
                <a:latin typeface="Trebuchet MS" panose="020B0603020202020204" pitchFamily="34" charset="0"/>
              </a:rPr>
              <a:t>WIOA General Eligibility</a:t>
            </a:r>
            <a:br>
              <a:rPr lang="en-US" sz="6600" dirty="0">
                <a:effectLst>
                  <a:outerShdw blurRad="38100" dist="38100" dir="2700000" algn="tl">
                    <a:srgbClr val="000000">
                      <a:alpha val="43137"/>
                    </a:srgbClr>
                  </a:outerShdw>
                </a:effectLst>
              </a:rPr>
            </a:br>
            <a:r>
              <a:rPr lang="en-US" dirty="0"/>
              <a:t>            	</a:t>
            </a:r>
            <a:endParaRPr lang="en-US" sz="2200" dirty="0"/>
          </a:p>
        </p:txBody>
      </p:sp>
      <p:sp>
        <p:nvSpPr>
          <p:cNvPr id="3" name="Subtitle 2"/>
          <p:cNvSpPr>
            <a:spLocks noGrp="1"/>
          </p:cNvSpPr>
          <p:nvPr>
            <p:ph type="subTitle" idx="1"/>
          </p:nvPr>
        </p:nvSpPr>
        <p:spPr/>
        <p:txBody>
          <a:bodyPr numCol="1"/>
          <a:lstStyle/>
          <a:p>
            <a:r>
              <a:rPr lang="en-US" dirty="0">
                <a:latin typeface="Trebuchet MS" panose="020B0603020202020204" pitchFamily="34" charset="0"/>
              </a:rPr>
              <a:t>June 22nd, 2023</a:t>
            </a:r>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6397-A1EA-4BA7-A3CE-B95650E08235}"/>
              </a:ext>
            </a:extLst>
          </p:cNvPr>
          <p:cNvSpPr>
            <a:spLocks noGrp="1"/>
          </p:cNvSpPr>
          <p:nvPr>
            <p:ph type="title"/>
          </p:nvPr>
        </p:nvSpPr>
        <p:spPr>
          <a:xfrm>
            <a:off x="3211010" y="610865"/>
            <a:ext cx="6151931" cy="561049"/>
          </a:xfrm>
        </p:spPr>
        <p:txBody>
          <a:bodyPr numCol="1">
            <a:normAutofit fontScale="90000"/>
          </a:bodyPr>
          <a:lstStyle/>
          <a:p>
            <a:pPr algn="ctr"/>
            <a:r>
              <a:rPr lang="en-US" dirty="0">
                <a:latin typeface="Trebuchet MS" panose="020B0603020202020204" pitchFamily="34" charset="0"/>
              </a:rPr>
              <a:t>Protection of PII</a:t>
            </a:r>
          </a:p>
        </p:txBody>
      </p:sp>
      <p:sp>
        <p:nvSpPr>
          <p:cNvPr id="3" name="Content Placeholder 2">
            <a:extLst>
              <a:ext uri="{FF2B5EF4-FFF2-40B4-BE49-F238E27FC236}">
                <a16:creationId xmlns:a16="http://schemas.microsoft.com/office/drawing/2014/main" id="{03CE9669-9F04-425A-AEA0-72167F204CED}"/>
              </a:ext>
            </a:extLst>
          </p:cNvPr>
          <p:cNvSpPr>
            <a:spLocks noGrp="1"/>
          </p:cNvSpPr>
          <p:nvPr>
            <p:ph idx="1"/>
          </p:nvPr>
        </p:nvSpPr>
        <p:spPr/>
        <p:txBody>
          <a:bodyPr numCol="1">
            <a:normAutofit/>
          </a:bodyPr>
          <a:lstStyle/>
          <a:p>
            <a:pPr marL="342900" lvl="1" indent="-342900">
              <a:buFont typeface="Courier New" panose="02070309020205020404" pitchFamily="49" charset="0"/>
              <a:buChar char="o"/>
              <a:defRPr/>
            </a:pPr>
            <a:r>
              <a:rPr lang="en-US" dirty="0">
                <a:solidFill>
                  <a:schemeClr val="tx1"/>
                </a:solidFill>
                <a:latin typeface="Trebuchet MS" panose="020B0603020202020204" pitchFamily="34" charset="0"/>
              </a:rPr>
              <a:t>Protected PII </a:t>
            </a:r>
          </a:p>
          <a:p>
            <a:pPr marL="687387" lvl="1" indent="-342900">
              <a:buFont typeface="Calibri" panose="020F0502020204030204" pitchFamily="34" charset="0"/>
              <a:buChar char="-"/>
              <a:defRPr/>
            </a:pPr>
            <a:r>
              <a:rPr lang="en-US" dirty="0">
                <a:solidFill>
                  <a:schemeClr val="tx1"/>
                </a:solidFill>
                <a:latin typeface="Trebuchet MS" panose="020B0603020202020204" pitchFamily="34" charset="0"/>
              </a:rPr>
              <a:t>Information that if disclosed could result in harm to the individual.  According to the Uniform Guidance at 2 CFR 200.82, this does not include PII that is required by law to be disclosed.</a:t>
            </a:r>
          </a:p>
          <a:p>
            <a:pPr marL="342900" lvl="2" indent="-342900">
              <a:buFont typeface="Courier New" panose="02070309020205020404" pitchFamily="49" charset="0"/>
              <a:buChar char="o"/>
              <a:defRPr/>
            </a:pPr>
            <a:r>
              <a:rPr lang="en-US" sz="2400" dirty="0">
                <a:solidFill>
                  <a:schemeClr val="tx1"/>
                </a:solidFill>
                <a:latin typeface="Trebuchet MS" panose="020B0603020202020204" pitchFamily="34" charset="0"/>
              </a:rPr>
              <a:t>Non-Sensitive PII</a:t>
            </a:r>
          </a:p>
          <a:p>
            <a:pPr marL="687387" lvl="1" indent="-342900">
              <a:buFont typeface="Calibri" panose="020F0502020204030204" pitchFamily="34" charset="0"/>
              <a:buChar char="-"/>
              <a:defRPr/>
            </a:pPr>
            <a:r>
              <a:rPr lang="en-US" dirty="0">
                <a:solidFill>
                  <a:schemeClr val="tx1"/>
                </a:solidFill>
                <a:latin typeface="Trebuchet MS" panose="020B0603020202020204" pitchFamily="34" charset="0"/>
              </a:rPr>
              <a:t>Information that if disclosed, by itself, could not reasonably be expected to result in personal harm. </a:t>
            </a:r>
          </a:p>
          <a:p>
            <a:pPr marL="0" indent="0">
              <a:buNone/>
            </a:pPr>
            <a:endParaRPr lang="en-US" dirty="0"/>
          </a:p>
          <a:p>
            <a:pPr marL="0" indent="0">
              <a:buNone/>
            </a:pPr>
            <a:r>
              <a:rPr lang="en-US" sz="1800" dirty="0">
                <a:solidFill>
                  <a:schemeClr val="tx1"/>
                </a:solidFill>
                <a:latin typeface="Trebuchet MS" panose="020B0603020202020204" pitchFamily="34" charset="0"/>
              </a:rPr>
              <a:t>Note – Non-sensitive PII linked to protected PII (example: Name linked to a Social Security Number) could result in harm to an individual.</a:t>
            </a:r>
          </a:p>
        </p:txBody>
      </p:sp>
      <p:sp>
        <p:nvSpPr>
          <p:cNvPr id="4" name="Footer Placeholder 3">
            <a:extLst>
              <a:ext uri="{FF2B5EF4-FFF2-40B4-BE49-F238E27FC236}">
                <a16:creationId xmlns:a16="http://schemas.microsoft.com/office/drawing/2014/main" id="{5FE69102-8059-4860-9113-BDBE46B61301}"/>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397222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2DDD-7A30-4E99-A445-EE655D41956A}"/>
              </a:ext>
            </a:extLst>
          </p:cNvPr>
          <p:cNvSpPr>
            <a:spLocks noGrp="1"/>
          </p:cNvSpPr>
          <p:nvPr>
            <p:ph type="title"/>
          </p:nvPr>
        </p:nvSpPr>
        <p:spPr>
          <a:xfrm>
            <a:off x="3211010" y="681037"/>
            <a:ext cx="5984505" cy="561049"/>
          </a:xfrm>
        </p:spPr>
        <p:txBody>
          <a:bodyPr numCol="1">
            <a:normAutofit fontScale="90000"/>
          </a:bodyPr>
          <a:lstStyle/>
          <a:p>
            <a:pPr algn="ctr"/>
            <a:r>
              <a:rPr lang="en-US" dirty="0">
                <a:latin typeface="Trebuchet MS" panose="020B0603020202020204" pitchFamily="34" charset="0"/>
              </a:rPr>
              <a:t>Protection of PII</a:t>
            </a:r>
          </a:p>
        </p:txBody>
      </p:sp>
      <p:sp>
        <p:nvSpPr>
          <p:cNvPr id="3" name="Content Placeholder 2">
            <a:extLst>
              <a:ext uri="{FF2B5EF4-FFF2-40B4-BE49-F238E27FC236}">
                <a16:creationId xmlns:a16="http://schemas.microsoft.com/office/drawing/2014/main" id="{7077E1EC-4D0D-459A-BF40-D839D3D67E23}"/>
              </a:ext>
            </a:extLst>
          </p:cNvPr>
          <p:cNvSpPr>
            <a:spLocks noGrp="1"/>
          </p:cNvSpPr>
          <p:nvPr>
            <p:ph idx="1"/>
          </p:nvPr>
        </p:nvSpPr>
        <p:spPr>
          <a:xfrm>
            <a:off x="838200" y="2118167"/>
            <a:ext cx="10379299" cy="4058796"/>
          </a:xfrm>
        </p:spPr>
        <p:txBody>
          <a:bodyPr numCol="1">
            <a:normAutofit/>
          </a:bodyPr>
          <a:lstStyle/>
          <a:p>
            <a:r>
              <a:rPr lang="en-US" dirty="0">
                <a:solidFill>
                  <a:schemeClr val="tx1"/>
                </a:solidFill>
                <a:latin typeface="Trebuchet MS" panose="020B0603020202020204" pitchFamily="34" charset="0"/>
              </a:rPr>
              <a:t>PII and other sensitive information must be protected.</a:t>
            </a:r>
          </a:p>
          <a:p>
            <a:r>
              <a:rPr lang="en-US" dirty="0">
                <a:solidFill>
                  <a:schemeClr val="tx1"/>
                </a:solidFill>
                <a:latin typeface="Trebuchet MS" panose="020B0603020202020204" pitchFamily="34" charset="0"/>
              </a:rPr>
              <a:t>Don’t email sensitive PII unless it is encrypted.</a:t>
            </a:r>
          </a:p>
          <a:p>
            <a:r>
              <a:rPr lang="en-US" dirty="0">
                <a:solidFill>
                  <a:schemeClr val="tx1"/>
                </a:solidFill>
                <a:latin typeface="Trebuchet MS" panose="020B0603020202020204" pitchFamily="34" charset="0"/>
              </a:rPr>
              <a:t>Don’t store sensitive PII on portable drives or media unless it is encrypted.</a:t>
            </a:r>
          </a:p>
          <a:p>
            <a:r>
              <a:rPr lang="en-US" dirty="0">
                <a:solidFill>
                  <a:schemeClr val="tx1"/>
                </a:solidFill>
                <a:latin typeface="Trebuchet MS" panose="020B0603020202020204" pitchFamily="34" charset="0"/>
              </a:rPr>
              <a:t>Access to any PII created by the ETA grant must be restricted to only those employees who need it in their official capacity to perform duties in connection with the scope of work in the grant agreement.</a:t>
            </a:r>
          </a:p>
          <a:p>
            <a:endParaRPr lang="en-US" dirty="0"/>
          </a:p>
        </p:txBody>
      </p:sp>
      <p:sp>
        <p:nvSpPr>
          <p:cNvPr id="4" name="Footer Placeholder 3">
            <a:extLst>
              <a:ext uri="{FF2B5EF4-FFF2-40B4-BE49-F238E27FC236}">
                <a16:creationId xmlns:a16="http://schemas.microsoft.com/office/drawing/2014/main" id="{E978A317-FEEA-49AF-ADB3-110F51902DB5}"/>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1528285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9823F-C3D1-434A-A4D9-3D46CC642525}"/>
              </a:ext>
            </a:extLst>
          </p:cNvPr>
          <p:cNvSpPr>
            <a:spLocks noGrp="1"/>
          </p:cNvSpPr>
          <p:nvPr>
            <p:ph type="title"/>
          </p:nvPr>
        </p:nvSpPr>
        <p:spPr>
          <a:xfrm>
            <a:off x="3211011" y="610865"/>
            <a:ext cx="6074657" cy="561049"/>
          </a:xfrm>
        </p:spPr>
        <p:txBody>
          <a:bodyPr numCol="1">
            <a:normAutofit fontScale="90000"/>
          </a:bodyPr>
          <a:lstStyle/>
          <a:p>
            <a:pPr algn="ctr"/>
            <a:r>
              <a:rPr lang="en-US" dirty="0">
                <a:latin typeface="Trebuchet MS" panose="020B0603020202020204" pitchFamily="34" charset="0"/>
              </a:rPr>
              <a:t>Protection of PII</a:t>
            </a:r>
          </a:p>
        </p:txBody>
      </p:sp>
      <p:sp>
        <p:nvSpPr>
          <p:cNvPr id="3" name="Content Placeholder 2">
            <a:extLst>
              <a:ext uri="{FF2B5EF4-FFF2-40B4-BE49-F238E27FC236}">
                <a16:creationId xmlns:a16="http://schemas.microsoft.com/office/drawing/2014/main" id="{0EC3973F-BE52-4CC4-85F3-AE9CE2994F98}"/>
              </a:ext>
            </a:extLst>
          </p:cNvPr>
          <p:cNvSpPr>
            <a:spLocks noGrp="1"/>
          </p:cNvSpPr>
          <p:nvPr>
            <p:ph idx="1"/>
          </p:nvPr>
        </p:nvSpPr>
        <p:spPr>
          <a:xfrm>
            <a:off x="1390918" y="2215165"/>
            <a:ext cx="9826581" cy="3961797"/>
          </a:xfrm>
        </p:spPr>
        <p:txBody>
          <a:bodyPr numCol="1"/>
          <a:lstStyle/>
          <a:p>
            <a:pPr marL="0" indent="0">
              <a:buNone/>
            </a:pPr>
            <a:r>
              <a:rPr lang="en-US" dirty="0">
                <a:solidFill>
                  <a:schemeClr val="tx1"/>
                </a:solidFill>
                <a:latin typeface="Trebuchet MS" panose="020B0603020202020204" pitchFamily="34" charset="0"/>
              </a:rPr>
              <a:t>Bottom line – you must keep all client’s personal information protected from unauthorized personnel.</a:t>
            </a:r>
          </a:p>
          <a:p>
            <a:endParaRPr lang="en-US" dirty="0"/>
          </a:p>
        </p:txBody>
      </p:sp>
      <p:sp>
        <p:nvSpPr>
          <p:cNvPr id="4" name="Footer Placeholder 3">
            <a:extLst>
              <a:ext uri="{FF2B5EF4-FFF2-40B4-BE49-F238E27FC236}">
                <a16:creationId xmlns:a16="http://schemas.microsoft.com/office/drawing/2014/main" id="{69B179F5-5255-4377-A98E-FBE0C2688944}"/>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3364448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498B1-861A-4078-8F62-F24F8933492B}"/>
              </a:ext>
            </a:extLst>
          </p:cNvPr>
          <p:cNvSpPr>
            <a:spLocks noGrp="1"/>
          </p:cNvSpPr>
          <p:nvPr>
            <p:ph type="title"/>
          </p:nvPr>
        </p:nvSpPr>
        <p:spPr>
          <a:xfrm>
            <a:off x="3211011" y="610865"/>
            <a:ext cx="6517190" cy="561049"/>
          </a:xfrm>
        </p:spPr>
        <p:txBody>
          <a:bodyPr numCol="1">
            <a:normAutofit fontScale="90000"/>
          </a:bodyPr>
          <a:lstStyle/>
          <a:p>
            <a:pPr algn="ctr"/>
            <a:r>
              <a:rPr lang="en-US" dirty="0">
                <a:latin typeface="Trebuchet MS" panose="020B0603020202020204" pitchFamily="34" charset="0"/>
                <a:cs typeface="Traditional Arabic" panose="02020603050405020304" pitchFamily="18" charset="-78"/>
              </a:rPr>
              <a:t>General Eligibility</a:t>
            </a:r>
            <a:endParaRPr lang="en-US" dirty="0"/>
          </a:p>
        </p:txBody>
      </p:sp>
      <p:sp>
        <p:nvSpPr>
          <p:cNvPr id="3" name="Content Placeholder 2">
            <a:extLst>
              <a:ext uri="{FF2B5EF4-FFF2-40B4-BE49-F238E27FC236}">
                <a16:creationId xmlns:a16="http://schemas.microsoft.com/office/drawing/2014/main" id="{372A0503-FE6B-4D7B-B21C-088F8944D2D6}"/>
              </a:ext>
            </a:extLst>
          </p:cNvPr>
          <p:cNvSpPr>
            <a:spLocks noGrp="1"/>
          </p:cNvSpPr>
          <p:nvPr>
            <p:ph idx="1"/>
          </p:nvPr>
        </p:nvSpPr>
        <p:spPr>
          <a:xfrm>
            <a:off x="838200" y="2215166"/>
            <a:ext cx="10515600" cy="3961797"/>
          </a:xfrm>
        </p:spPr>
        <p:txBody>
          <a:bodyPr numCol="1"/>
          <a:lstStyle/>
          <a:p>
            <a:pPr marL="0" indent="0">
              <a:buNone/>
            </a:pPr>
            <a:r>
              <a:rPr lang="en-US" sz="3200" b="1" dirty="0">
                <a:solidFill>
                  <a:schemeClr val="tx1"/>
                </a:solidFill>
              </a:rPr>
              <a:t> </a:t>
            </a:r>
            <a:r>
              <a:rPr lang="en-US" dirty="0">
                <a:solidFill>
                  <a:schemeClr val="tx1"/>
                </a:solidFill>
                <a:latin typeface="Trebuchet MS" panose="020B0603020202020204" pitchFamily="34" charset="0"/>
              </a:rPr>
              <a:t>DCEO ePolicy – WIOA General Eligibility  Policy 5.1  </a:t>
            </a:r>
            <a:r>
              <a:rPr lang="en-US" b="1" dirty="0">
                <a:solidFill>
                  <a:schemeClr val="tx1"/>
                </a:solidFill>
                <a:latin typeface="Trebuchet MS" panose="020B0603020202020204" pitchFamily="34" charset="0"/>
                <a:cs typeface="Traditional Arabic" panose="02020603050405020304" pitchFamily="18" charset="-78"/>
              </a:rPr>
              <a:t>  </a:t>
            </a:r>
          </a:p>
          <a:p>
            <a:pPr lvl="1"/>
            <a:r>
              <a:rPr lang="en-US" sz="2800" dirty="0">
                <a:solidFill>
                  <a:schemeClr val="tx1"/>
                </a:solidFill>
                <a:latin typeface="Trebuchet MS" panose="020B0603020202020204" pitchFamily="34" charset="0"/>
              </a:rPr>
              <a:t>All clients must be authorized to work in the U.S. before they meet WIOA General Eligibility.</a:t>
            </a:r>
          </a:p>
          <a:p>
            <a:pPr lvl="1"/>
            <a:r>
              <a:rPr lang="en-US" sz="2800" dirty="0">
                <a:solidFill>
                  <a:schemeClr val="tx1"/>
                </a:solidFill>
                <a:latin typeface="Trebuchet MS" panose="020B0603020202020204" pitchFamily="34" charset="0"/>
              </a:rPr>
              <a:t>All clients born male, who have turned age 18 and were born on or after January 1</a:t>
            </a:r>
            <a:r>
              <a:rPr lang="en-US" sz="2800" baseline="30000" dirty="0">
                <a:solidFill>
                  <a:schemeClr val="tx1"/>
                </a:solidFill>
                <a:latin typeface="Trebuchet MS" panose="020B0603020202020204" pitchFamily="34" charset="0"/>
              </a:rPr>
              <a:t>st</a:t>
            </a:r>
            <a:r>
              <a:rPr lang="en-US" sz="2800" dirty="0">
                <a:solidFill>
                  <a:schemeClr val="tx1"/>
                </a:solidFill>
                <a:latin typeface="Trebuchet MS" panose="020B0603020202020204" pitchFamily="34" charset="0"/>
              </a:rPr>
              <a:t>, 1960 must be compliant with Selective Service before they meet WIOA General eligibility.</a:t>
            </a:r>
          </a:p>
          <a:p>
            <a:endParaRPr lang="en-US" dirty="0">
              <a:solidFill>
                <a:schemeClr val="tx1"/>
              </a:solidFill>
            </a:endParaRPr>
          </a:p>
        </p:txBody>
      </p:sp>
      <p:sp>
        <p:nvSpPr>
          <p:cNvPr id="4" name="Footer Placeholder 3">
            <a:extLst>
              <a:ext uri="{FF2B5EF4-FFF2-40B4-BE49-F238E27FC236}">
                <a16:creationId xmlns:a16="http://schemas.microsoft.com/office/drawing/2014/main" id="{47029DC3-B6D8-4F73-B3F3-FBC1A14C8029}"/>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272552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A340-BA21-4E4D-BAC4-080BFF1EED7D}"/>
              </a:ext>
            </a:extLst>
          </p:cNvPr>
          <p:cNvSpPr>
            <a:spLocks noGrp="1"/>
          </p:cNvSpPr>
          <p:nvPr>
            <p:ph type="title"/>
          </p:nvPr>
        </p:nvSpPr>
        <p:spPr>
          <a:xfrm>
            <a:off x="3211011" y="610865"/>
            <a:ext cx="6453690" cy="561049"/>
          </a:xfrm>
        </p:spPr>
        <p:txBody>
          <a:bodyPr numCol="1">
            <a:normAutofit fontScale="90000"/>
          </a:bodyPr>
          <a:lstStyle/>
          <a:p>
            <a:pPr algn="ctr"/>
            <a:r>
              <a:rPr lang="en-US" dirty="0">
                <a:latin typeface="Trebuchet MS" panose="020B0603020202020204" pitchFamily="34" charset="0"/>
              </a:rPr>
              <a:t>General Eligibility </a:t>
            </a:r>
          </a:p>
        </p:txBody>
      </p:sp>
      <p:sp>
        <p:nvSpPr>
          <p:cNvPr id="3" name="Content Placeholder 2">
            <a:extLst>
              <a:ext uri="{FF2B5EF4-FFF2-40B4-BE49-F238E27FC236}">
                <a16:creationId xmlns:a16="http://schemas.microsoft.com/office/drawing/2014/main" id="{B25EB2BA-E8F0-466A-88FF-FAF55ACF0A36}"/>
              </a:ext>
            </a:extLst>
          </p:cNvPr>
          <p:cNvSpPr>
            <a:spLocks noGrp="1"/>
          </p:cNvSpPr>
          <p:nvPr>
            <p:ph idx="1"/>
          </p:nvPr>
        </p:nvSpPr>
        <p:spPr>
          <a:xfrm>
            <a:off x="1231900" y="2118167"/>
            <a:ext cx="9728200" cy="4058796"/>
          </a:xfrm>
        </p:spPr>
        <p:txBody>
          <a:bodyPr numCol="1"/>
          <a:lstStyle/>
          <a:p>
            <a:pPr marL="0" indent="0">
              <a:buNone/>
            </a:pPr>
            <a:r>
              <a:rPr lang="en-US" dirty="0">
                <a:solidFill>
                  <a:schemeClr val="tx1"/>
                </a:solidFill>
                <a:latin typeface="Trebuchet MS" panose="020B0603020202020204" pitchFamily="34" charset="0"/>
              </a:rPr>
              <a:t>When you review DCEO ePolicy – WIOA General Eligibility  Policy Chapter 5 Section 1 you will also notice it gives guidance about signature requirements for an application and other miscellaneous guidance that is applicable to all WIOA clients. </a:t>
            </a:r>
            <a:r>
              <a:rPr lang="en-US" b="1" dirty="0">
                <a:solidFill>
                  <a:schemeClr val="tx1"/>
                </a:solidFill>
                <a:latin typeface="Trebuchet MS" panose="020B0603020202020204" pitchFamily="34" charset="0"/>
                <a:cs typeface="Traditional Arabic" panose="02020603050405020304" pitchFamily="18" charset="-78"/>
              </a:rPr>
              <a:t>  </a:t>
            </a:r>
          </a:p>
          <a:p>
            <a:pPr marL="0" indent="0">
              <a:buNone/>
            </a:pP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22E4F229-F2CB-47C5-B61C-3E47B7FBECFF}"/>
              </a:ext>
            </a:extLst>
          </p:cNvPr>
          <p:cNvSpPr>
            <a:spLocks noGrp="1"/>
          </p:cNvSpPr>
          <p:nvPr>
            <p:ph type="ftr" sz="quarter" idx="11"/>
          </p:nvPr>
        </p:nvSpPr>
        <p:spPr/>
        <p:txBody>
          <a:bodyPr numCol="1"/>
          <a:lstStyle/>
          <a:p>
            <a:r>
              <a:rPr lang="en-US" dirty="0"/>
              <a:t>June 22nd, 2023  </a:t>
            </a:r>
          </a:p>
        </p:txBody>
      </p:sp>
    </p:spTree>
    <p:extLst>
      <p:ext uri="{BB962C8B-B14F-4D97-AF65-F5344CB8AC3E}">
        <p14:creationId xmlns:p14="http://schemas.microsoft.com/office/powerpoint/2010/main" val="3273647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D523-D66A-4D80-A39A-201B880DF481}"/>
              </a:ext>
            </a:extLst>
          </p:cNvPr>
          <p:cNvSpPr>
            <a:spLocks noGrp="1"/>
          </p:cNvSpPr>
          <p:nvPr>
            <p:ph type="title"/>
          </p:nvPr>
        </p:nvSpPr>
        <p:spPr>
          <a:xfrm>
            <a:off x="3211011" y="610865"/>
            <a:ext cx="6889592" cy="561049"/>
          </a:xfrm>
        </p:spPr>
        <p:txBody>
          <a:bodyPr numCol="1">
            <a:normAutofit fontScale="90000"/>
          </a:bodyPr>
          <a:lstStyle/>
          <a:p>
            <a:pPr algn="ctr"/>
            <a:r>
              <a:rPr lang="en-US" dirty="0">
                <a:latin typeface="Trebuchet MS" panose="020B0603020202020204" pitchFamily="34" charset="0"/>
              </a:rPr>
              <a:t>Authorized to Work in U.S.</a:t>
            </a:r>
            <a:endParaRPr lang="en-US" dirty="0"/>
          </a:p>
        </p:txBody>
      </p:sp>
      <p:sp>
        <p:nvSpPr>
          <p:cNvPr id="3" name="Content Placeholder 2">
            <a:extLst>
              <a:ext uri="{FF2B5EF4-FFF2-40B4-BE49-F238E27FC236}">
                <a16:creationId xmlns:a16="http://schemas.microsoft.com/office/drawing/2014/main" id="{70EF756F-A516-4D31-BA88-DB4DCDFDCC94}"/>
              </a:ext>
            </a:extLst>
          </p:cNvPr>
          <p:cNvSpPr>
            <a:spLocks noGrp="1"/>
          </p:cNvSpPr>
          <p:nvPr>
            <p:ph idx="1"/>
          </p:nvPr>
        </p:nvSpPr>
        <p:spPr/>
        <p:txBody>
          <a:bodyPr numCol="1"/>
          <a:lstStyle/>
          <a:p>
            <a:pPr marL="228600" lvl="1" indent="0">
              <a:buNone/>
            </a:pPr>
            <a:r>
              <a:rPr lang="en-US" sz="2800" dirty="0">
                <a:solidFill>
                  <a:schemeClr val="tx1"/>
                </a:solidFill>
                <a:latin typeface="Trebuchet MS" panose="020B0603020202020204" pitchFamily="34" charset="0"/>
              </a:rPr>
              <a:t>Participation in WIOA programs and activities is limited to United States citizens, lawfully admitted permanent resident aliens, lawfully admitted refugees and parolees, and other persons authorized by the Attorney General to work in the United States.</a:t>
            </a:r>
          </a:p>
          <a:p>
            <a:pPr marL="228600" lvl="1" indent="0">
              <a:buNone/>
            </a:pPr>
            <a:r>
              <a:rPr lang="en-US" sz="2800" dirty="0">
                <a:solidFill>
                  <a:schemeClr val="tx1"/>
                </a:solidFill>
                <a:latin typeface="Trebuchet MS" panose="020B0603020202020204" pitchFamily="34" charset="0"/>
              </a:rPr>
              <a:t> </a:t>
            </a:r>
            <a:endParaRPr lang="en-US" sz="24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2A85FEC7-648A-4F8B-A213-16939ED7D607}"/>
              </a:ext>
            </a:extLst>
          </p:cNvPr>
          <p:cNvSpPr>
            <a:spLocks noGrp="1"/>
          </p:cNvSpPr>
          <p:nvPr>
            <p:ph type="ftr" sz="quarter" idx="11"/>
          </p:nvPr>
        </p:nvSpPr>
        <p:spPr/>
        <p:txBody>
          <a:bodyPr numCol="1"/>
          <a:lstStyle/>
          <a:p>
            <a:r>
              <a:rPr lang="en-US" dirty="0"/>
              <a:t>June 22nd, 2023 </a:t>
            </a:r>
          </a:p>
        </p:txBody>
      </p:sp>
    </p:spTree>
    <p:extLst>
      <p:ext uri="{BB962C8B-B14F-4D97-AF65-F5344CB8AC3E}">
        <p14:creationId xmlns:p14="http://schemas.microsoft.com/office/powerpoint/2010/main" val="3026007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1A24-CD0F-4E3D-99FC-41E8557C13B1}"/>
              </a:ext>
            </a:extLst>
          </p:cNvPr>
          <p:cNvSpPr>
            <a:spLocks noGrp="1"/>
          </p:cNvSpPr>
          <p:nvPr>
            <p:ph type="title"/>
          </p:nvPr>
        </p:nvSpPr>
        <p:spPr/>
        <p:txBody>
          <a:bodyPr numCol="1">
            <a:normAutofit fontScale="90000"/>
          </a:bodyPr>
          <a:lstStyle/>
          <a:p>
            <a:pPr algn="ctr"/>
            <a:r>
              <a:rPr lang="en-US" dirty="0">
                <a:latin typeface="Trebuchet MS" panose="020B0603020202020204" pitchFamily="34" charset="0"/>
              </a:rPr>
              <a:t>TEGL 02-15 – Related to DACA</a:t>
            </a:r>
          </a:p>
        </p:txBody>
      </p:sp>
      <p:sp>
        <p:nvSpPr>
          <p:cNvPr id="3" name="Content Placeholder 2">
            <a:extLst>
              <a:ext uri="{FF2B5EF4-FFF2-40B4-BE49-F238E27FC236}">
                <a16:creationId xmlns:a16="http://schemas.microsoft.com/office/drawing/2014/main" id="{49A94CDC-25F5-4FB4-BE7C-07AFE3B7176C}"/>
              </a:ext>
            </a:extLst>
          </p:cNvPr>
          <p:cNvSpPr>
            <a:spLocks noGrp="1"/>
          </p:cNvSpPr>
          <p:nvPr>
            <p:ph idx="1"/>
          </p:nvPr>
        </p:nvSpPr>
        <p:spPr/>
        <p:txBody>
          <a:bodyPr numCol="1"/>
          <a:lstStyle/>
          <a:p>
            <a:pPr marL="0" indent="0">
              <a:buNone/>
            </a:pPr>
            <a:r>
              <a:rPr lang="en-US" dirty="0">
                <a:solidFill>
                  <a:schemeClr val="tx1"/>
                </a:solidFill>
                <a:latin typeface="Trebuchet MS" panose="020B0603020202020204" pitchFamily="34" charset="0"/>
              </a:rPr>
              <a:t>As of Wednesday, June 22nd, 2023 – the Federal Guidance in Training and Employment Guidance Letter 02-14 – Eligibility of Deferred Action for Childhood Arrivals (DACA) Participation is still current DOL guidance.</a:t>
            </a:r>
          </a:p>
        </p:txBody>
      </p:sp>
      <p:sp>
        <p:nvSpPr>
          <p:cNvPr id="4" name="Footer Placeholder 3">
            <a:extLst>
              <a:ext uri="{FF2B5EF4-FFF2-40B4-BE49-F238E27FC236}">
                <a16:creationId xmlns:a16="http://schemas.microsoft.com/office/drawing/2014/main" id="{97750E0B-CA17-421D-9ADD-22878FC8F360}"/>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759522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42FA9-3DB2-4837-AAE0-2FF542F63F99}"/>
              </a:ext>
            </a:extLst>
          </p:cNvPr>
          <p:cNvSpPr>
            <a:spLocks noGrp="1"/>
          </p:cNvSpPr>
          <p:nvPr>
            <p:ph type="title"/>
          </p:nvPr>
        </p:nvSpPr>
        <p:spPr/>
        <p:txBody>
          <a:bodyPr numCol="1">
            <a:normAutofit fontScale="90000"/>
          </a:bodyPr>
          <a:lstStyle/>
          <a:p>
            <a:pPr algn="ctr"/>
            <a:r>
              <a:rPr lang="en-US" dirty="0">
                <a:latin typeface="Trebuchet MS" panose="020B0603020202020204" pitchFamily="34" charset="0"/>
              </a:rPr>
              <a:t>TEGL 02-14</a:t>
            </a:r>
          </a:p>
        </p:txBody>
      </p:sp>
      <p:sp>
        <p:nvSpPr>
          <p:cNvPr id="3" name="Content Placeholder 2">
            <a:extLst>
              <a:ext uri="{FF2B5EF4-FFF2-40B4-BE49-F238E27FC236}">
                <a16:creationId xmlns:a16="http://schemas.microsoft.com/office/drawing/2014/main" id="{F24588D3-7895-46EE-B162-CC280B3A0EB0}"/>
              </a:ext>
            </a:extLst>
          </p:cNvPr>
          <p:cNvSpPr>
            <a:spLocks noGrp="1"/>
          </p:cNvSpPr>
          <p:nvPr>
            <p:ph idx="1"/>
          </p:nvPr>
        </p:nvSpPr>
        <p:spPr/>
        <p:txBody>
          <a:bodyPr numCol="1"/>
          <a:lstStyle/>
          <a:p>
            <a:r>
              <a:rPr lang="en-US" dirty="0">
                <a:solidFill>
                  <a:schemeClr val="tx1"/>
                </a:solidFill>
                <a:latin typeface="Trebuchet MS" panose="020B0603020202020204" pitchFamily="34" charset="0"/>
              </a:rPr>
              <a:t>Under TEGL 02-14 – paragraph 3. background provides the detailed guidance related to the specifics.</a:t>
            </a:r>
          </a:p>
          <a:p>
            <a:r>
              <a:rPr lang="en-US" dirty="0">
                <a:solidFill>
                  <a:schemeClr val="tx1"/>
                </a:solidFill>
                <a:latin typeface="Trebuchet MS" panose="020B0603020202020204" pitchFamily="34" charset="0"/>
              </a:rPr>
              <a:t>If a WIOA client does meet the criteria laid out under the guidance in TEGL 02-14, within Attachment “A” under acceptable documentation to support Authorized to Work in the U.S. it does include “Self Attestation on how to meet DACA requirements outlined in – DOL TEGL 02-14.     </a:t>
            </a:r>
          </a:p>
        </p:txBody>
      </p:sp>
      <p:sp>
        <p:nvSpPr>
          <p:cNvPr id="4" name="Footer Placeholder 3">
            <a:extLst>
              <a:ext uri="{FF2B5EF4-FFF2-40B4-BE49-F238E27FC236}">
                <a16:creationId xmlns:a16="http://schemas.microsoft.com/office/drawing/2014/main" id="{278F0294-AA72-4869-96A2-582F70FFCEEB}"/>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3577276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8F604-9AF9-E4D7-3D13-1D736CBEC3A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TEGL 02-14 </a:t>
            </a:r>
          </a:p>
        </p:txBody>
      </p:sp>
      <p:sp>
        <p:nvSpPr>
          <p:cNvPr id="3" name="Content Placeholder 2">
            <a:extLst>
              <a:ext uri="{FF2B5EF4-FFF2-40B4-BE49-F238E27FC236}">
                <a16:creationId xmlns:a16="http://schemas.microsoft.com/office/drawing/2014/main" id="{A83CC214-0E57-0784-6EE6-7DB4D6A91366}"/>
              </a:ext>
            </a:extLst>
          </p:cNvPr>
          <p:cNvSpPr>
            <a:spLocks noGrp="1"/>
          </p:cNvSpPr>
          <p:nvPr>
            <p:ph idx="1"/>
          </p:nvPr>
        </p:nvSpPr>
        <p:spPr>
          <a:xfrm>
            <a:off x="838200" y="2118167"/>
            <a:ext cx="4355969" cy="4058796"/>
          </a:xfrm>
        </p:spPr>
        <p:txBody>
          <a:bodyPr/>
          <a:lstStyle/>
          <a:p>
            <a:pPr marL="0" indent="0">
              <a:buNone/>
            </a:pPr>
            <a:r>
              <a:rPr lang="en-US" dirty="0">
                <a:solidFill>
                  <a:schemeClr val="tx1"/>
                </a:solidFill>
                <a:latin typeface="Trebuchet MS" panose="020B0603020202020204" pitchFamily="34" charset="0"/>
              </a:rPr>
              <a:t>Under section 3. </a:t>
            </a:r>
            <a:r>
              <a:rPr lang="en-US" b="1" u="sng" dirty="0">
                <a:solidFill>
                  <a:schemeClr val="tx1"/>
                </a:solidFill>
                <a:latin typeface="Trebuchet MS" panose="020B0603020202020204" pitchFamily="34" charset="0"/>
              </a:rPr>
              <a:t>Background</a:t>
            </a:r>
            <a:r>
              <a:rPr lang="en-US" dirty="0">
                <a:solidFill>
                  <a:schemeClr val="tx1"/>
                </a:solidFill>
                <a:latin typeface="Trebuchet MS" panose="020B0603020202020204" pitchFamily="34" charset="0"/>
              </a:rPr>
              <a:t>. On the bottom of page 1., and top of page 2 of TEGL 02-14 is the section that addresses the specific circumstances for an individual to fall under the DACA criteria: </a:t>
            </a:r>
          </a:p>
        </p:txBody>
      </p:sp>
      <p:sp>
        <p:nvSpPr>
          <p:cNvPr id="4" name="Footer Placeholder 3">
            <a:extLst>
              <a:ext uri="{FF2B5EF4-FFF2-40B4-BE49-F238E27FC236}">
                <a16:creationId xmlns:a16="http://schemas.microsoft.com/office/drawing/2014/main" id="{65294FE2-AD46-9F39-F00A-392E3C159E20}"/>
              </a:ext>
            </a:extLst>
          </p:cNvPr>
          <p:cNvSpPr>
            <a:spLocks noGrp="1"/>
          </p:cNvSpPr>
          <p:nvPr>
            <p:ph type="ftr" sz="quarter" idx="11"/>
          </p:nvPr>
        </p:nvSpPr>
        <p:spPr/>
        <p:txBody>
          <a:bodyPr/>
          <a:lstStyle/>
          <a:p>
            <a:r>
              <a:rPr lang="en-US" dirty="0"/>
              <a:t>June 22</a:t>
            </a:r>
            <a:r>
              <a:rPr lang="en-US" baseline="30000" dirty="0"/>
              <a:t>nd</a:t>
            </a:r>
            <a:r>
              <a:rPr lang="en-US" dirty="0"/>
              <a:t>, 2023</a:t>
            </a:r>
          </a:p>
        </p:txBody>
      </p:sp>
      <p:pic>
        <p:nvPicPr>
          <p:cNvPr id="6" name="Picture 5">
            <a:extLst>
              <a:ext uri="{FF2B5EF4-FFF2-40B4-BE49-F238E27FC236}">
                <a16:creationId xmlns:a16="http://schemas.microsoft.com/office/drawing/2014/main" id="{297F9DAB-CB5F-CD7C-F6AF-042E0079D844}"/>
              </a:ext>
            </a:extLst>
          </p:cNvPr>
          <p:cNvPicPr>
            <a:picLocks noChangeAspect="1"/>
          </p:cNvPicPr>
          <p:nvPr/>
        </p:nvPicPr>
        <p:blipFill>
          <a:blip r:embed="rId2"/>
          <a:stretch>
            <a:fillRect/>
          </a:stretch>
        </p:blipFill>
        <p:spPr>
          <a:xfrm>
            <a:off x="5363851" y="1252279"/>
            <a:ext cx="6249971" cy="5148341"/>
          </a:xfrm>
          <a:prstGeom prst="rect">
            <a:avLst/>
          </a:prstGeom>
        </p:spPr>
      </p:pic>
    </p:spTree>
    <p:extLst>
      <p:ext uri="{BB962C8B-B14F-4D97-AF65-F5344CB8AC3E}">
        <p14:creationId xmlns:p14="http://schemas.microsoft.com/office/powerpoint/2010/main" val="4018859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E680C-146E-443F-9AA8-6DB842F7519B}"/>
              </a:ext>
            </a:extLst>
          </p:cNvPr>
          <p:cNvSpPr>
            <a:spLocks noGrp="1"/>
          </p:cNvSpPr>
          <p:nvPr>
            <p:ph type="title"/>
          </p:nvPr>
        </p:nvSpPr>
        <p:spPr>
          <a:xfrm>
            <a:off x="2511380" y="610865"/>
            <a:ext cx="7997781" cy="561049"/>
          </a:xfrm>
        </p:spPr>
        <p:txBody>
          <a:bodyPr numCol="1">
            <a:normAutofit fontScale="90000"/>
          </a:bodyPr>
          <a:lstStyle/>
          <a:p>
            <a:pPr algn="ctr"/>
            <a:r>
              <a:rPr lang="en-US" dirty="0">
                <a:latin typeface="Trebuchet MS" panose="020B0603020202020204" pitchFamily="34" charset="0"/>
              </a:rPr>
              <a:t>Authorized to Work in the U.S. </a:t>
            </a:r>
          </a:p>
        </p:txBody>
      </p:sp>
      <p:sp>
        <p:nvSpPr>
          <p:cNvPr id="3" name="Content Placeholder 2">
            <a:extLst>
              <a:ext uri="{FF2B5EF4-FFF2-40B4-BE49-F238E27FC236}">
                <a16:creationId xmlns:a16="http://schemas.microsoft.com/office/drawing/2014/main" id="{A97B10A8-73B0-40E3-BE85-49000E0BD2F7}"/>
              </a:ext>
            </a:extLst>
          </p:cNvPr>
          <p:cNvSpPr>
            <a:spLocks noGrp="1"/>
          </p:cNvSpPr>
          <p:nvPr>
            <p:ph idx="1"/>
          </p:nvPr>
        </p:nvSpPr>
        <p:spPr>
          <a:xfrm>
            <a:off x="1447801" y="1885361"/>
            <a:ext cx="4132868" cy="3890133"/>
          </a:xfrm>
        </p:spPr>
        <p:txBody>
          <a:bodyPr numCol="1">
            <a:normAutofit fontScale="25000" lnSpcReduction="20000"/>
          </a:bodyPr>
          <a:lstStyle/>
          <a:p>
            <a:r>
              <a:rPr lang="en-US" sz="9600" dirty="0">
                <a:solidFill>
                  <a:schemeClr val="tx1"/>
                </a:solidFill>
                <a:latin typeface="Trebuchet MS" panose="020B0603020202020204" pitchFamily="34" charset="0"/>
              </a:rPr>
              <a:t>The question related to Authorized to Work in the U.S. is captured on the Private Information Screen within the IWDS application.</a:t>
            </a:r>
          </a:p>
          <a:p>
            <a:r>
              <a:rPr lang="en-US" sz="9600" dirty="0">
                <a:solidFill>
                  <a:schemeClr val="tx1"/>
                </a:solidFill>
                <a:latin typeface="Trebuchet MS" panose="020B0603020202020204" pitchFamily="34" charset="0"/>
              </a:rPr>
              <a:t>Only a response of “Yes” will pass the internal edit logic for WIOA Eligibility.</a:t>
            </a:r>
          </a:p>
          <a:p>
            <a:r>
              <a:rPr lang="en-US" sz="9600" dirty="0">
                <a:solidFill>
                  <a:schemeClr val="tx1"/>
                </a:solidFill>
                <a:latin typeface="Trebuchet MS" panose="020B0603020202020204" pitchFamily="34" charset="0"/>
              </a:rPr>
              <a:t>The client must provide documentation at time of eligibility certification to support Authorization to work in the U.S. </a:t>
            </a:r>
          </a:p>
          <a:p>
            <a:pPr marL="0" indent="0">
              <a:buNone/>
            </a:pPr>
            <a:endParaRPr lang="en-US" dirty="0">
              <a:solidFill>
                <a:schemeClr val="tx1"/>
              </a:solidFill>
              <a:latin typeface="Trebuchet MS" panose="020B0603020202020204" pitchFamily="34" charset="0"/>
            </a:endParaRPr>
          </a:p>
          <a:p>
            <a:pPr marL="0" indent="0">
              <a:buNone/>
            </a:pPr>
            <a:endParaRPr lang="en-US" dirty="0">
              <a:solidFill>
                <a:schemeClr val="tx1"/>
              </a:solidFill>
              <a:latin typeface="Trebuchet MS" panose="020B0603020202020204" pitchFamily="34" charset="0"/>
            </a:endParaRPr>
          </a:p>
          <a:p>
            <a:pPr marL="0" indent="0">
              <a:buNone/>
            </a:pPr>
            <a:r>
              <a:rPr lang="en-US"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8601F700-195F-45DE-BB9B-6807B03BFB2E}"/>
              </a:ext>
            </a:extLst>
          </p:cNvPr>
          <p:cNvSpPr>
            <a:spLocks noGrp="1"/>
          </p:cNvSpPr>
          <p:nvPr>
            <p:ph type="ftr" sz="quarter" idx="11"/>
          </p:nvPr>
        </p:nvSpPr>
        <p:spPr/>
        <p:txBody>
          <a:bodyPr numCol="1"/>
          <a:lstStyle/>
          <a:p>
            <a:r>
              <a:rPr lang="en-US" dirty="0"/>
              <a:t>June 22nd, 2023  </a:t>
            </a:r>
          </a:p>
        </p:txBody>
      </p:sp>
      <p:pic>
        <p:nvPicPr>
          <p:cNvPr id="7" name="Picture 6">
            <a:extLst>
              <a:ext uri="{FF2B5EF4-FFF2-40B4-BE49-F238E27FC236}">
                <a16:creationId xmlns:a16="http://schemas.microsoft.com/office/drawing/2014/main" id="{2B310074-5FF4-D6E4-0C76-0EF336212214}"/>
              </a:ext>
            </a:extLst>
          </p:cNvPr>
          <p:cNvPicPr>
            <a:picLocks noChangeAspect="1"/>
          </p:cNvPicPr>
          <p:nvPr/>
        </p:nvPicPr>
        <p:blipFill>
          <a:blip r:embed="rId2"/>
          <a:stretch>
            <a:fillRect/>
          </a:stretch>
        </p:blipFill>
        <p:spPr>
          <a:xfrm>
            <a:off x="5892717" y="1548245"/>
            <a:ext cx="5423114" cy="4227249"/>
          </a:xfrm>
          <a:prstGeom prst="rect">
            <a:avLst/>
          </a:prstGeom>
        </p:spPr>
      </p:pic>
      <p:sp>
        <p:nvSpPr>
          <p:cNvPr id="8" name="Left Arrow 4">
            <a:extLst>
              <a:ext uri="{FF2B5EF4-FFF2-40B4-BE49-F238E27FC236}">
                <a16:creationId xmlns:a16="http://schemas.microsoft.com/office/drawing/2014/main" id="{B269A2C2-1BE0-1F5F-070B-60EF062453B2}"/>
              </a:ext>
            </a:extLst>
          </p:cNvPr>
          <p:cNvSpPr/>
          <p:nvPr/>
        </p:nvSpPr>
        <p:spPr>
          <a:xfrm>
            <a:off x="8894163" y="5519931"/>
            <a:ext cx="717804"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Tree>
    <p:extLst>
      <p:ext uri="{BB962C8B-B14F-4D97-AF65-F5344CB8AC3E}">
        <p14:creationId xmlns:p14="http://schemas.microsoft.com/office/powerpoint/2010/main" val="3426326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3221D-5339-4BB2-88CD-A3839D2091E5}"/>
              </a:ext>
            </a:extLst>
          </p:cNvPr>
          <p:cNvSpPr>
            <a:spLocks noGrp="1"/>
          </p:cNvSpPr>
          <p:nvPr>
            <p:ph type="title"/>
          </p:nvPr>
        </p:nvSpPr>
        <p:spPr/>
        <p:txBody>
          <a:bodyPr>
            <a:normAutofit fontScale="90000"/>
          </a:bodyPr>
          <a:lstStyle/>
          <a:p>
            <a:pPr algn="ctr"/>
            <a:r>
              <a:rPr lang="en-US" sz="4400" dirty="0">
                <a:latin typeface="Trebuchet MS" panose="020B0603020202020204" pitchFamily="34" charset="0"/>
              </a:rPr>
              <a:t>Objective</a:t>
            </a:r>
            <a:endParaRPr lang="en-US" dirty="0"/>
          </a:p>
        </p:txBody>
      </p:sp>
      <p:sp>
        <p:nvSpPr>
          <p:cNvPr id="3" name="Content Placeholder 2">
            <a:extLst>
              <a:ext uri="{FF2B5EF4-FFF2-40B4-BE49-F238E27FC236}">
                <a16:creationId xmlns:a16="http://schemas.microsoft.com/office/drawing/2014/main" id="{CE79AFD8-483F-46E1-8058-456AAA58C7C7}"/>
              </a:ext>
            </a:extLst>
          </p:cNvPr>
          <p:cNvSpPr>
            <a:spLocks noGrp="1"/>
          </p:cNvSpPr>
          <p:nvPr>
            <p:ph idx="1"/>
          </p:nvPr>
        </p:nvSpPr>
        <p:spPr/>
        <p:txBody>
          <a:bodyPr/>
          <a:lstStyle/>
          <a:p>
            <a:r>
              <a:rPr lang="en-US" dirty="0">
                <a:solidFill>
                  <a:schemeClr val="tx1"/>
                </a:solidFill>
                <a:latin typeface="Trebuchet MS" panose="020B0603020202020204" pitchFamily="34" charset="0"/>
                <a:cs typeface="Calibri" panose="020F0502020204030204" pitchFamily="34" charset="0"/>
              </a:rPr>
              <a:t>The primary objective of this presentation is to discuss the details around Workforce Innovation and Opportunity Act (WIOA) General Eligibility criteria.</a:t>
            </a:r>
          </a:p>
          <a:p>
            <a:r>
              <a:rPr lang="en-US" dirty="0">
                <a:solidFill>
                  <a:schemeClr val="tx1"/>
                </a:solidFill>
                <a:latin typeface="Trebuchet MS" panose="020B0603020202020204" pitchFamily="34" charset="0"/>
                <a:cs typeface="Calibri" panose="020F0502020204030204" pitchFamily="34" charset="0"/>
              </a:rPr>
              <a:t>Secondarily, it will demonstrate how the various WIOA General Eligibility criteria are recorded on a client's electronic record in the Illinois Workforce Development System (IWDS).  </a:t>
            </a:r>
          </a:p>
          <a:p>
            <a:endParaRPr lang="en-US" dirty="0"/>
          </a:p>
        </p:txBody>
      </p:sp>
      <p:sp>
        <p:nvSpPr>
          <p:cNvPr id="4" name="Footer Placeholder 3">
            <a:extLst>
              <a:ext uri="{FF2B5EF4-FFF2-40B4-BE49-F238E27FC236}">
                <a16:creationId xmlns:a16="http://schemas.microsoft.com/office/drawing/2014/main" id="{59FE684C-20E4-454D-B898-E61E1C022C07}"/>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365145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AB60-2413-4FC6-BC78-567C80B8960D}"/>
              </a:ext>
            </a:extLst>
          </p:cNvPr>
          <p:cNvSpPr>
            <a:spLocks noGrp="1"/>
          </p:cNvSpPr>
          <p:nvPr>
            <p:ph type="title"/>
          </p:nvPr>
        </p:nvSpPr>
        <p:spPr>
          <a:xfrm>
            <a:off x="3211010" y="610865"/>
            <a:ext cx="7126790" cy="866243"/>
          </a:xfrm>
        </p:spPr>
        <p:txBody>
          <a:bodyPr numCol="1">
            <a:noAutofit/>
          </a:bodyPr>
          <a:lstStyle/>
          <a:p>
            <a:pPr algn="ctr"/>
            <a:r>
              <a:rPr lang="en-US" sz="4000" dirty="0">
                <a:latin typeface="Trebuchet MS" panose="020B0603020202020204" pitchFamily="34" charset="0"/>
              </a:rPr>
              <a:t>Selective Service Compliant</a:t>
            </a:r>
          </a:p>
        </p:txBody>
      </p:sp>
      <p:sp>
        <p:nvSpPr>
          <p:cNvPr id="7" name="Content Placeholder 6">
            <a:extLst>
              <a:ext uri="{FF2B5EF4-FFF2-40B4-BE49-F238E27FC236}">
                <a16:creationId xmlns:a16="http://schemas.microsoft.com/office/drawing/2014/main" id="{E4A6082D-0224-4827-8015-101FB6283553}"/>
              </a:ext>
            </a:extLst>
          </p:cNvPr>
          <p:cNvSpPr>
            <a:spLocks noGrp="1"/>
          </p:cNvSpPr>
          <p:nvPr>
            <p:ph idx="1"/>
          </p:nvPr>
        </p:nvSpPr>
        <p:spPr>
          <a:xfrm>
            <a:off x="1358900" y="2083127"/>
            <a:ext cx="9626600" cy="3754965"/>
          </a:xfrm>
        </p:spPr>
        <p:txBody>
          <a:bodyPr numCol="1">
            <a:normAutofit fontScale="92500" lnSpcReduction="20000"/>
          </a:bodyPr>
          <a:lstStyle/>
          <a:p>
            <a:r>
              <a:rPr lang="en-US" dirty="0">
                <a:solidFill>
                  <a:schemeClr val="tx1"/>
                </a:solidFill>
                <a:latin typeface="Trebuchet MS" panose="020B0603020202020204" pitchFamily="34" charset="0"/>
                <a:cs typeface="Traditional Arabic" panose="02020603050405020304" pitchFamily="18" charset="-78"/>
              </a:rPr>
              <a:t>Most individuals who were born a male, who are 18 years or older and who were born on or after January 1</a:t>
            </a:r>
            <a:r>
              <a:rPr lang="en-US" baseline="30000" dirty="0">
                <a:solidFill>
                  <a:schemeClr val="tx1"/>
                </a:solidFill>
                <a:latin typeface="Trebuchet MS" panose="020B0603020202020204" pitchFamily="34" charset="0"/>
                <a:cs typeface="Traditional Arabic" panose="02020603050405020304" pitchFamily="18" charset="-78"/>
              </a:rPr>
              <a:t>st</a:t>
            </a:r>
            <a:r>
              <a:rPr lang="en-US" dirty="0">
                <a:solidFill>
                  <a:schemeClr val="tx1"/>
                </a:solidFill>
                <a:latin typeface="Trebuchet MS" panose="020B0603020202020204" pitchFamily="34" charset="0"/>
                <a:cs typeface="Traditional Arabic" panose="02020603050405020304" pitchFamily="18" charset="-78"/>
              </a:rPr>
              <a:t>, 1960 will have registered with Selective Service.  However, there are instances where sometimes an individual might not have registered with Selective Service, if they have not and are under the age of 26, they can still register with Selective Service.</a:t>
            </a:r>
          </a:p>
          <a:p>
            <a:r>
              <a:rPr lang="en-US" dirty="0">
                <a:solidFill>
                  <a:schemeClr val="tx1"/>
                </a:solidFill>
                <a:latin typeface="Trebuchet MS" panose="020B0603020202020204" pitchFamily="34" charset="0"/>
                <a:cs typeface="Traditional Arabic" panose="02020603050405020304" pitchFamily="18" charset="-78"/>
              </a:rPr>
              <a:t>If a male who was born on or after 1/1/1960 and is now over age 26 and not compliant with Selective Service, they must get a locally approved selective service waiver to receive WIOA services. (More about the waiver in a moment.) </a:t>
            </a:r>
          </a:p>
          <a:p>
            <a:pPr marL="0" indent="0">
              <a:buNone/>
            </a:pPr>
            <a:r>
              <a:rPr lang="en-US" b="1" dirty="0">
                <a:solidFill>
                  <a:schemeClr val="tx1"/>
                </a:solidFill>
                <a:latin typeface="Trebuchet MS" panose="020B0603020202020204" pitchFamily="34" charset="0"/>
              </a:rPr>
              <a:t> </a:t>
            </a:r>
          </a:p>
          <a:p>
            <a:endParaRPr lang="en-US" sz="2600" dirty="0">
              <a:solidFill>
                <a:schemeClr val="tx1"/>
              </a:solidFill>
              <a:latin typeface="Calibri" panose="020F0502020204030204" pitchFamily="34" charset="0"/>
              <a:cs typeface="Calibri" panose="020F0502020204030204" pitchFamily="34" charset="0"/>
            </a:endParaRPr>
          </a:p>
          <a:p>
            <a:pPr marL="457200" lvl="1" indent="0">
              <a:buNone/>
            </a:pPr>
            <a:endParaRPr lang="en-US" dirty="0">
              <a:solidFill>
                <a:schemeClr val="tx1"/>
              </a:solidFill>
            </a:endParaRPr>
          </a:p>
          <a:p>
            <a:pPr marL="457200" lvl="1" indent="0">
              <a:buNone/>
            </a:pPr>
            <a:endParaRPr lang="en-US" dirty="0">
              <a:solidFill>
                <a:schemeClr val="tx1"/>
              </a:solidFill>
            </a:endParaRPr>
          </a:p>
        </p:txBody>
      </p:sp>
      <p:sp>
        <p:nvSpPr>
          <p:cNvPr id="3" name="Footer Placeholder 2">
            <a:extLst>
              <a:ext uri="{FF2B5EF4-FFF2-40B4-BE49-F238E27FC236}">
                <a16:creationId xmlns:a16="http://schemas.microsoft.com/office/drawing/2014/main" id="{5A2695CF-D059-41AD-B7DA-9708FFA19CE3}"/>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3463775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96329-3C24-4027-BEC9-6015B70921BE}"/>
              </a:ext>
            </a:extLst>
          </p:cNvPr>
          <p:cNvSpPr>
            <a:spLocks noGrp="1"/>
          </p:cNvSpPr>
          <p:nvPr>
            <p:ph type="title"/>
          </p:nvPr>
        </p:nvSpPr>
        <p:spPr/>
        <p:txBody>
          <a:bodyPr numCol="1">
            <a:normAutofit fontScale="90000"/>
          </a:bodyPr>
          <a:lstStyle/>
          <a:p>
            <a:pPr algn="ctr"/>
            <a:r>
              <a:rPr lang="en-US" dirty="0">
                <a:latin typeface="Trebuchet MS" panose="020B0603020202020204" pitchFamily="34" charset="0"/>
              </a:rPr>
              <a:t>Selective Service Compliant</a:t>
            </a:r>
            <a:endParaRPr lang="en-US" dirty="0"/>
          </a:p>
        </p:txBody>
      </p:sp>
      <p:sp>
        <p:nvSpPr>
          <p:cNvPr id="3" name="Content Placeholder 2">
            <a:extLst>
              <a:ext uri="{FF2B5EF4-FFF2-40B4-BE49-F238E27FC236}">
                <a16:creationId xmlns:a16="http://schemas.microsoft.com/office/drawing/2014/main" id="{CC0DF7E6-44F0-4008-8C8C-80367961F23B}"/>
              </a:ext>
            </a:extLst>
          </p:cNvPr>
          <p:cNvSpPr>
            <a:spLocks noGrp="1"/>
          </p:cNvSpPr>
          <p:nvPr>
            <p:ph idx="1"/>
          </p:nvPr>
        </p:nvSpPr>
        <p:spPr>
          <a:xfrm>
            <a:off x="1117600" y="2266682"/>
            <a:ext cx="10236200" cy="3910281"/>
          </a:xfrm>
        </p:spPr>
        <p:txBody>
          <a:bodyPr numCol="1">
            <a:normAutofit/>
          </a:bodyPr>
          <a:lstStyle/>
          <a:p>
            <a:r>
              <a:rPr lang="en-US" sz="2400" dirty="0">
                <a:solidFill>
                  <a:schemeClr val="tx1"/>
                </a:solidFill>
                <a:latin typeface="Trebuchet MS" panose="020B0603020202020204" pitchFamily="34" charset="0"/>
              </a:rPr>
              <a:t> </a:t>
            </a:r>
            <a:r>
              <a:rPr lang="en-US" dirty="0">
                <a:solidFill>
                  <a:schemeClr val="tx1"/>
                </a:solidFill>
                <a:latin typeface="Trebuchet MS" panose="020B0603020202020204" pitchFamily="34" charset="0"/>
              </a:rPr>
              <a:t>If the client is a female or a male born prior to 1/1/1960, the Selective Service Compliant question is “Not Applicable”.</a:t>
            </a:r>
          </a:p>
          <a:p>
            <a:r>
              <a:rPr lang="en-US" dirty="0">
                <a:solidFill>
                  <a:schemeClr val="tx1"/>
                </a:solidFill>
                <a:latin typeface="Trebuchet MS" panose="020B0603020202020204" pitchFamily="34" charset="0"/>
              </a:rPr>
              <a:t>If the client was born a male under the age of 18, Selective Service Registration is “Not Applicable” at the time of application.</a:t>
            </a:r>
          </a:p>
          <a:p>
            <a:pPr marL="0" indent="0">
              <a:buNone/>
            </a:pPr>
            <a:endParaRPr lang="en-US" dirty="0">
              <a:solidFill>
                <a:schemeClr val="tx1"/>
              </a:solidFill>
            </a:endParaRPr>
          </a:p>
        </p:txBody>
      </p:sp>
      <p:sp>
        <p:nvSpPr>
          <p:cNvPr id="4" name="Footer Placeholder 3">
            <a:extLst>
              <a:ext uri="{FF2B5EF4-FFF2-40B4-BE49-F238E27FC236}">
                <a16:creationId xmlns:a16="http://schemas.microsoft.com/office/drawing/2014/main" id="{7C66B652-D551-4751-A805-A7B9FF55455F}"/>
              </a:ext>
            </a:extLst>
          </p:cNvPr>
          <p:cNvSpPr>
            <a:spLocks noGrp="1"/>
          </p:cNvSpPr>
          <p:nvPr>
            <p:ph type="ftr" sz="quarter" idx="11"/>
          </p:nvPr>
        </p:nvSpPr>
        <p:spPr/>
        <p:txBody>
          <a:bodyPr numCol="1"/>
          <a:lstStyle/>
          <a:p>
            <a:r>
              <a:rPr lang="en-US" dirty="0"/>
              <a:t>June 22nd, 2023  </a:t>
            </a:r>
          </a:p>
        </p:txBody>
      </p:sp>
    </p:spTree>
    <p:extLst>
      <p:ext uri="{BB962C8B-B14F-4D97-AF65-F5344CB8AC3E}">
        <p14:creationId xmlns:p14="http://schemas.microsoft.com/office/powerpoint/2010/main" val="1257675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A97C9-8C71-40A4-98D8-503BA42F7720}"/>
              </a:ext>
            </a:extLst>
          </p:cNvPr>
          <p:cNvSpPr>
            <a:spLocks noGrp="1"/>
          </p:cNvSpPr>
          <p:nvPr>
            <p:ph type="title"/>
          </p:nvPr>
        </p:nvSpPr>
        <p:spPr>
          <a:xfrm>
            <a:off x="3211010" y="610865"/>
            <a:ext cx="6931796" cy="561049"/>
          </a:xfrm>
        </p:spPr>
        <p:txBody>
          <a:bodyPr numCol="1">
            <a:noAutofit/>
          </a:bodyPr>
          <a:lstStyle/>
          <a:p>
            <a:pPr algn="ctr"/>
            <a:r>
              <a:rPr lang="en-US" sz="4000" dirty="0">
                <a:latin typeface="Trebuchet MS" panose="020B0603020202020204" pitchFamily="34" charset="0"/>
              </a:rPr>
              <a:t>Selective Service Compliant</a:t>
            </a:r>
          </a:p>
        </p:txBody>
      </p:sp>
      <p:sp>
        <p:nvSpPr>
          <p:cNvPr id="3" name="Content Placeholder 2">
            <a:extLst>
              <a:ext uri="{FF2B5EF4-FFF2-40B4-BE49-F238E27FC236}">
                <a16:creationId xmlns:a16="http://schemas.microsoft.com/office/drawing/2014/main" id="{6CE08AA7-1D58-4371-8EF7-802537D38130}"/>
              </a:ext>
            </a:extLst>
          </p:cNvPr>
          <p:cNvSpPr>
            <a:spLocks noGrp="1"/>
          </p:cNvSpPr>
          <p:nvPr>
            <p:ph idx="1"/>
          </p:nvPr>
        </p:nvSpPr>
        <p:spPr>
          <a:xfrm>
            <a:off x="1308100" y="1614488"/>
            <a:ext cx="9550400" cy="4562475"/>
          </a:xfrm>
        </p:spPr>
        <p:txBody>
          <a:bodyPr numCol="1"/>
          <a:lstStyle/>
          <a:p>
            <a:pPr marL="0" indent="0">
              <a:buNone/>
            </a:pPr>
            <a:r>
              <a:rPr lang="en-US" sz="2400" dirty="0">
                <a:solidFill>
                  <a:schemeClr val="tx1"/>
                </a:solidFill>
                <a:latin typeface="Trebuchet MS" panose="020B0603020202020204" pitchFamily="34" charset="0"/>
              </a:rPr>
              <a:t>“Selective Service Compliance” is documented on the Private Information Screen within the IWDS application of every client.</a:t>
            </a:r>
            <a:endParaRPr lang="en-US" dirty="0"/>
          </a:p>
        </p:txBody>
      </p:sp>
      <p:sp>
        <p:nvSpPr>
          <p:cNvPr id="4" name="Footer Placeholder 3">
            <a:extLst>
              <a:ext uri="{FF2B5EF4-FFF2-40B4-BE49-F238E27FC236}">
                <a16:creationId xmlns:a16="http://schemas.microsoft.com/office/drawing/2014/main" id="{E4745602-0313-4982-9C2C-C38B4A2DF23B}"/>
              </a:ext>
            </a:extLst>
          </p:cNvPr>
          <p:cNvSpPr>
            <a:spLocks noGrp="1"/>
          </p:cNvSpPr>
          <p:nvPr>
            <p:ph type="ftr" sz="quarter" idx="11"/>
          </p:nvPr>
        </p:nvSpPr>
        <p:spPr/>
        <p:txBody>
          <a:bodyPr numCol="1"/>
          <a:lstStyle/>
          <a:p>
            <a:r>
              <a:rPr lang="en-US" dirty="0"/>
              <a:t>June 22nd, 2023  </a:t>
            </a:r>
          </a:p>
        </p:txBody>
      </p:sp>
      <p:sp>
        <p:nvSpPr>
          <p:cNvPr id="7" name="Left Arrow 4">
            <a:extLst>
              <a:ext uri="{FF2B5EF4-FFF2-40B4-BE49-F238E27FC236}">
                <a16:creationId xmlns:a16="http://schemas.microsoft.com/office/drawing/2014/main" id="{9B715552-884B-4F80-9750-A5F3F4050F46}"/>
              </a:ext>
            </a:extLst>
          </p:cNvPr>
          <p:cNvSpPr/>
          <p:nvPr/>
        </p:nvSpPr>
        <p:spPr>
          <a:xfrm rot="10800000">
            <a:off x="2493206" y="5336871"/>
            <a:ext cx="717804"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pic>
        <p:nvPicPr>
          <p:cNvPr id="9" name="Picture 8">
            <a:extLst>
              <a:ext uri="{FF2B5EF4-FFF2-40B4-BE49-F238E27FC236}">
                <a16:creationId xmlns:a16="http://schemas.microsoft.com/office/drawing/2014/main" id="{D5997A48-ACCC-D5A5-005E-694C61567C16}"/>
              </a:ext>
            </a:extLst>
          </p:cNvPr>
          <p:cNvPicPr>
            <a:picLocks noChangeAspect="1"/>
          </p:cNvPicPr>
          <p:nvPr/>
        </p:nvPicPr>
        <p:blipFill>
          <a:blip r:embed="rId2"/>
          <a:stretch>
            <a:fillRect/>
          </a:stretch>
        </p:blipFill>
        <p:spPr>
          <a:xfrm>
            <a:off x="3211010" y="2460397"/>
            <a:ext cx="6347355" cy="3895954"/>
          </a:xfrm>
          <a:prstGeom prst="rect">
            <a:avLst/>
          </a:prstGeom>
        </p:spPr>
      </p:pic>
    </p:spTree>
    <p:extLst>
      <p:ext uri="{BB962C8B-B14F-4D97-AF65-F5344CB8AC3E}">
        <p14:creationId xmlns:p14="http://schemas.microsoft.com/office/powerpoint/2010/main" val="3512519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C555C-70CD-4C8F-9904-04173BC07D2A}"/>
              </a:ext>
            </a:extLst>
          </p:cNvPr>
          <p:cNvSpPr>
            <a:spLocks noGrp="1"/>
          </p:cNvSpPr>
          <p:nvPr>
            <p:ph type="title"/>
          </p:nvPr>
        </p:nvSpPr>
        <p:spPr>
          <a:xfrm>
            <a:off x="3211011" y="610865"/>
            <a:ext cx="7177590" cy="561049"/>
          </a:xfrm>
        </p:spPr>
        <p:txBody>
          <a:bodyPr numCol="1">
            <a:normAutofit fontScale="90000"/>
          </a:bodyPr>
          <a:lstStyle/>
          <a:p>
            <a:pPr algn="ctr"/>
            <a:r>
              <a:rPr lang="en-US" dirty="0">
                <a:latin typeface="Trebuchet MS" panose="020B0603020202020204" pitchFamily="34" charset="0"/>
              </a:rPr>
              <a:t>Selective Service Compliant </a:t>
            </a:r>
            <a:endParaRPr lang="en-US" dirty="0"/>
          </a:p>
        </p:txBody>
      </p:sp>
      <p:sp>
        <p:nvSpPr>
          <p:cNvPr id="3" name="Content Placeholder 2">
            <a:extLst>
              <a:ext uri="{FF2B5EF4-FFF2-40B4-BE49-F238E27FC236}">
                <a16:creationId xmlns:a16="http://schemas.microsoft.com/office/drawing/2014/main" id="{7160A729-C2EE-4462-9AB1-34F39E26D255}"/>
              </a:ext>
            </a:extLst>
          </p:cNvPr>
          <p:cNvSpPr>
            <a:spLocks noGrp="1"/>
          </p:cNvSpPr>
          <p:nvPr>
            <p:ph idx="1"/>
          </p:nvPr>
        </p:nvSpPr>
        <p:spPr>
          <a:xfrm>
            <a:off x="1701799" y="2118167"/>
            <a:ext cx="9398591" cy="4058796"/>
          </a:xfrm>
        </p:spPr>
        <p:txBody>
          <a:bodyPr numCol="1">
            <a:normAutofit/>
          </a:bodyPr>
          <a:lstStyle/>
          <a:p>
            <a:r>
              <a:rPr lang="en-US" dirty="0">
                <a:solidFill>
                  <a:schemeClr val="tx1"/>
                </a:solidFill>
                <a:latin typeface="Trebuchet MS" panose="020B0603020202020204" pitchFamily="34" charset="0"/>
              </a:rPr>
              <a:t>Most individuals born male, who have turned age 18 will have been compliant with Selective Service, however, most will probably not know their Selective Service Number. </a:t>
            </a:r>
          </a:p>
          <a:p>
            <a:r>
              <a:rPr lang="en-US" dirty="0">
                <a:solidFill>
                  <a:schemeClr val="tx1"/>
                </a:solidFill>
                <a:latin typeface="Trebuchet MS" panose="020B0603020202020204" pitchFamily="34" charset="0"/>
              </a:rPr>
              <a:t>To obtain the Selective Service Number, on the “Private Information” screen - go into the Selective Service Website via Verify Compliance. </a:t>
            </a:r>
          </a:p>
          <a:p>
            <a:endParaRPr lang="en-US" dirty="0"/>
          </a:p>
        </p:txBody>
      </p:sp>
      <p:sp>
        <p:nvSpPr>
          <p:cNvPr id="4" name="Footer Placeholder 3">
            <a:extLst>
              <a:ext uri="{FF2B5EF4-FFF2-40B4-BE49-F238E27FC236}">
                <a16:creationId xmlns:a16="http://schemas.microsoft.com/office/drawing/2014/main" id="{431F04C7-61B8-4226-A017-0B888F38FEE1}"/>
              </a:ext>
            </a:extLst>
          </p:cNvPr>
          <p:cNvSpPr>
            <a:spLocks noGrp="1"/>
          </p:cNvSpPr>
          <p:nvPr>
            <p:ph type="ftr" sz="quarter" idx="11"/>
          </p:nvPr>
        </p:nvSpPr>
        <p:spPr/>
        <p:txBody>
          <a:bodyPr numCol="1"/>
          <a:lstStyle/>
          <a:p>
            <a:r>
              <a:rPr lang="en-US" dirty="0"/>
              <a:t>June 22nd, 2023 </a:t>
            </a:r>
          </a:p>
        </p:txBody>
      </p:sp>
      <p:pic>
        <p:nvPicPr>
          <p:cNvPr id="5" name="Picture 1">
            <a:extLst>
              <a:ext uri="{FF2B5EF4-FFF2-40B4-BE49-F238E27FC236}">
                <a16:creationId xmlns:a16="http://schemas.microsoft.com/office/drawing/2014/main" id="{E7680971-A730-48CE-819B-48C765285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05494" y="5178169"/>
            <a:ext cx="579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eft Arrow 4">
            <a:extLst>
              <a:ext uri="{FF2B5EF4-FFF2-40B4-BE49-F238E27FC236}">
                <a16:creationId xmlns:a16="http://schemas.microsoft.com/office/drawing/2014/main" id="{0A33BB3F-6F2A-4E1B-9110-453719C9AD33}"/>
              </a:ext>
            </a:extLst>
          </p:cNvPr>
          <p:cNvSpPr/>
          <p:nvPr/>
        </p:nvSpPr>
        <p:spPr>
          <a:xfrm>
            <a:off x="7435596" y="5469487"/>
            <a:ext cx="717804"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Tree>
    <p:extLst>
      <p:ext uri="{BB962C8B-B14F-4D97-AF65-F5344CB8AC3E}">
        <p14:creationId xmlns:p14="http://schemas.microsoft.com/office/powerpoint/2010/main" val="3228261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F2293-E381-4BD4-BD0C-1B0AF2391490}"/>
              </a:ext>
            </a:extLst>
          </p:cNvPr>
          <p:cNvSpPr>
            <a:spLocks noGrp="1"/>
          </p:cNvSpPr>
          <p:nvPr>
            <p:ph type="title"/>
          </p:nvPr>
        </p:nvSpPr>
        <p:spPr/>
        <p:txBody>
          <a:bodyPr numCol="1">
            <a:normAutofit fontScale="90000"/>
          </a:bodyPr>
          <a:lstStyle/>
          <a:p>
            <a:pPr algn="ctr"/>
            <a:r>
              <a:rPr lang="en-US" dirty="0"/>
              <a:t>Selective Service System</a:t>
            </a:r>
          </a:p>
        </p:txBody>
      </p:sp>
      <p:sp>
        <p:nvSpPr>
          <p:cNvPr id="4" name="Footer Placeholder 3">
            <a:extLst>
              <a:ext uri="{FF2B5EF4-FFF2-40B4-BE49-F238E27FC236}">
                <a16:creationId xmlns:a16="http://schemas.microsoft.com/office/drawing/2014/main" id="{25D491E6-C0BA-4614-AFB5-33A11115C18D}"/>
              </a:ext>
            </a:extLst>
          </p:cNvPr>
          <p:cNvSpPr>
            <a:spLocks noGrp="1"/>
          </p:cNvSpPr>
          <p:nvPr>
            <p:ph type="ftr" sz="quarter" idx="11"/>
          </p:nvPr>
        </p:nvSpPr>
        <p:spPr/>
        <p:txBody>
          <a:bodyPr numCol="1"/>
          <a:lstStyle/>
          <a:p>
            <a:r>
              <a:rPr lang="en-US" dirty="0"/>
              <a:t>June 22nd, 2023</a:t>
            </a:r>
          </a:p>
        </p:txBody>
      </p:sp>
      <p:pic>
        <p:nvPicPr>
          <p:cNvPr id="5" name="Picture 3">
            <a:extLst>
              <a:ext uri="{FF2B5EF4-FFF2-40B4-BE49-F238E27FC236}">
                <a16:creationId xmlns:a16="http://schemas.microsoft.com/office/drawing/2014/main" id="{FDF4A02E-8EAF-483D-AAB6-76223973EB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03973" y="2117725"/>
            <a:ext cx="8184053"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eft Arrow 4">
            <a:extLst>
              <a:ext uri="{FF2B5EF4-FFF2-40B4-BE49-F238E27FC236}">
                <a16:creationId xmlns:a16="http://schemas.microsoft.com/office/drawing/2014/main" id="{3E653801-12B1-4904-8E8F-5A7F27E92264}"/>
              </a:ext>
            </a:extLst>
          </p:cNvPr>
          <p:cNvSpPr/>
          <p:nvPr/>
        </p:nvSpPr>
        <p:spPr>
          <a:xfrm rot="19115121">
            <a:off x="4017146" y="3415604"/>
            <a:ext cx="717804"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Tree>
    <p:extLst>
      <p:ext uri="{BB962C8B-B14F-4D97-AF65-F5344CB8AC3E}">
        <p14:creationId xmlns:p14="http://schemas.microsoft.com/office/powerpoint/2010/main" val="2976903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B22C-177E-42E4-85AF-8496D1BE275C}"/>
              </a:ext>
            </a:extLst>
          </p:cNvPr>
          <p:cNvSpPr>
            <a:spLocks noGrp="1"/>
          </p:cNvSpPr>
          <p:nvPr>
            <p:ph type="title"/>
          </p:nvPr>
        </p:nvSpPr>
        <p:spPr>
          <a:xfrm>
            <a:off x="3116688" y="610865"/>
            <a:ext cx="7315199" cy="561049"/>
          </a:xfrm>
        </p:spPr>
        <p:txBody>
          <a:bodyPr numCol="1">
            <a:normAutofit fontScale="90000"/>
          </a:bodyPr>
          <a:lstStyle/>
          <a:p>
            <a:pPr algn="ctr"/>
            <a:r>
              <a:rPr lang="en-US" dirty="0">
                <a:latin typeface="Trebuchet MS" panose="020B0603020202020204" pitchFamily="34" charset="0"/>
              </a:rPr>
              <a:t>Selective Service Verification</a:t>
            </a:r>
          </a:p>
        </p:txBody>
      </p:sp>
      <p:sp>
        <p:nvSpPr>
          <p:cNvPr id="3" name="Content Placeholder 2">
            <a:extLst>
              <a:ext uri="{FF2B5EF4-FFF2-40B4-BE49-F238E27FC236}">
                <a16:creationId xmlns:a16="http://schemas.microsoft.com/office/drawing/2014/main" id="{8D0634F2-56F9-40C4-9433-632E6DDEF2B2}"/>
              </a:ext>
            </a:extLst>
          </p:cNvPr>
          <p:cNvSpPr>
            <a:spLocks noGrp="1"/>
          </p:cNvSpPr>
          <p:nvPr>
            <p:ph idx="1"/>
          </p:nvPr>
        </p:nvSpPr>
        <p:spPr>
          <a:xfrm>
            <a:off x="838200" y="2118167"/>
            <a:ext cx="4957689" cy="4058796"/>
          </a:xfrm>
        </p:spPr>
        <p:txBody>
          <a:bodyPr numCol="1"/>
          <a:lstStyle/>
          <a:p>
            <a:r>
              <a:rPr lang="en-US" dirty="0">
                <a:solidFill>
                  <a:schemeClr val="tx1"/>
                </a:solidFill>
                <a:latin typeface="Trebuchet MS" panose="020B0603020202020204" pitchFamily="34" charset="0"/>
              </a:rPr>
              <a:t>The verification will require the client’s last name, SSN and Date of Birth.</a:t>
            </a:r>
          </a:p>
          <a:p>
            <a:r>
              <a:rPr lang="en-US" dirty="0">
                <a:solidFill>
                  <a:schemeClr val="tx1"/>
                </a:solidFill>
                <a:latin typeface="Trebuchet MS" panose="020B0603020202020204" pitchFamily="34" charset="0"/>
              </a:rPr>
              <a:t>Then must prove you are not a “robot” for the search to continue. </a:t>
            </a:r>
          </a:p>
          <a:p>
            <a:endParaRPr lang="en-US" dirty="0"/>
          </a:p>
        </p:txBody>
      </p:sp>
      <p:sp>
        <p:nvSpPr>
          <p:cNvPr id="4" name="Footer Placeholder 3">
            <a:extLst>
              <a:ext uri="{FF2B5EF4-FFF2-40B4-BE49-F238E27FC236}">
                <a16:creationId xmlns:a16="http://schemas.microsoft.com/office/drawing/2014/main" id="{23BCCECF-EB04-40F0-9439-B6775B683E7E}"/>
              </a:ext>
            </a:extLst>
          </p:cNvPr>
          <p:cNvSpPr>
            <a:spLocks noGrp="1"/>
          </p:cNvSpPr>
          <p:nvPr>
            <p:ph type="ftr" sz="quarter" idx="11"/>
          </p:nvPr>
        </p:nvSpPr>
        <p:spPr/>
        <p:txBody>
          <a:bodyPr numCol="1"/>
          <a:lstStyle/>
          <a:p>
            <a:r>
              <a:rPr lang="en-US" dirty="0"/>
              <a:t>June 22nd, 2023</a:t>
            </a:r>
          </a:p>
        </p:txBody>
      </p:sp>
      <p:pic>
        <p:nvPicPr>
          <p:cNvPr id="5" name="Content Placeholder 4">
            <a:extLst>
              <a:ext uri="{FF2B5EF4-FFF2-40B4-BE49-F238E27FC236}">
                <a16:creationId xmlns:a16="http://schemas.microsoft.com/office/drawing/2014/main" id="{4CA016FC-4AF9-45BA-AABE-C8E1F2D75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396113" y="1905000"/>
            <a:ext cx="4431040" cy="4221163"/>
          </a:xfrm>
          <a:prstGeom prst="rect">
            <a:avLst/>
          </a:prstGeom>
        </p:spPr>
      </p:pic>
    </p:spTree>
    <p:extLst>
      <p:ext uri="{BB962C8B-B14F-4D97-AF65-F5344CB8AC3E}">
        <p14:creationId xmlns:p14="http://schemas.microsoft.com/office/powerpoint/2010/main" val="153192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902ED-156C-4F7E-8F88-EEDACD8223FD}"/>
              </a:ext>
            </a:extLst>
          </p:cNvPr>
          <p:cNvSpPr>
            <a:spLocks noGrp="1"/>
          </p:cNvSpPr>
          <p:nvPr>
            <p:ph type="title"/>
          </p:nvPr>
        </p:nvSpPr>
        <p:spPr>
          <a:xfrm>
            <a:off x="2756080" y="610865"/>
            <a:ext cx="8071074" cy="561049"/>
          </a:xfrm>
        </p:spPr>
        <p:txBody>
          <a:bodyPr numCol="1">
            <a:normAutofit fontScale="90000"/>
          </a:bodyPr>
          <a:lstStyle/>
          <a:p>
            <a:pPr algn="ctr"/>
            <a:r>
              <a:rPr lang="en-US" dirty="0">
                <a:latin typeface="Trebuchet MS" panose="020B0603020202020204" pitchFamily="34" charset="0"/>
              </a:rPr>
              <a:t>Selective Service Verification</a:t>
            </a:r>
          </a:p>
        </p:txBody>
      </p:sp>
      <p:sp>
        <p:nvSpPr>
          <p:cNvPr id="3" name="Content Placeholder 2">
            <a:extLst>
              <a:ext uri="{FF2B5EF4-FFF2-40B4-BE49-F238E27FC236}">
                <a16:creationId xmlns:a16="http://schemas.microsoft.com/office/drawing/2014/main" id="{2B700BF0-58FA-4206-B9B1-9AE7845F97E2}"/>
              </a:ext>
            </a:extLst>
          </p:cNvPr>
          <p:cNvSpPr>
            <a:spLocks noGrp="1"/>
          </p:cNvSpPr>
          <p:nvPr>
            <p:ph idx="1"/>
          </p:nvPr>
        </p:nvSpPr>
        <p:spPr/>
        <p:txBody>
          <a:bodyPr numCol="1"/>
          <a:lstStyle/>
          <a:p>
            <a:pPr marL="0" indent="0">
              <a:buNone/>
            </a:pPr>
            <a:r>
              <a:rPr lang="en-US" dirty="0">
                <a:solidFill>
                  <a:schemeClr val="tx1"/>
                </a:solidFill>
                <a:latin typeface="Trebuchet MS" panose="020B0603020202020204" pitchFamily="34" charset="0"/>
              </a:rPr>
              <a:t>Once the search is completed, if the individual was already registered with Selective Service, the details including the Selective Service number will be provided.  (See the next slide for an example.)  </a:t>
            </a:r>
          </a:p>
          <a:p>
            <a:endParaRPr lang="en-US" dirty="0"/>
          </a:p>
        </p:txBody>
      </p:sp>
      <p:sp>
        <p:nvSpPr>
          <p:cNvPr id="4" name="Footer Placeholder 3">
            <a:extLst>
              <a:ext uri="{FF2B5EF4-FFF2-40B4-BE49-F238E27FC236}">
                <a16:creationId xmlns:a16="http://schemas.microsoft.com/office/drawing/2014/main" id="{4A80937F-8CEF-4041-9E22-D9BCBD7602BE}"/>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1804871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F3C7-B202-4988-AFB2-AF25DFA938BA}"/>
              </a:ext>
            </a:extLst>
          </p:cNvPr>
          <p:cNvSpPr>
            <a:spLocks noGrp="1"/>
          </p:cNvSpPr>
          <p:nvPr>
            <p:ph type="title"/>
          </p:nvPr>
        </p:nvSpPr>
        <p:spPr>
          <a:xfrm>
            <a:off x="2653048" y="610865"/>
            <a:ext cx="8174105" cy="561049"/>
          </a:xfrm>
        </p:spPr>
        <p:txBody>
          <a:bodyPr numCol="1">
            <a:normAutofit fontScale="90000"/>
          </a:bodyPr>
          <a:lstStyle/>
          <a:p>
            <a:pPr algn="ctr"/>
            <a:r>
              <a:rPr lang="en-US" dirty="0">
                <a:latin typeface="Trebuchet MS" panose="020B0603020202020204" pitchFamily="34" charset="0"/>
              </a:rPr>
              <a:t>Selective Service Verification</a:t>
            </a:r>
          </a:p>
        </p:txBody>
      </p:sp>
      <p:sp>
        <p:nvSpPr>
          <p:cNvPr id="4" name="Footer Placeholder 3">
            <a:extLst>
              <a:ext uri="{FF2B5EF4-FFF2-40B4-BE49-F238E27FC236}">
                <a16:creationId xmlns:a16="http://schemas.microsoft.com/office/drawing/2014/main" id="{8C6FBC4C-79A3-44A1-9FFC-DEC3AADECD87}"/>
              </a:ext>
            </a:extLst>
          </p:cNvPr>
          <p:cNvSpPr>
            <a:spLocks noGrp="1"/>
          </p:cNvSpPr>
          <p:nvPr>
            <p:ph type="ftr" sz="quarter" idx="11"/>
          </p:nvPr>
        </p:nvSpPr>
        <p:spPr/>
        <p:txBody>
          <a:bodyPr numCol="1"/>
          <a:lstStyle/>
          <a:p>
            <a:r>
              <a:rPr lang="en-US" dirty="0"/>
              <a:t>June 22nd, 2023</a:t>
            </a:r>
          </a:p>
        </p:txBody>
      </p:sp>
      <p:pic>
        <p:nvPicPr>
          <p:cNvPr id="5" name="Content Placeholder 4">
            <a:extLst>
              <a:ext uri="{FF2B5EF4-FFF2-40B4-BE49-F238E27FC236}">
                <a16:creationId xmlns:a16="http://schemas.microsoft.com/office/drawing/2014/main" id="{C4778A07-727B-4A5F-BF9D-085CF68192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99930" y="1813730"/>
            <a:ext cx="2853449" cy="4059238"/>
          </a:xfrm>
        </p:spPr>
      </p:pic>
      <p:pic>
        <p:nvPicPr>
          <p:cNvPr id="6" name="Content Placeholder 5">
            <a:extLst>
              <a:ext uri="{FF2B5EF4-FFF2-40B4-BE49-F238E27FC236}">
                <a16:creationId xmlns:a16="http://schemas.microsoft.com/office/drawing/2014/main" id="{3166D9B7-313B-488B-8F8C-A06218AB1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286500" y="1957388"/>
            <a:ext cx="4038600" cy="3962400"/>
          </a:xfrm>
          <a:prstGeom prst="rect">
            <a:avLst/>
          </a:prstGeom>
        </p:spPr>
      </p:pic>
      <p:sp>
        <p:nvSpPr>
          <p:cNvPr id="7" name="Rectangle 6">
            <a:extLst>
              <a:ext uri="{FF2B5EF4-FFF2-40B4-BE49-F238E27FC236}">
                <a16:creationId xmlns:a16="http://schemas.microsoft.com/office/drawing/2014/main" id="{4837C33A-1EA7-494D-BAB7-F87FC841A027}"/>
              </a:ext>
            </a:extLst>
          </p:cNvPr>
          <p:cNvSpPr/>
          <p:nvPr/>
        </p:nvSpPr>
        <p:spPr>
          <a:xfrm>
            <a:off x="6526712" y="3938588"/>
            <a:ext cx="984738" cy="230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defRPr/>
            </a:pPr>
            <a:endParaRPr lang="en-US"/>
          </a:p>
        </p:txBody>
      </p:sp>
      <p:sp>
        <p:nvSpPr>
          <p:cNvPr id="8" name="Rectangle 7">
            <a:extLst>
              <a:ext uri="{FF2B5EF4-FFF2-40B4-BE49-F238E27FC236}">
                <a16:creationId xmlns:a16="http://schemas.microsoft.com/office/drawing/2014/main" id="{4215E2B6-3CB0-48E1-BDF3-F22486CF687E}"/>
              </a:ext>
            </a:extLst>
          </p:cNvPr>
          <p:cNvSpPr/>
          <p:nvPr/>
        </p:nvSpPr>
        <p:spPr>
          <a:xfrm>
            <a:off x="7180800" y="2166865"/>
            <a:ext cx="429821"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defRPr/>
            </a:pPr>
            <a:endParaRPr lang="en-US"/>
          </a:p>
        </p:txBody>
      </p:sp>
      <p:sp>
        <p:nvSpPr>
          <p:cNvPr id="9" name="Left Arrow 4">
            <a:extLst>
              <a:ext uri="{FF2B5EF4-FFF2-40B4-BE49-F238E27FC236}">
                <a16:creationId xmlns:a16="http://schemas.microsoft.com/office/drawing/2014/main" id="{D8D7F7E6-1A1C-480E-B915-F22862F6BAAD}"/>
              </a:ext>
            </a:extLst>
          </p:cNvPr>
          <p:cNvSpPr/>
          <p:nvPr/>
        </p:nvSpPr>
        <p:spPr>
          <a:xfrm rot="10800000">
            <a:off x="5737098" y="3429000"/>
            <a:ext cx="717804"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Tree>
    <p:extLst>
      <p:ext uri="{BB962C8B-B14F-4D97-AF65-F5344CB8AC3E}">
        <p14:creationId xmlns:p14="http://schemas.microsoft.com/office/powerpoint/2010/main" val="2167026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42803-4D7C-4008-96DE-DB0EB052D30D}"/>
              </a:ext>
            </a:extLst>
          </p:cNvPr>
          <p:cNvSpPr>
            <a:spLocks noGrp="1"/>
          </p:cNvSpPr>
          <p:nvPr>
            <p:ph type="title"/>
          </p:nvPr>
        </p:nvSpPr>
        <p:spPr>
          <a:xfrm>
            <a:off x="2434108" y="610865"/>
            <a:ext cx="8393046" cy="561049"/>
          </a:xfrm>
        </p:spPr>
        <p:txBody>
          <a:bodyPr numCol="1">
            <a:normAutofit fontScale="90000"/>
          </a:bodyPr>
          <a:lstStyle/>
          <a:p>
            <a:pPr algn="ctr"/>
            <a:r>
              <a:rPr lang="en-US" dirty="0">
                <a:latin typeface="Trebuchet MS" panose="020B0603020202020204" pitchFamily="34" charset="0"/>
              </a:rPr>
              <a:t>Selective Service Verification</a:t>
            </a:r>
          </a:p>
        </p:txBody>
      </p:sp>
      <p:sp>
        <p:nvSpPr>
          <p:cNvPr id="3" name="Content Placeholder 2">
            <a:extLst>
              <a:ext uri="{FF2B5EF4-FFF2-40B4-BE49-F238E27FC236}">
                <a16:creationId xmlns:a16="http://schemas.microsoft.com/office/drawing/2014/main" id="{B27587F2-DA7C-422F-BC09-C0B5FAB2949E}"/>
              </a:ext>
            </a:extLst>
          </p:cNvPr>
          <p:cNvSpPr>
            <a:spLocks noGrp="1"/>
          </p:cNvSpPr>
          <p:nvPr>
            <p:ph idx="1"/>
          </p:nvPr>
        </p:nvSpPr>
        <p:spPr>
          <a:xfrm>
            <a:off x="838200" y="2118167"/>
            <a:ext cx="10327783" cy="4058796"/>
          </a:xfrm>
        </p:spPr>
        <p:txBody>
          <a:bodyPr numCol="1"/>
          <a:lstStyle/>
          <a:p>
            <a:r>
              <a:rPr lang="en-US" dirty="0">
                <a:solidFill>
                  <a:schemeClr val="tx1"/>
                </a:solidFill>
                <a:latin typeface="Trebuchet MS" panose="020B0603020202020204" pitchFamily="34" charset="0"/>
              </a:rPr>
              <a:t>The Career Planner would print the verification document with the selective service number and place it in the file to support selective service compliance.</a:t>
            </a:r>
          </a:p>
          <a:p>
            <a:r>
              <a:rPr lang="en-US" dirty="0">
                <a:solidFill>
                  <a:schemeClr val="tx1"/>
                </a:solidFill>
                <a:latin typeface="Trebuchet MS" panose="020B0603020202020204" pitchFamily="34" charset="0"/>
              </a:rPr>
              <a:t>The Career Planner would transcribe the selective service number from the website over into the application’s “Private Information” screen in the block for “Selective Service Number”. </a:t>
            </a:r>
          </a:p>
          <a:p>
            <a:endParaRPr lang="en-US" dirty="0"/>
          </a:p>
        </p:txBody>
      </p:sp>
      <p:sp>
        <p:nvSpPr>
          <p:cNvPr id="4" name="Footer Placeholder 3">
            <a:extLst>
              <a:ext uri="{FF2B5EF4-FFF2-40B4-BE49-F238E27FC236}">
                <a16:creationId xmlns:a16="http://schemas.microsoft.com/office/drawing/2014/main" id="{BDD8AF87-4AE6-4FE8-9DBB-E4FE7A0B3CFC}"/>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1362402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BAE4-E098-4FFB-B061-E5B98B49CFED}"/>
              </a:ext>
            </a:extLst>
          </p:cNvPr>
          <p:cNvSpPr>
            <a:spLocks noGrp="1"/>
          </p:cNvSpPr>
          <p:nvPr>
            <p:ph type="title"/>
          </p:nvPr>
        </p:nvSpPr>
        <p:spPr>
          <a:xfrm>
            <a:off x="2511380" y="610865"/>
            <a:ext cx="8315773" cy="561049"/>
          </a:xfrm>
        </p:spPr>
        <p:txBody>
          <a:bodyPr numCol="1">
            <a:normAutofit fontScale="90000"/>
          </a:bodyPr>
          <a:lstStyle/>
          <a:p>
            <a:pPr algn="ctr"/>
            <a:r>
              <a:rPr lang="en-US" dirty="0">
                <a:latin typeface="Trebuchet MS" panose="020B0603020202020204" pitchFamily="34" charset="0"/>
              </a:rPr>
              <a:t>Selective Service Verification</a:t>
            </a:r>
          </a:p>
        </p:txBody>
      </p:sp>
      <p:sp>
        <p:nvSpPr>
          <p:cNvPr id="3" name="Content Placeholder 2">
            <a:extLst>
              <a:ext uri="{FF2B5EF4-FFF2-40B4-BE49-F238E27FC236}">
                <a16:creationId xmlns:a16="http://schemas.microsoft.com/office/drawing/2014/main" id="{04DAB711-81F6-4822-8517-BBC2B22F4DC0}"/>
              </a:ext>
            </a:extLst>
          </p:cNvPr>
          <p:cNvSpPr>
            <a:spLocks noGrp="1"/>
          </p:cNvSpPr>
          <p:nvPr>
            <p:ph idx="1"/>
          </p:nvPr>
        </p:nvSpPr>
        <p:spPr/>
        <p:txBody>
          <a:bodyPr numCol="1"/>
          <a:lstStyle/>
          <a:p>
            <a:pPr marL="0" indent="0">
              <a:buNone/>
            </a:pPr>
            <a:r>
              <a:rPr lang="en-US" dirty="0">
                <a:solidFill>
                  <a:schemeClr val="tx1"/>
                </a:solidFill>
                <a:latin typeface="Trebuchet MS" panose="020B0603020202020204" pitchFamily="34" charset="0"/>
              </a:rPr>
              <a:t>The first two digits of the selective service number will always begin with the individuals last two numbers of their birth year, this “example” client was born in 1965, so we know the first two numbers of their selective service would begin with 65.</a:t>
            </a:r>
            <a:endParaRPr lang="en-US" dirty="0"/>
          </a:p>
        </p:txBody>
      </p:sp>
      <p:sp>
        <p:nvSpPr>
          <p:cNvPr id="4" name="Footer Placeholder 3">
            <a:extLst>
              <a:ext uri="{FF2B5EF4-FFF2-40B4-BE49-F238E27FC236}">
                <a16:creationId xmlns:a16="http://schemas.microsoft.com/office/drawing/2014/main" id="{C26B78FE-CD13-4C79-B349-010DCAB92C5B}"/>
              </a:ext>
            </a:extLst>
          </p:cNvPr>
          <p:cNvSpPr>
            <a:spLocks noGrp="1"/>
          </p:cNvSpPr>
          <p:nvPr>
            <p:ph type="ftr" sz="quarter" idx="11"/>
          </p:nvPr>
        </p:nvSpPr>
        <p:spPr/>
        <p:txBody>
          <a:bodyPr numCol="1"/>
          <a:lstStyle/>
          <a:p>
            <a:r>
              <a:rPr lang="en-US" dirty="0"/>
              <a:t>June 22nd, 2023</a:t>
            </a:r>
          </a:p>
        </p:txBody>
      </p:sp>
      <p:pic>
        <p:nvPicPr>
          <p:cNvPr id="5" name="Picture 2">
            <a:extLst>
              <a:ext uri="{FF2B5EF4-FFF2-40B4-BE49-F238E27FC236}">
                <a16:creationId xmlns:a16="http://schemas.microsoft.com/office/drawing/2014/main" id="{DD00316C-4F2B-483B-83A6-82BCBECA0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11010" y="4147565"/>
            <a:ext cx="57912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eft Arrow 4">
            <a:extLst>
              <a:ext uri="{FF2B5EF4-FFF2-40B4-BE49-F238E27FC236}">
                <a16:creationId xmlns:a16="http://schemas.microsoft.com/office/drawing/2014/main" id="{D94524F0-D94E-449B-9CBF-4CFFC9199B85}"/>
              </a:ext>
            </a:extLst>
          </p:cNvPr>
          <p:cNvSpPr/>
          <p:nvPr/>
        </p:nvSpPr>
        <p:spPr>
          <a:xfrm>
            <a:off x="6967499" y="5004581"/>
            <a:ext cx="717804"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Tree>
    <p:extLst>
      <p:ext uri="{BB962C8B-B14F-4D97-AF65-F5344CB8AC3E}">
        <p14:creationId xmlns:p14="http://schemas.microsoft.com/office/powerpoint/2010/main" val="403059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5948" y="681037"/>
            <a:ext cx="6962843" cy="764991"/>
          </a:xfrm>
        </p:spPr>
        <p:txBody>
          <a:bodyPr numCol="1">
            <a:normAutofit/>
          </a:bodyPr>
          <a:lstStyle/>
          <a:p>
            <a:pPr algn="ctr"/>
            <a:r>
              <a:rPr lang="en-US" sz="4000" dirty="0">
                <a:latin typeface="Trebuchet MS" panose="020B0603020202020204" pitchFamily="34" charset="0"/>
              </a:rPr>
              <a:t>Federal Guidance</a:t>
            </a:r>
          </a:p>
        </p:txBody>
      </p:sp>
      <p:sp>
        <p:nvSpPr>
          <p:cNvPr id="6" name="Content Placeholder 5"/>
          <p:cNvSpPr>
            <a:spLocks noGrp="1"/>
          </p:cNvSpPr>
          <p:nvPr>
            <p:ph idx="1"/>
          </p:nvPr>
        </p:nvSpPr>
        <p:spPr/>
        <p:txBody>
          <a:bodyPr numCol="1">
            <a:normAutofit/>
          </a:bodyPr>
          <a:lstStyle/>
          <a:p>
            <a:pPr>
              <a:buFont typeface="Arial" panose="020B0604020202020204" pitchFamily="34" charset="0"/>
              <a:buChar char="•"/>
            </a:pPr>
            <a:r>
              <a:rPr lang="en-US" sz="2400" dirty="0">
                <a:solidFill>
                  <a:schemeClr val="tx1"/>
                </a:solidFill>
                <a:latin typeface="Trebuchet MS" panose="020B0603020202020204" pitchFamily="34" charset="0"/>
                <a:cs typeface="Calibri" panose="020F0502020204030204" pitchFamily="34" charset="0"/>
              </a:rPr>
              <a:t>Workforce Innovation and Opportunity Act of 2014 is the overall driving factor for all the WIOA programs.</a:t>
            </a:r>
          </a:p>
          <a:p>
            <a:pPr>
              <a:buFont typeface="Arial" panose="020B0604020202020204" pitchFamily="34" charset="0"/>
              <a:buChar char="•"/>
            </a:pPr>
            <a:r>
              <a:rPr lang="en-US" sz="2400" dirty="0">
                <a:solidFill>
                  <a:schemeClr val="tx1"/>
                </a:solidFill>
                <a:latin typeface="Trebuchet MS" panose="020B0603020202020204" pitchFamily="34" charset="0"/>
                <a:cs typeface="Calibri" panose="020F0502020204030204" pitchFamily="34" charset="0"/>
              </a:rPr>
              <a:t>TEGL 19-16 – Guidance on Services Provided through Adult and Dislocated Worker under WIOA – dated April 1</a:t>
            </a:r>
            <a:r>
              <a:rPr lang="en-US" sz="2400" baseline="30000" dirty="0">
                <a:solidFill>
                  <a:schemeClr val="tx1"/>
                </a:solidFill>
                <a:latin typeface="Trebuchet MS" panose="020B0603020202020204" pitchFamily="34" charset="0"/>
                <a:cs typeface="Calibri" panose="020F0502020204030204" pitchFamily="34" charset="0"/>
              </a:rPr>
              <a:t>st</a:t>
            </a:r>
            <a:r>
              <a:rPr lang="en-US" sz="2400" dirty="0">
                <a:solidFill>
                  <a:schemeClr val="tx1"/>
                </a:solidFill>
                <a:latin typeface="Trebuchet MS" panose="020B0603020202020204" pitchFamily="34" charset="0"/>
                <a:cs typeface="Calibri" panose="020F0502020204030204" pitchFamily="34" charset="0"/>
              </a:rPr>
              <a:t>, 2017.</a:t>
            </a:r>
          </a:p>
          <a:p>
            <a:pPr>
              <a:buFont typeface="Arial" panose="020B0604020202020204" pitchFamily="34" charset="0"/>
              <a:buChar char="•"/>
            </a:pPr>
            <a:r>
              <a:rPr lang="en-US" sz="2400" dirty="0">
                <a:solidFill>
                  <a:schemeClr val="tx1"/>
                </a:solidFill>
                <a:latin typeface="Trebuchet MS" panose="020B0603020202020204" pitchFamily="34" charset="0"/>
                <a:cs typeface="Calibri" panose="020F0502020204030204" pitchFamily="34" charset="0"/>
              </a:rPr>
              <a:t>TEGL 21-16 – Third WIOA Title I Youth Formula Program Guidance – dated April 2</a:t>
            </a:r>
            <a:r>
              <a:rPr lang="en-US" sz="2400" baseline="30000" dirty="0">
                <a:solidFill>
                  <a:schemeClr val="tx1"/>
                </a:solidFill>
                <a:latin typeface="Trebuchet MS" panose="020B0603020202020204" pitchFamily="34" charset="0"/>
                <a:cs typeface="Calibri" panose="020F0502020204030204" pitchFamily="34" charset="0"/>
              </a:rPr>
              <a:t>nd</a:t>
            </a:r>
            <a:r>
              <a:rPr lang="en-US" sz="2400" dirty="0">
                <a:solidFill>
                  <a:schemeClr val="tx1"/>
                </a:solidFill>
                <a:latin typeface="Trebuchet MS" panose="020B0603020202020204" pitchFamily="34" charset="0"/>
                <a:cs typeface="Calibri" panose="020F0502020204030204" pitchFamily="34" charset="0"/>
              </a:rPr>
              <a:t>, 2017. </a:t>
            </a:r>
          </a:p>
          <a:p>
            <a:pPr lvl="1">
              <a:buFont typeface="Arial" panose="020B0604020202020204" pitchFamily="34" charset="0"/>
              <a:buChar char="•"/>
            </a:pPr>
            <a:r>
              <a:rPr lang="en-US" sz="2000" dirty="0">
                <a:solidFill>
                  <a:schemeClr val="tx1"/>
                </a:solidFill>
                <a:latin typeface="Trebuchet MS" panose="020B0603020202020204" pitchFamily="34" charset="0"/>
                <a:cs typeface="Traditional Arabic" panose="02020603050405020304" pitchFamily="18" charset="-78"/>
              </a:rPr>
              <a:t>Change 1 to TEGL 21-16 was issued July 30</a:t>
            </a:r>
            <a:r>
              <a:rPr lang="en-US" sz="2000" baseline="30000" dirty="0">
                <a:solidFill>
                  <a:schemeClr val="tx1"/>
                </a:solidFill>
                <a:latin typeface="Trebuchet MS" panose="020B0603020202020204" pitchFamily="34" charset="0"/>
                <a:cs typeface="Traditional Arabic" panose="02020603050405020304" pitchFamily="18" charset="-78"/>
              </a:rPr>
              <a:t>th</a:t>
            </a:r>
            <a:r>
              <a:rPr lang="en-US" sz="2000" dirty="0">
                <a:solidFill>
                  <a:schemeClr val="tx1"/>
                </a:solidFill>
                <a:latin typeface="Trebuchet MS" panose="020B0603020202020204" pitchFamily="34" charset="0"/>
                <a:cs typeface="Traditional Arabic" panose="02020603050405020304" pitchFamily="18" charset="-78"/>
              </a:rPr>
              <a:t>, 2021 – Deals with updated process for Determining Low Income for Youth Living in a High Poverty Area.</a:t>
            </a:r>
          </a:p>
          <a:p>
            <a:pPr>
              <a:buFont typeface="Arial" panose="020B0604020202020204" pitchFamily="34" charset="0"/>
              <a:buChar char="•"/>
            </a:pPr>
            <a:r>
              <a:rPr lang="en-US" altLang="en-US" sz="2400" dirty="0">
                <a:solidFill>
                  <a:schemeClr val="tx1"/>
                </a:solidFill>
                <a:latin typeface="Trebuchet MS" panose="020B0603020202020204" pitchFamily="34" charset="0"/>
                <a:cs typeface="Traditional Arabic" panose="02020603050405020304" pitchFamily="18" charset="-78"/>
              </a:rPr>
              <a:t>TEGL 09-22 – WIOA Title I Youth Formula Guidance – dated March 2</a:t>
            </a:r>
            <a:r>
              <a:rPr lang="en-US" altLang="en-US" sz="2400" baseline="30000" dirty="0">
                <a:solidFill>
                  <a:schemeClr val="tx1"/>
                </a:solidFill>
                <a:latin typeface="Trebuchet MS" panose="020B0603020202020204" pitchFamily="34" charset="0"/>
                <a:cs typeface="Traditional Arabic" panose="02020603050405020304" pitchFamily="18" charset="-78"/>
              </a:rPr>
              <a:t>nd</a:t>
            </a:r>
            <a:r>
              <a:rPr lang="en-US" altLang="en-US" sz="2400" dirty="0">
                <a:solidFill>
                  <a:schemeClr val="tx1"/>
                </a:solidFill>
                <a:latin typeface="Trebuchet MS" panose="020B0603020202020204" pitchFamily="34" charset="0"/>
                <a:cs typeface="Traditional Arabic" panose="02020603050405020304" pitchFamily="18" charset="-78"/>
              </a:rPr>
              <a:t>, 2023</a:t>
            </a:r>
          </a:p>
          <a:p>
            <a:pPr>
              <a:buFont typeface="Wingdings" panose="05000000000000000000" pitchFamily="2" charset="2"/>
              <a:buChar char="Ø"/>
            </a:pPr>
            <a:endParaRPr lang="en-US" sz="2300" dirty="0">
              <a:cs typeface="Traditional Arabic" panose="02020603050405020304" pitchFamily="18" charset="-78"/>
            </a:endParaRPr>
          </a:p>
          <a:p>
            <a:pPr>
              <a:lnSpc>
                <a:spcPct val="110000"/>
              </a:lnSpc>
              <a:buClr>
                <a:schemeClr val="tx2"/>
              </a:buClr>
              <a:buFont typeface="Wingdings" panose="05000000000000000000" pitchFamily="2" charset="2"/>
              <a:buChar char="Ø"/>
              <a:defRPr/>
            </a:pPr>
            <a:endParaRPr lang="en-US" sz="2400" dirty="0"/>
          </a:p>
        </p:txBody>
      </p:sp>
      <p:sp>
        <p:nvSpPr>
          <p:cNvPr id="2" name="Footer Placeholder 1">
            <a:extLst>
              <a:ext uri="{FF2B5EF4-FFF2-40B4-BE49-F238E27FC236}">
                <a16:creationId xmlns:a16="http://schemas.microsoft.com/office/drawing/2014/main" id="{92F67BDF-1037-491C-BCEF-81FB06152199}"/>
              </a:ext>
            </a:extLst>
          </p:cNvPr>
          <p:cNvSpPr>
            <a:spLocks noGrp="1"/>
          </p:cNvSpPr>
          <p:nvPr>
            <p:ph type="ftr" sz="quarter" idx="11"/>
          </p:nvPr>
        </p:nvSpPr>
        <p:spPr/>
        <p:txBody>
          <a:bodyPr numCol="1"/>
          <a:lstStyle/>
          <a:p>
            <a:r>
              <a:rPr lang="en-US" dirty="0"/>
              <a:t>June 22nd, 2023 </a:t>
            </a:r>
          </a:p>
        </p:txBody>
      </p:sp>
    </p:spTree>
    <p:extLst>
      <p:ext uri="{BB962C8B-B14F-4D97-AF65-F5344CB8AC3E}">
        <p14:creationId xmlns:p14="http://schemas.microsoft.com/office/powerpoint/2010/main" val="4014938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D87B8-9F63-441E-8539-1ABA22D7995B}"/>
              </a:ext>
            </a:extLst>
          </p:cNvPr>
          <p:cNvSpPr>
            <a:spLocks noGrp="1"/>
          </p:cNvSpPr>
          <p:nvPr>
            <p:ph type="title"/>
          </p:nvPr>
        </p:nvSpPr>
        <p:spPr>
          <a:xfrm>
            <a:off x="2846231" y="610865"/>
            <a:ext cx="6890198" cy="561049"/>
          </a:xfrm>
        </p:spPr>
        <p:txBody>
          <a:bodyPr numCol="1">
            <a:normAutofit fontScale="90000"/>
          </a:bodyPr>
          <a:lstStyle/>
          <a:p>
            <a:pPr algn="ctr"/>
            <a:r>
              <a:rPr lang="en-US" dirty="0">
                <a:latin typeface="Trebuchet MS" panose="020B0603020202020204" pitchFamily="34" charset="0"/>
              </a:rPr>
              <a:t>Selective Service Waiver</a:t>
            </a:r>
          </a:p>
        </p:txBody>
      </p:sp>
      <p:sp>
        <p:nvSpPr>
          <p:cNvPr id="3" name="Content Placeholder 2">
            <a:extLst>
              <a:ext uri="{FF2B5EF4-FFF2-40B4-BE49-F238E27FC236}">
                <a16:creationId xmlns:a16="http://schemas.microsoft.com/office/drawing/2014/main" id="{E93A216B-D1B8-4842-842D-1DD260BA9D7F}"/>
              </a:ext>
            </a:extLst>
          </p:cNvPr>
          <p:cNvSpPr>
            <a:spLocks noGrp="1"/>
          </p:cNvSpPr>
          <p:nvPr>
            <p:ph idx="1"/>
          </p:nvPr>
        </p:nvSpPr>
        <p:spPr/>
        <p:txBody>
          <a:bodyPr numCol="1"/>
          <a:lstStyle/>
          <a:p>
            <a:r>
              <a:rPr lang="en-US" sz="2600" dirty="0">
                <a:solidFill>
                  <a:schemeClr val="tx1"/>
                </a:solidFill>
                <a:latin typeface="Trebuchet MS" panose="020B0603020202020204" pitchFamily="34" charset="0"/>
              </a:rPr>
              <a:t>The real issue comes to play when a male client who was born on or after 1/1/1960, that is now age 26 or older and is not compliant with selective service.  </a:t>
            </a:r>
          </a:p>
          <a:p>
            <a:r>
              <a:rPr lang="en-US" sz="2600" dirty="0">
                <a:solidFill>
                  <a:schemeClr val="tx1"/>
                </a:solidFill>
                <a:latin typeface="Trebuchet MS" panose="020B0603020202020204" pitchFamily="34" charset="0"/>
              </a:rPr>
              <a:t>Most often reasons an individual might not be compliant with Selective Service?</a:t>
            </a:r>
          </a:p>
          <a:p>
            <a:pPr lvl="1"/>
            <a:r>
              <a:rPr lang="en-US" sz="2200" dirty="0">
                <a:solidFill>
                  <a:schemeClr val="tx1"/>
                </a:solidFill>
                <a:latin typeface="Trebuchet MS" panose="020B0603020202020204" pitchFamily="34" charset="0"/>
              </a:rPr>
              <a:t>Entered the country for the first time after they had turned age 26.</a:t>
            </a:r>
          </a:p>
          <a:p>
            <a:pPr lvl="1"/>
            <a:r>
              <a:rPr lang="en-US" sz="2200" dirty="0">
                <a:solidFill>
                  <a:schemeClr val="tx1"/>
                </a:solidFill>
                <a:latin typeface="Trebuchet MS" panose="020B0603020202020204" pitchFamily="34" charset="0"/>
              </a:rPr>
              <a:t>Was in the military from age 18 and did not register.</a:t>
            </a:r>
          </a:p>
          <a:p>
            <a:pPr lvl="1"/>
            <a:r>
              <a:rPr lang="en-US" sz="2200" dirty="0">
                <a:solidFill>
                  <a:schemeClr val="tx1"/>
                </a:solidFill>
                <a:latin typeface="Trebuchet MS" panose="020B0603020202020204" pitchFamily="34" charset="0"/>
              </a:rPr>
              <a:t>Was incarcerated from age 18 and did not register.</a:t>
            </a:r>
            <a:r>
              <a:rPr lang="en-US"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2D853886-2E24-40CD-AFB6-1F643D2A3702}"/>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1044170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DC563-5F83-4389-8497-2F7E0E2BBDA2}"/>
              </a:ext>
            </a:extLst>
          </p:cNvPr>
          <p:cNvSpPr>
            <a:spLocks noGrp="1"/>
          </p:cNvSpPr>
          <p:nvPr>
            <p:ph type="title"/>
          </p:nvPr>
        </p:nvSpPr>
        <p:spPr>
          <a:xfrm>
            <a:off x="3211010" y="610865"/>
            <a:ext cx="6242083" cy="561049"/>
          </a:xfrm>
        </p:spPr>
        <p:txBody>
          <a:bodyPr numCol="1">
            <a:normAutofit fontScale="90000"/>
          </a:bodyPr>
          <a:lstStyle/>
          <a:p>
            <a:pPr algn="ctr"/>
            <a:r>
              <a:rPr lang="en-US" dirty="0">
                <a:latin typeface="Trebuchet MS" panose="020B0603020202020204" pitchFamily="34" charset="0"/>
              </a:rPr>
              <a:t>Selective Service Waiver</a:t>
            </a:r>
          </a:p>
        </p:txBody>
      </p:sp>
      <p:sp>
        <p:nvSpPr>
          <p:cNvPr id="3" name="Content Placeholder 2">
            <a:extLst>
              <a:ext uri="{FF2B5EF4-FFF2-40B4-BE49-F238E27FC236}">
                <a16:creationId xmlns:a16="http://schemas.microsoft.com/office/drawing/2014/main" id="{0320EA49-84AC-4C8A-8A23-88D52696730D}"/>
              </a:ext>
            </a:extLst>
          </p:cNvPr>
          <p:cNvSpPr>
            <a:spLocks noGrp="1"/>
          </p:cNvSpPr>
          <p:nvPr>
            <p:ph idx="1"/>
          </p:nvPr>
        </p:nvSpPr>
        <p:spPr/>
        <p:txBody>
          <a:bodyPr numCol="1"/>
          <a:lstStyle/>
          <a:p>
            <a:r>
              <a:rPr lang="en-US" sz="2400" dirty="0">
                <a:solidFill>
                  <a:schemeClr val="tx1"/>
                </a:solidFill>
                <a:latin typeface="Trebuchet MS" panose="020B0603020202020204" pitchFamily="34" charset="0"/>
              </a:rPr>
              <a:t>The Office of Employment and Training (OET) Policies referenced directly below provide specific details about the steps needed for “Locally Approved Selective Service Waivers” when a male client, who has turned age 26 or older and has not registered with Selective Service:</a:t>
            </a:r>
          </a:p>
          <a:p>
            <a:pPr lvl="1"/>
            <a:r>
              <a:rPr lang="en-US" dirty="0">
                <a:solidFill>
                  <a:schemeClr val="tx1"/>
                </a:solidFill>
                <a:latin typeface="Trebuchet MS" panose="020B0603020202020204" pitchFamily="34" charset="0"/>
              </a:rPr>
              <a:t>OET ePolicy - Chapter 5 Section 1.1.1 – Selective Service Guidelines.  </a:t>
            </a:r>
          </a:p>
          <a:p>
            <a:pPr lvl="1"/>
            <a:r>
              <a:rPr lang="en-US" dirty="0">
                <a:solidFill>
                  <a:schemeClr val="tx1"/>
                </a:solidFill>
                <a:latin typeface="Trebuchet MS" panose="020B0603020202020204" pitchFamily="34" charset="0"/>
              </a:rPr>
              <a:t>OET ePolicy – Chapter 5 Section 1.1.3 - Written Local Policy Selective Service Compliance Requirements address the details required for a “Locally Approved Selective Service Waiver”.  </a:t>
            </a:r>
          </a:p>
          <a:p>
            <a:endParaRPr lang="en-US" dirty="0"/>
          </a:p>
        </p:txBody>
      </p:sp>
      <p:sp>
        <p:nvSpPr>
          <p:cNvPr id="4" name="Footer Placeholder 3">
            <a:extLst>
              <a:ext uri="{FF2B5EF4-FFF2-40B4-BE49-F238E27FC236}">
                <a16:creationId xmlns:a16="http://schemas.microsoft.com/office/drawing/2014/main" id="{3BAD6BCE-30E0-4273-81F9-824480945436}"/>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1936256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4F7EA-4532-4626-A352-7999D8359E7B}"/>
              </a:ext>
            </a:extLst>
          </p:cNvPr>
          <p:cNvSpPr>
            <a:spLocks noGrp="1"/>
          </p:cNvSpPr>
          <p:nvPr>
            <p:ph type="title"/>
          </p:nvPr>
        </p:nvSpPr>
        <p:spPr>
          <a:xfrm>
            <a:off x="3211010" y="610865"/>
            <a:ext cx="6190567" cy="561049"/>
          </a:xfrm>
        </p:spPr>
        <p:txBody>
          <a:bodyPr numCol="1">
            <a:normAutofit fontScale="90000"/>
          </a:bodyPr>
          <a:lstStyle/>
          <a:p>
            <a:pPr algn="ctr"/>
            <a:r>
              <a:rPr lang="en-US" dirty="0">
                <a:latin typeface="Trebuchet MS" panose="020B0603020202020204" pitchFamily="34" charset="0"/>
              </a:rPr>
              <a:t>Selective Service Waiver</a:t>
            </a:r>
          </a:p>
        </p:txBody>
      </p:sp>
      <p:sp>
        <p:nvSpPr>
          <p:cNvPr id="3" name="Content Placeholder 2">
            <a:extLst>
              <a:ext uri="{FF2B5EF4-FFF2-40B4-BE49-F238E27FC236}">
                <a16:creationId xmlns:a16="http://schemas.microsoft.com/office/drawing/2014/main" id="{93EDB677-0119-44A3-9050-7C591DE16AA2}"/>
              </a:ext>
            </a:extLst>
          </p:cNvPr>
          <p:cNvSpPr>
            <a:spLocks noGrp="1"/>
          </p:cNvSpPr>
          <p:nvPr>
            <p:ph idx="1"/>
          </p:nvPr>
        </p:nvSpPr>
        <p:spPr/>
        <p:txBody>
          <a:bodyPr numCol="1"/>
          <a:lstStyle/>
          <a:p>
            <a:r>
              <a:rPr lang="en-US" sz="2600" dirty="0">
                <a:solidFill>
                  <a:schemeClr val="tx1"/>
                </a:solidFill>
                <a:latin typeface="Trebuchet MS" panose="020B0603020202020204" pitchFamily="34" charset="0"/>
              </a:rPr>
              <a:t>In all instances, if a male client who had been born on or after 1/1/1960 and who did not register for Selective Service, the </a:t>
            </a:r>
            <a:r>
              <a:rPr lang="en-US" sz="2600" b="1" dirty="0">
                <a:solidFill>
                  <a:schemeClr val="tx1"/>
                </a:solidFill>
                <a:latin typeface="Trebuchet MS" panose="020B0603020202020204" pitchFamily="34" charset="0"/>
              </a:rPr>
              <a:t>client is first required to complete a DCEO/SS Form #001 - Selective Service Verification Form.</a:t>
            </a:r>
          </a:p>
          <a:p>
            <a:r>
              <a:rPr lang="en-US" sz="2600" dirty="0">
                <a:solidFill>
                  <a:schemeClr val="tx1"/>
                </a:solidFill>
                <a:latin typeface="Trebuchet MS" panose="020B0603020202020204" pitchFamily="34" charset="0"/>
              </a:rPr>
              <a:t>The client must support why he did not willingly and knowingly fail to register.</a:t>
            </a:r>
          </a:p>
          <a:p>
            <a:pPr lvl="1"/>
            <a:r>
              <a:rPr lang="en-US" sz="2000" dirty="0">
                <a:solidFill>
                  <a:schemeClr val="tx1"/>
                </a:solidFill>
                <a:latin typeface="Trebuchet MS" panose="020B0603020202020204" pitchFamily="34" charset="0"/>
              </a:rPr>
              <a:t>Meaning if he states, “yes I knew I was supposed to register with Selective Service and I chose not to”, he cannot receive a Locally Approved Selective Service Waiver.</a:t>
            </a:r>
          </a:p>
          <a:p>
            <a:endParaRPr lang="en-US" dirty="0"/>
          </a:p>
        </p:txBody>
      </p:sp>
      <p:sp>
        <p:nvSpPr>
          <p:cNvPr id="4" name="Footer Placeholder 3">
            <a:extLst>
              <a:ext uri="{FF2B5EF4-FFF2-40B4-BE49-F238E27FC236}">
                <a16:creationId xmlns:a16="http://schemas.microsoft.com/office/drawing/2014/main" id="{4054CD52-8F85-49D3-B9C6-421D4A1311B1}"/>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1448503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EBDE6-DC24-46C6-A9F4-96209C83E5C5}"/>
              </a:ext>
            </a:extLst>
          </p:cNvPr>
          <p:cNvSpPr>
            <a:spLocks noGrp="1"/>
          </p:cNvSpPr>
          <p:nvPr>
            <p:ph type="title"/>
          </p:nvPr>
        </p:nvSpPr>
        <p:spPr>
          <a:xfrm>
            <a:off x="3211010" y="610865"/>
            <a:ext cx="6177689" cy="561049"/>
          </a:xfrm>
        </p:spPr>
        <p:txBody>
          <a:bodyPr numCol="1">
            <a:normAutofit fontScale="90000"/>
          </a:bodyPr>
          <a:lstStyle/>
          <a:p>
            <a:pPr algn="ctr"/>
            <a:r>
              <a:rPr lang="en-US" dirty="0">
                <a:latin typeface="Trebuchet MS" panose="020B0603020202020204" pitchFamily="34" charset="0"/>
              </a:rPr>
              <a:t>Selective Service Waiver</a:t>
            </a:r>
          </a:p>
        </p:txBody>
      </p:sp>
      <p:sp>
        <p:nvSpPr>
          <p:cNvPr id="3" name="Content Placeholder 2">
            <a:extLst>
              <a:ext uri="{FF2B5EF4-FFF2-40B4-BE49-F238E27FC236}">
                <a16:creationId xmlns:a16="http://schemas.microsoft.com/office/drawing/2014/main" id="{08002047-03C0-4AF0-940A-2F8C73DF5B08}"/>
              </a:ext>
            </a:extLst>
          </p:cNvPr>
          <p:cNvSpPr>
            <a:spLocks noGrp="1"/>
          </p:cNvSpPr>
          <p:nvPr>
            <p:ph idx="1"/>
          </p:nvPr>
        </p:nvSpPr>
        <p:spPr>
          <a:xfrm>
            <a:off x="838200" y="1814732"/>
            <a:ext cx="4746674" cy="4362231"/>
          </a:xfrm>
        </p:spPr>
        <p:txBody>
          <a:bodyPr numCol="1">
            <a:normAutofit/>
          </a:bodyPr>
          <a:lstStyle/>
          <a:p>
            <a:pPr marL="0" indent="0">
              <a:buNone/>
            </a:pPr>
            <a:r>
              <a:rPr lang="en-US" dirty="0">
                <a:solidFill>
                  <a:schemeClr val="tx1"/>
                </a:solidFill>
                <a:latin typeface="Trebuchet MS" panose="020B0603020202020204" pitchFamily="34" charset="0"/>
              </a:rPr>
              <a:t>On the adjacent screen is an example of a blank DCEO/SS Form #001, this form is part of OET Policy Chapter 5 Section  1.1.1 – the client must complete, sign and date  this form as part of any “Locally Approved Selective Service Waiver”. </a:t>
            </a:r>
          </a:p>
          <a:p>
            <a:endParaRPr lang="en-US" dirty="0"/>
          </a:p>
        </p:txBody>
      </p:sp>
      <p:sp>
        <p:nvSpPr>
          <p:cNvPr id="4" name="Footer Placeholder 3">
            <a:extLst>
              <a:ext uri="{FF2B5EF4-FFF2-40B4-BE49-F238E27FC236}">
                <a16:creationId xmlns:a16="http://schemas.microsoft.com/office/drawing/2014/main" id="{B1872F04-31DB-43BB-AB63-AAB007B1EF89}"/>
              </a:ext>
            </a:extLst>
          </p:cNvPr>
          <p:cNvSpPr>
            <a:spLocks noGrp="1"/>
          </p:cNvSpPr>
          <p:nvPr>
            <p:ph type="ftr" sz="quarter" idx="11"/>
          </p:nvPr>
        </p:nvSpPr>
        <p:spPr/>
        <p:txBody>
          <a:bodyPr numCol="1"/>
          <a:lstStyle/>
          <a:p>
            <a:r>
              <a:rPr lang="en-US" dirty="0"/>
              <a:t>June 22nd, 2023</a:t>
            </a:r>
          </a:p>
        </p:txBody>
      </p:sp>
      <p:pic>
        <p:nvPicPr>
          <p:cNvPr id="5" name="Picture 1">
            <a:extLst>
              <a:ext uri="{FF2B5EF4-FFF2-40B4-BE49-F238E27FC236}">
                <a16:creationId xmlns:a16="http://schemas.microsoft.com/office/drawing/2014/main" id="{99E75F44-EF6F-4403-91AC-11C843ED1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835192" y="1296987"/>
            <a:ext cx="5684363" cy="5169801"/>
          </a:xfrm>
          <a:prstGeom prst="rect">
            <a:avLst/>
          </a:prstGeom>
          <a:noFill/>
        </p:spPr>
      </p:pic>
    </p:spTree>
    <p:extLst>
      <p:ext uri="{BB962C8B-B14F-4D97-AF65-F5344CB8AC3E}">
        <p14:creationId xmlns:p14="http://schemas.microsoft.com/office/powerpoint/2010/main" val="3950016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50343-A3FD-4E3C-8171-BB42B4D7B7FD}"/>
              </a:ext>
            </a:extLst>
          </p:cNvPr>
          <p:cNvSpPr>
            <a:spLocks noGrp="1"/>
          </p:cNvSpPr>
          <p:nvPr>
            <p:ph type="title"/>
          </p:nvPr>
        </p:nvSpPr>
        <p:spPr>
          <a:xfrm>
            <a:off x="3179135" y="610865"/>
            <a:ext cx="6119411" cy="561049"/>
          </a:xfrm>
        </p:spPr>
        <p:txBody>
          <a:bodyPr numCol="1">
            <a:normAutofit fontScale="90000"/>
          </a:bodyPr>
          <a:lstStyle/>
          <a:p>
            <a:pPr algn="ctr"/>
            <a:r>
              <a:rPr lang="en-US" dirty="0">
                <a:latin typeface="Trebuchet MS" panose="020B0603020202020204" pitchFamily="34" charset="0"/>
              </a:rPr>
              <a:t>Selective Service Waiver </a:t>
            </a:r>
          </a:p>
        </p:txBody>
      </p:sp>
      <p:sp>
        <p:nvSpPr>
          <p:cNvPr id="3" name="Content Placeholder 2">
            <a:extLst>
              <a:ext uri="{FF2B5EF4-FFF2-40B4-BE49-F238E27FC236}">
                <a16:creationId xmlns:a16="http://schemas.microsoft.com/office/drawing/2014/main" id="{332BDA92-A5EC-4847-BFBE-F2938A6B4785}"/>
              </a:ext>
            </a:extLst>
          </p:cNvPr>
          <p:cNvSpPr>
            <a:spLocks noGrp="1"/>
          </p:cNvSpPr>
          <p:nvPr>
            <p:ph idx="1"/>
          </p:nvPr>
        </p:nvSpPr>
        <p:spPr>
          <a:xfrm>
            <a:off x="1130300" y="2118167"/>
            <a:ext cx="10022804" cy="4058796"/>
          </a:xfrm>
        </p:spPr>
        <p:txBody>
          <a:bodyPr numCol="1">
            <a:normAutofit/>
          </a:bodyPr>
          <a:lstStyle/>
          <a:p>
            <a:r>
              <a:rPr lang="en-US" dirty="0">
                <a:solidFill>
                  <a:schemeClr val="tx1"/>
                </a:solidFill>
                <a:latin typeface="Trebuchet MS" panose="020B0603020202020204" pitchFamily="34" charset="0"/>
              </a:rPr>
              <a:t>The next step is called the Status Information Letter (SIL) from Selective Service.</a:t>
            </a:r>
          </a:p>
          <a:p>
            <a:pPr lvl="1"/>
            <a:r>
              <a:rPr lang="en-US" dirty="0">
                <a:solidFill>
                  <a:schemeClr val="tx1"/>
                </a:solidFill>
                <a:latin typeface="Trebuchet MS" panose="020B0603020202020204" pitchFamily="34" charset="0"/>
              </a:rPr>
              <a:t>However, in the case of an individual who first entered the U.S. on or after his 26th birthday he is not required to obtain a SIL for the waiver.</a:t>
            </a:r>
          </a:p>
          <a:p>
            <a:pPr lvl="1"/>
            <a:r>
              <a:rPr lang="en-US" dirty="0">
                <a:solidFill>
                  <a:schemeClr val="tx1"/>
                </a:solidFill>
                <a:latin typeface="Trebuchet MS" panose="020B0603020202020204" pitchFamily="34" charset="0"/>
              </a:rPr>
              <a:t>Also, if an individual is a Veteran, he is not required to obtain a SIL for the waiver.  </a:t>
            </a:r>
          </a:p>
          <a:p>
            <a:r>
              <a:rPr lang="en-US" dirty="0">
                <a:solidFill>
                  <a:schemeClr val="tx1"/>
                </a:solidFill>
                <a:latin typeface="Trebuchet MS" panose="020B0603020202020204" pitchFamily="34" charset="0"/>
              </a:rPr>
              <a:t>All other individuals who need a waiver, must receive the SIL as part of the waiver approval.</a:t>
            </a:r>
          </a:p>
          <a:p>
            <a:pPr marL="0" indent="0">
              <a:buNone/>
            </a:pPr>
            <a:r>
              <a:rPr lang="en-US" sz="2400" dirty="0">
                <a:solidFill>
                  <a:schemeClr val="tx1"/>
                </a:solidFill>
                <a:latin typeface="Trebuchet MS" panose="020B0603020202020204" pitchFamily="34" charset="0"/>
              </a:rPr>
              <a:t> </a:t>
            </a:r>
            <a:endParaRPr lang="en-US" sz="2400" b="1" dirty="0">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7A18C598-EE75-405B-AEC0-D4ED4ABF33C6}"/>
              </a:ext>
            </a:extLst>
          </p:cNvPr>
          <p:cNvSpPr>
            <a:spLocks noGrp="1"/>
          </p:cNvSpPr>
          <p:nvPr>
            <p:ph type="ftr" sz="quarter" idx="11"/>
          </p:nvPr>
        </p:nvSpPr>
        <p:spPr/>
        <p:txBody>
          <a:bodyPr numCol="1"/>
          <a:lstStyle/>
          <a:p>
            <a:r>
              <a:rPr lang="en-US" dirty="0"/>
              <a:t>June 22nd, 2023 </a:t>
            </a:r>
          </a:p>
        </p:txBody>
      </p:sp>
    </p:spTree>
    <p:extLst>
      <p:ext uri="{BB962C8B-B14F-4D97-AF65-F5344CB8AC3E}">
        <p14:creationId xmlns:p14="http://schemas.microsoft.com/office/powerpoint/2010/main" val="2218665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FFBBD-D709-4248-BF9B-EBF7031E2E54}"/>
              </a:ext>
            </a:extLst>
          </p:cNvPr>
          <p:cNvSpPr>
            <a:spLocks noGrp="1"/>
          </p:cNvSpPr>
          <p:nvPr>
            <p:ph type="title"/>
          </p:nvPr>
        </p:nvSpPr>
        <p:spPr/>
        <p:txBody>
          <a:bodyPr>
            <a:normAutofit fontScale="90000"/>
          </a:bodyPr>
          <a:lstStyle/>
          <a:p>
            <a:pPr algn="ctr"/>
            <a:r>
              <a:rPr lang="en-US" dirty="0"/>
              <a:t>Details about SIL </a:t>
            </a:r>
          </a:p>
        </p:txBody>
      </p:sp>
      <p:sp>
        <p:nvSpPr>
          <p:cNvPr id="3" name="Content Placeholder 2">
            <a:extLst>
              <a:ext uri="{FF2B5EF4-FFF2-40B4-BE49-F238E27FC236}">
                <a16:creationId xmlns:a16="http://schemas.microsoft.com/office/drawing/2014/main" id="{E7D6BC7F-5C15-4276-9C23-CC990E46A1F0}"/>
              </a:ext>
            </a:extLst>
          </p:cNvPr>
          <p:cNvSpPr>
            <a:spLocks noGrp="1"/>
          </p:cNvSpPr>
          <p:nvPr>
            <p:ph idx="1"/>
          </p:nvPr>
        </p:nvSpPr>
        <p:spPr/>
        <p:txBody>
          <a:bodyPr/>
          <a:lstStyle/>
          <a:p>
            <a:pPr marL="0" indent="0">
              <a:buNone/>
            </a:pPr>
            <a:r>
              <a:rPr lang="en-US" dirty="0"/>
              <a:t> </a:t>
            </a:r>
          </a:p>
        </p:txBody>
      </p:sp>
      <p:sp>
        <p:nvSpPr>
          <p:cNvPr id="4" name="Footer Placeholder 3">
            <a:extLst>
              <a:ext uri="{FF2B5EF4-FFF2-40B4-BE49-F238E27FC236}">
                <a16:creationId xmlns:a16="http://schemas.microsoft.com/office/drawing/2014/main" id="{8444B17F-CFFC-48C8-99D0-C03429479D8C}"/>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48D3F6A0-DC92-4777-95B9-34993F19A291}"/>
              </a:ext>
            </a:extLst>
          </p:cNvPr>
          <p:cNvPicPr>
            <a:picLocks noChangeAspect="1"/>
          </p:cNvPicPr>
          <p:nvPr/>
        </p:nvPicPr>
        <p:blipFill>
          <a:blip r:embed="rId2"/>
          <a:stretch>
            <a:fillRect/>
          </a:stretch>
        </p:blipFill>
        <p:spPr>
          <a:xfrm>
            <a:off x="483659" y="1806555"/>
            <a:ext cx="10953750" cy="4419600"/>
          </a:xfrm>
          <a:prstGeom prst="rect">
            <a:avLst/>
          </a:prstGeom>
        </p:spPr>
      </p:pic>
    </p:spTree>
    <p:extLst>
      <p:ext uri="{BB962C8B-B14F-4D97-AF65-F5344CB8AC3E}">
        <p14:creationId xmlns:p14="http://schemas.microsoft.com/office/powerpoint/2010/main" val="830612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5C27-9810-4772-BADC-646BCC2272CA}"/>
              </a:ext>
            </a:extLst>
          </p:cNvPr>
          <p:cNvSpPr>
            <a:spLocks noGrp="1"/>
          </p:cNvSpPr>
          <p:nvPr>
            <p:ph type="title"/>
          </p:nvPr>
        </p:nvSpPr>
        <p:spPr>
          <a:xfrm>
            <a:off x="3211010" y="610865"/>
            <a:ext cx="6190567" cy="561049"/>
          </a:xfrm>
        </p:spPr>
        <p:txBody>
          <a:bodyPr numCol="1">
            <a:normAutofit fontScale="90000"/>
          </a:bodyPr>
          <a:lstStyle/>
          <a:p>
            <a:pPr algn="ctr"/>
            <a:r>
              <a:rPr lang="en-US" dirty="0">
                <a:latin typeface="Trebuchet MS" panose="020B0603020202020204" pitchFamily="34" charset="0"/>
              </a:rPr>
              <a:t>Selective Service Waiver</a:t>
            </a:r>
          </a:p>
        </p:txBody>
      </p:sp>
      <p:sp>
        <p:nvSpPr>
          <p:cNvPr id="3" name="Content Placeholder 2">
            <a:extLst>
              <a:ext uri="{FF2B5EF4-FFF2-40B4-BE49-F238E27FC236}">
                <a16:creationId xmlns:a16="http://schemas.microsoft.com/office/drawing/2014/main" id="{67045CF9-31AF-4B5B-AD5A-04C8C6C3504D}"/>
              </a:ext>
            </a:extLst>
          </p:cNvPr>
          <p:cNvSpPr>
            <a:spLocks noGrp="1"/>
          </p:cNvSpPr>
          <p:nvPr>
            <p:ph idx="1"/>
          </p:nvPr>
        </p:nvSpPr>
        <p:spPr/>
        <p:txBody>
          <a:bodyPr numCol="1"/>
          <a:lstStyle/>
          <a:p>
            <a:r>
              <a:rPr lang="en-US" dirty="0">
                <a:solidFill>
                  <a:schemeClr val="tx1"/>
                </a:solidFill>
                <a:latin typeface="Trebuchet MS" panose="020B0603020202020204" pitchFamily="34" charset="0"/>
              </a:rPr>
              <a:t>OET ePolicy - Selective Service Policy Chapter 5 Section 1.1.3 – requires each LWIA establish their own Local Selective Service Waiver requirements, which must include who is the approval authority at the LWIA for the Locally Approved Selective Service Waiver.</a:t>
            </a:r>
          </a:p>
          <a:p>
            <a:r>
              <a:rPr lang="en-US" dirty="0">
                <a:solidFill>
                  <a:schemeClr val="tx1"/>
                </a:solidFill>
                <a:latin typeface="Trebuchet MS" panose="020B0603020202020204" pitchFamily="34" charset="0"/>
              </a:rPr>
              <a:t>But at a minimum the local policy must still follow those steps explained in the previous slides, including but not limited to the completed DCEO/SS Form #001 starts the Locally Approved Selective Service Waiver.</a:t>
            </a:r>
          </a:p>
          <a:p>
            <a:endParaRPr lang="en-US" dirty="0"/>
          </a:p>
        </p:txBody>
      </p:sp>
      <p:sp>
        <p:nvSpPr>
          <p:cNvPr id="4" name="Footer Placeholder 3">
            <a:extLst>
              <a:ext uri="{FF2B5EF4-FFF2-40B4-BE49-F238E27FC236}">
                <a16:creationId xmlns:a16="http://schemas.microsoft.com/office/drawing/2014/main" id="{09B536C3-F524-4400-8D74-7095E21EB843}"/>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593097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C5C8A-D0C2-4294-A656-DC86971069D6}"/>
              </a:ext>
            </a:extLst>
          </p:cNvPr>
          <p:cNvSpPr>
            <a:spLocks noGrp="1"/>
          </p:cNvSpPr>
          <p:nvPr>
            <p:ph type="title"/>
          </p:nvPr>
        </p:nvSpPr>
        <p:spPr>
          <a:xfrm>
            <a:off x="3211010" y="610865"/>
            <a:ext cx="6357993" cy="561049"/>
          </a:xfrm>
        </p:spPr>
        <p:txBody>
          <a:bodyPr numCol="1">
            <a:normAutofit fontScale="90000"/>
          </a:bodyPr>
          <a:lstStyle/>
          <a:p>
            <a:pPr algn="ctr"/>
            <a:r>
              <a:rPr lang="en-US" dirty="0">
                <a:latin typeface="Trebuchet MS" panose="020B0603020202020204" pitchFamily="34" charset="0"/>
              </a:rPr>
              <a:t>Selective Service Waiver</a:t>
            </a:r>
          </a:p>
        </p:txBody>
      </p:sp>
      <p:sp>
        <p:nvSpPr>
          <p:cNvPr id="3" name="Content Placeholder 2">
            <a:extLst>
              <a:ext uri="{FF2B5EF4-FFF2-40B4-BE49-F238E27FC236}">
                <a16:creationId xmlns:a16="http://schemas.microsoft.com/office/drawing/2014/main" id="{25F68C0C-1878-4905-80D5-67913F33A4F3}"/>
              </a:ext>
            </a:extLst>
          </p:cNvPr>
          <p:cNvSpPr>
            <a:spLocks noGrp="1"/>
          </p:cNvSpPr>
          <p:nvPr>
            <p:ph idx="1"/>
          </p:nvPr>
        </p:nvSpPr>
        <p:spPr>
          <a:xfrm>
            <a:off x="1043189" y="2118167"/>
            <a:ext cx="10032642" cy="4058796"/>
          </a:xfrm>
        </p:spPr>
        <p:txBody>
          <a:bodyPr numCol="1"/>
          <a:lstStyle/>
          <a:p>
            <a:r>
              <a:rPr lang="en-US" dirty="0">
                <a:solidFill>
                  <a:schemeClr val="tx1"/>
                </a:solidFill>
                <a:latin typeface="Trebuchet MS" panose="020B0603020202020204" pitchFamily="34" charset="0"/>
              </a:rPr>
              <a:t>Whomever is the approval authority for a LWIA’s locally approved selective service waiver, must take the following into consideration:</a:t>
            </a:r>
          </a:p>
          <a:p>
            <a:pPr lvl="1"/>
            <a:r>
              <a:rPr lang="en-US" dirty="0">
                <a:solidFill>
                  <a:schemeClr val="tx1"/>
                </a:solidFill>
                <a:latin typeface="Trebuchet MS" panose="020B0603020202020204" pitchFamily="34" charset="0"/>
              </a:rPr>
              <a:t>Circumstances of why the man did not register (This should be documented on the DCEO/SS Form #001).</a:t>
            </a:r>
          </a:p>
          <a:p>
            <a:pPr lvl="1"/>
            <a:r>
              <a:rPr lang="en-US" dirty="0">
                <a:solidFill>
                  <a:schemeClr val="tx1"/>
                </a:solidFill>
                <a:latin typeface="Trebuchet MS" panose="020B0603020202020204" pitchFamily="34" charset="0"/>
              </a:rPr>
              <a:t>If required, the approval authority would review the DCEO/SS Form #001 and the SIL and then the grantee must determine if the client did not knowingly and willfully fail to register for Selective Service. </a:t>
            </a:r>
          </a:p>
          <a:p>
            <a:endParaRPr lang="en-US" dirty="0"/>
          </a:p>
        </p:txBody>
      </p:sp>
      <p:sp>
        <p:nvSpPr>
          <p:cNvPr id="4" name="Footer Placeholder 3">
            <a:extLst>
              <a:ext uri="{FF2B5EF4-FFF2-40B4-BE49-F238E27FC236}">
                <a16:creationId xmlns:a16="http://schemas.microsoft.com/office/drawing/2014/main" id="{7010B131-EA25-4FE6-A00C-F4EBE3E0A35C}"/>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3773451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BA9D-4187-4C2F-BB1E-3E34D873312B}"/>
              </a:ext>
            </a:extLst>
          </p:cNvPr>
          <p:cNvSpPr>
            <a:spLocks noGrp="1"/>
          </p:cNvSpPr>
          <p:nvPr>
            <p:ph type="title"/>
          </p:nvPr>
        </p:nvSpPr>
        <p:spPr>
          <a:xfrm>
            <a:off x="2859110" y="610865"/>
            <a:ext cx="6581103" cy="561049"/>
          </a:xfrm>
        </p:spPr>
        <p:txBody>
          <a:bodyPr numCol="1">
            <a:normAutofit fontScale="90000"/>
          </a:bodyPr>
          <a:lstStyle/>
          <a:p>
            <a:pPr algn="ctr"/>
            <a:r>
              <a:rPr lang="en-US" dirty="0">
                <a:latin typeface="Trebuchet MS" panose="020B0603020202020204" pitchFamily="34" charset="0"/>
              </a:rPr>
              <a:t>Selective Service Waiver</a:t>
            </a:r>
          </a:p>
        </p:txBody>
      </p:sp>
      <p:sp>
        <p:nvSpPr>
          <p:cNvPr id="3" name="Content Placeholder 2">
            <a:extLst>
              <a:ext uri="{FF2B5EF4-FFF2-40B4-BE49-F238E27FC236}">
                <a16:creationId xmlns:a16="http://schemas.microsoft.com/office/drawing/2014/main" id="{ABA9D8AB-6026-4B50-8634-916C302F5015}"/>
              </a:ext>
            </a:extLst>
          </p:cNvPr>
          <p:cNvSpPr>
            <a:spLocks noGrp="1"/>
          </p:cNvSpPr>
          <p:nvPr>
            <p:ph idx="1"/>
          </p:nvPr>
        </p:nvSpPr>
        <p:spPr>
          <a:xfrm>
            <a:off x="1249250" y="2118167"/>
            <a:ext cx="9749307" cy="4058796"/>
          </a:xfrm>
        </p:spPr>
        <p:txBody>
          <a:bodyPr numCol="1"/>
          <a:lstStyle/>
          <a:p>
            <a:pPr marL="0" indent="0">
              <a:buNone/>
            </a:pPr>
            <a:r>
              <a:rPr lang="en-US" dirty="0">
                <a:solidFill>
                  <a:schemeClr val="tx1"/>
                </a:solidFill>
                <a:latin typeface="Trebuchet MS" panose="020B0603020202020204" pitchFamily="34" charset="0"/>
              </a:rPr>
              <a:t>If Waiver is approved, then the IWDS record would be populated with “Locally Approved Selective Service Waiver” in the Selective Service Compliance block on Private Information Screen (see example on the next slide).</a:t>
            </a:r>
          </a:p>
          <a:p>
            <a:endParaRPr lang="en-US" dirty="0"/>
          </a:p>
        </p:txBody>
      </p:sp>
      <p:sp>
        <p:nvSpPr>
          <p:cNvPr id="4" name="Footer Placeholder 3">
            <a:extLst>
              <a:ext uri="{FF2B5EF4-FFF2-40B4-BE49-F238E27FC236}">
                <a16:creationId xmlns:a16="http://schemas.microsoft.com/office/drawing/2014/main" id="{6263A422-2D0D-479B-BB52-0091436329E8}"/>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3175939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F2650-C244-499F-80C5-67F75A36A562}"/>
              </a:ext>
            </a:extLst>
          </p:cNvPr>
          <p:cNvSpPr>
            <a:spLocks noGrp="1"/>
          </p:cNvSpPr>
          <p:nvPr>
            <p:ph type="title"/>
          </p:nvPr>
        </p:nvSpPr>
        <p:spPr>
          <a:xfrm>
            <a:off x="3211011" y="610865"/>
            <a:ext cx="6319356" cy="561049"/>
          </a:xfrm>
        </p:spPr>
        <p:txBody>
          <a:bodyPr numCol="1">
            <a:normAutofit fontScale="90000"/>
          </a:bodyPr>
          <a:lstStyle/>
          <a:p>
            <a:pPr algn="ctr"/>
            <a:r>
              <a:rPr lang="en-US" dirty="0">
                <a:latin typeface="Trebuchet MS" panose="020B0603020202020204" pitchFamily="34" charset="0"/>
              </a:rPr>
              <a:t>Selective Service Waiver  </a:t>
            </a:r>
          </a:p>
        </p:txBody>
      </p:sp>
      <p:sp>
        <p:nvSpPr>
          <p:cNvPr id="3" name="Content Placeholder 2">
            <a:extLst>
              <a:ext uri="{FF2B5EF4-FFF2-40B4-BE49-F238E27FC236}">
                <a16:creationId xmlns:a16="http://schemas.microsoft.com/office/drawing/2014/main" id="{1F63DE13-1C9D-4582-8D17-9624E6990676}"/>
              </a:ext>
            </a:extLst>
          </p:cNvPr>
          <p:cNvSpPr>
            <a:spLocks noGrp="1"/>
          </p:cNvSpPr>
          <p:nvPr>
            <p:ph idx="1"/>
          </p:nvPr>
        </p:nvSpPr>
        <p:spPr>
          <a:xfrm>
            <a:off x="904974" y="2337847"/>
            <a:ext cx="3770721" cy="2753449"/>
          </a:xfrm>
        </p:spPr>
        <p:txBody>
          <a:bodyPr numCol="1"/>
          <a:lstStyle/>
          <a:p>
            <a:pPr marL="0" indent="0">
              <a:buNone/>
            </a:pPr>
            <a:r>
              <a:rPr lang="en-US" dirty="0">
                <a:solidFill>
                  <a:schemeClr val="tx1"/>
                </a:solidFill>
                <a:latin typeface="Trebuchet MS" panose="020B0603020202020204" pitchFamily="34" charset="0"/>
              </a:rPr>
              <a:t>Only populate if you have an approved “Locally Approved Selective Service Waiver”.</a:t>
            </a:r>
          </a:p>
          <a:p>
            <a:endParaRPr lang="en-US" dirty="0"/>
          </a:p>
        </p:txBody>
      </p:sp>
      <p:sp>
        <p:nvSpPr>
          <p:cNvPr id="4" name="Footer Placeholder 3">
            <a:extLst>
              <a:ext uri="{FF2B5EF4-FFF2-40B4-BE49-F238E27FC236}">
                <a16:creationId xmlns:a16="http://schemas.microsoft.com/office/drawing/2014/main" id="{3099BE6B-2C70-4B5E-8B6D-4DE6BC9BD583}"/>
              </a:ext>
            </a:extLst>
          </p:cNvPr>
          <p:cNvSpPr>
            <a:spLocks noGrp="1"/>
          </p:cNvSpPr>
          <p:nvPr>
            <p:ph type="ftr" sz="quarter" idx="11"/>
          </p:nvPr>
        </p:nvSpPr>
        <p:spPr/>
        <p:txBody>
          <a:bodyPr numCol="1"/>
          <a:lstStyle/>
          <a:p>
            <a:r>
              <a:rPr lang="en-US" dirty="0"/>
              <a:t>June 22nd, 2023</a:t>
            </a:r>
          </a:p>
        </p:txBody>
      </p:sp>
      <p:pic>
        <p:nvPicPr>
          <p:cNvPr id="10" name="Picture 9">
            <a:extLst>
              <a:ext uri="{FF2B5EF4-FFF2-40B4-BE49-F238E27FC236}">
                <a16:creationId xmlns:a16="http://schemas.microsoft.com/office/drawing/2014/main" id="{A841EE1E-A6A6-0809-002F-9B444D088C31}"/>
              </a:ext>
            </a:extLst>
          </p:cNvPr>
          <p:cNvPicPr>
            <a:picLocks noChangeAspect="1"/>
          </p:cNvPicPr>
          <p:nvPr/>
        </p:nvPicPr>
        <p:blipFill>
          <a:blip r:embed="rId2"/>
          <a:stretch>
            <a:fillRect/>
          </a:stretch>
        </p:blipFill>
        <p:spPr>
          <a:xfrm>
            <a:off x="5124653" y="1351301"/>
            <a:ext cx="6229664" cy="4163379"/>
          </a:xfrm>
          <a:prstGeom prst="rect">
            <a:avLst/>
          </a:prstGeom>
        </p:spPr>
      </p:pic>
      <p:sp>
        <p:nvSpPr>
          <p:cNvPr id="11" name="Left Arrow 4">
            <a:extLst>
              <a:ext uri="{FF2B5EF4-FFF2-40B4-BE49-F238E27FC236}">
                <a16:creationId xmlns:a16="http://schemas.microsoft.com/office/drawing/2014/main" id="{A18010AE-162D-140D-A209-6903E1362443}"/>
              </a:ext>
            </a:extLst>
          </p:cNvPr>
          <p:cNvSpPr/>
          <p:nvPr/>
        </p:nvSpPr>
        <p:spPr>
          <a:xfrm>
            <a:off x="10995415" y="5091296"/>
            <a:ext cx="717804"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Tree>
    <p:extLst>
      <p:ext uri="{BB962C8B-B14F-4D97-AF65-F5344CB8AC3E}">
        <p14:creationId xmlns:p14="http://schemas.microsoft.com/office/powerpoint/2010/main" val="405905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D20F-3F44-420F-8E83-D68633AA53BC}"/>
              </a:ext>
            </a:extLst>
          </p:cNvPr>
          <p:cNvSpPr>
            <a:spLocks noGrp="1"/>
          </p:cNvSpPr>
          <p:nvPr>
            <p:ph type="title"/>
          </p:nvPr>
        </p:nvSpPr>
        <p:spPr>
          <a:xfrm>
            <a:off x="3211011" y="610865"/>
            <a:ext cx="7170946" cy="561049"/>
          </a:xfrm>
        </p:spPr>
        <p:txBody>
          <a:bodyPr vert="horz" lIns="91440" tIns="45720" rIns="91440" bIns="45720" numCol="1" rtlCol="0" anchor="ctr">
            <a:normAutofit fontScale="90000"/>
          </a:bodyPr>
          <a:lstStyle/>
          <a:p>
            <a:pPr algn="ctr"/>
            <a:r>
              <a:rPr lang="en-US" sz="3600" kern="1200" dirty="0">
                <a:latin typeface="Trebuchet MS" panose="020B0603020202020204" pitchFamily="34" charset="0"/>
              </a:rPr>
              <a:t>Understanding the ePolicy Manual </a:t>
            </a:r>
          </a:p>
        </p:txBody>
      </p:sp>
      <p:sp>
        <p:nvSpPr>
          <p:cNvPr id="3" name="Content Placeholder 2">
            <a:extLst>
              <a:ext uri="{FF2B5EF4-FFF2-40B4-BE49-F238E27FC236}">
                <a16:creationId xmlns:a16="http://schemas.microsoft.com/office/drawing/2014/main" id="{D40F8368-105B-4A40-844D-4E65B6BE2F0A}"/>
              </a:ext>
            </a:extLst>
          </p:cNvPr>
          <p:cNvSpPr>
            <a:spLocks noGrp="1"/>
          </p:cNvSpPr>
          <p:nvPr>
            <p:ph idx="1"/>
          </p:nvPr>
        </p:nvSpPr>
        <p:spPr>
          <a:xfrm>
            <a:off x="838200" y="2118167"/>
            <a:ext cx="9656135" cy="4058796"/>
          </a:xfrm>
        </p:spPr>
        <p:txBody>
          <a:bodyPr vert="horz" lIns="91440" tIns="45720" rIns="91440" bIns="45720" numCol="2" rtlCol="0">
            <a:normAutofit/>
          </a:bodyPr>
          <a:lstStyle/>
          <a:p>
            <a:pPr marL="0" indent="0">
              <a:buNone/>
            </a:pPr>
            <a:r>
              <a:rPr lang="en-US" sz="2200" dirty="0">
                <a:solidFill>
                  <a:schemeClr val="tx1"/>
                </a:solidFill>
                <a:latin typeface="Trebuchet MS" panose="020B0603020202020204" pitchFamily="34" charset="0"/>
                <a:cs typeface="Calibri" panose="020F0502020204030204" pitchFamily="34" charset="0"/>
              </a:rPr>
              <a:t>The Illinois Department of Commerce and Economic Opportunity, Office of Employment and Training (OET) utilizes a WIOA ePolicy portal where all current and new guidance issued by the Illinois Workforce Innovation Board (IWIB) and OET will be maintained. </a:t>
            </a:r>
          </a:p>
          <a:p>
            <a:pPr marL="0" indent="0">
              <a:buNone/>
            </a:pPr>
            <a:r>
              <a:rPr lang="en-US" sz="2000" dirty="0">
                <a:solidFill>
                  <a:schemeClr val="tx1"/>
                </a:solidFill>
              </a:rPr>
              <a:t> </a:t>
            </a:r>
            <a:r>
              <a:rPr lang="en-US" sz="1600" b="1" dirty="0"/>
              <a:t>Homepage: </a:t>
            </a:r>
            <a:r>
              <a:rPr lang="en-US" sz="1600" b="1" u="sng" dirty="0">
                <a:solidFill>
                  <a:srgbClr val="0070C0"/>
                </a:solidFill>
                <a:hlinkClick r:id="rId2"/>
              </a:rPr>
              <a:t>www.illinoisworknet.com/DCEOPolicies</a:t>
            </a:r>
            <a:endParaRPr lang="en-US" sz="1600" b="1" dirty="0">
              <a:solidFill>
                <a:srgbClr val="0070C0"/>
              </a:solidFill>
            </a:endParaRPr>
          </a:p>
          <a:p>
            <a:pPr>
              <a:buFont typeface="Arial" panose="020B0604020202020204" pitchFamily="34" charset="0"/>
              <a:buChar char="•"/>
            </a:pPr>
            <a:endParaRPr lang="en-US" sz="2000" dirty="0">
              <a:solidFill>
                <a:schemeClr val="tx1"/>
              </a:solidFill>
            </a:endParaRPr>
          </a:p>
        </p:txBody>
      </p:sp>
      <p:pic>
        <p:nvPicPr>
          <p:cNvPr id="4" name="Picture 2">
            <a:extLst>
              <a:ext uri="{FF2B5EF4-FFF2-40B4-BE49-F238E27FC236}">
                <a16:creationId xmlns:a16="http://schemas.microsoft.com/office/drawing/2014/main" id="{43C8DCC0-6959-4AEB-A36E-15D5DB9287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10"/>
          <a:stretch/>
        </p:blipFill>
        <p:spPr>
          <a:xfrm>
            <a:off x="6177516" y="1782981"/>
            <a:ext cx="4965406" cy="439398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8">
            <a:extLst>
              <a:ext uri="{FF2B5EF4-FFF2-40B4-BE49-F238E27FC236}">
                <a16:creationId xmlns:a16="http://schemas.microsoft.com/office/drawing/2014/main" id="{9710A051-6A10-402D-B8F5-D980A13347E1}"/>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1310659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DD645-8A11-4843-AA9B-7217AEADFF4C}"/>
              </a:ext>
            </a:extLst>
          </p:cNvPr>
          <p:cNvSpPr>
            <a:spLocks noGrp="1"/>
          </p:cNvSpPr>
          <p:nvPr>
            <p:ph type="title"/>
          </p:nvPr>
        </p:nvSpPr>
        <p:spPr>
          <a:xfrm>
            <a:off x="3211011" y="610865"/>
            <a:ext cx="6074658" cy="561049"/>
          </a:xfrm>
        </p:spPr>
        <p:txBody>
          <a:bodyPr numCol="1">
            <a:normAutofit fontScale="90000"/>
          </a:bodyPr>
          <a:lstStyle/>
          <a:p>
            <a:pPr algn="ctr"/>
            <a:r>
              <a:rPr lang="en-US" dirty="0">
                <a:latin typeface="Trebuchet MS" panose="020B0603020202020204" pitchFamily="34" charset="0"/>
              </a:rPr>
              <a:t>Selective Service Waiver</a:t>
            </a:r>
          </a:p>
        </p:txBody>
      </p:sp>
      <p:sp>
        <p:nvSpPr>
          <p:cNvPr id="3" name="Content Placeholder 2">
            <a:extLst>
              <a:ext uri="{FF2B5EF4-FFF2-40B4-BE49-F238E27FC236}">
                <a16:creationId xmlns:a16="http://schemas.microsoft.com/office/drawing/2014/main" id="{D2E682F8-51BD-4449-9F1C-8E49DEBBB8CD}"/>
              </a:ext>
            </a:extLst>
          </p:cNvPr>
          <p:cNvSpPr>
            <a:spLocks noGrp="1"/>
          </p:cNvSpPr>
          <p:nvPr>
            <p:ph idx="1"/>
          </p:nvPr>
        </p:nvSpPr>
        <p:spPr>
          <a:xfrm>
            <a:off x="1133342" y="2118167"/>
            <a:ext cx="9878096" cy="4058796"/>
          </a:xfrm>
        </p:spPr>
        <p:txBody>
          <a:bodyPr numCol="1"/>
          <a:lstStyle/>
          <a:p>
            <a:pPr marL="0" indent="0">
              <a:buNone/>
            </a:pPr>
            <a:r>
              <a:rPr lang="en-US" dirty="0">
                <a:solidFill>
                  <a:schemeClr val="tx1"/>
                </a:solidFill>
                <a:latin typeface="Trebuchet MS" panose="020B0603020202020204" pitchFamily="34" charset="0"/>
              </a:rPr>
              <a:t>If Locally Approved Selective Service Waiver is approved, all documentation supporting the approved waiver needs to be placed in the clients record so when the file is monitored, all information must be present to support the waiver.</a:t>
            </a:r>
          </a:p>
          <a:p>
            <a:endParaRPr lang="en-US" dirty="0"/>
          </a:p>
        </p:txBody>
      </p:sp>
      <p:sp>
        <p:nvSpPr>
          <p:cNvPr id="4" name="Footer Placeholder 3">
            <a:extLst>
              <a:ext uri="{FF2B5EF4-FFF2-40B4-BE49-F238E27FC236}">
                <a16:creationId xmlns:a16="http://schemas.microsoft.com/office/drawing/2014/main" id="{EE9A3DA8-8809-455E-AD11-7EA0898D8567}"/>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3807947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0E24-9D28-4388-BE9E-2656E2779A83}"/>
              </a:ext>
            </a:extLst>
          </p:cNvPr>
          <p:cNvSpPr>
            <a:spLocks noGrp="1"/>
          </p:cNvSpPr>
          <p:nvPr>
            <p:ph type="title"/>
          </p:nvPr>
        </p:nvSpPr>
        <p:spPr>
          <a:xfrm>
            <a:off x="3211010" y="610865"/>
            <a:ext cx="6151931" cy="561049"/>
          </a:xfrm>
        </p:spPr>
        <p:txBody>
          <a:bodyPr numCol="1">
            <a:normAutofit fontScale="90000"/>
          </a:bodyPr>
          <a:lstStyle/>
          <a:p>
            <a:pPr algn="ctr"/>
            <a:r>
              <a:rPr lang="en-US" dirty="0">
                <a:latin typeface="Trebuchet MS" panose="020B0603020202020204" pitchFamily="34" charset="0"/>
              </a:rPr>
              <a:t>Selective Service Waiver</a:t>
            </a:r>
          </a:p>
        </p:txBody>
      </p:sp>
      <p:sp>
        <p:nvSpPr>
          <p:cNvPr id="3" name="Content Placeholder 2">
            <a:extLst>
              <a:ext uri="{FF2B5EF4-FFF2-40B4-BE49-F238E27FC236}">
                <a16:creationId xmlns:a16="http://schemas.microsoft.com/office/drawing/2014/main" id="{34DC2F84-CDDF-44E1-BFCC-B3241D9FFDAD}"/>
              </a:ext>
            </a:extLst>
          </p:cNvPr>
          <p:cNvSpPr>
            <a:spLocks noGrp="1"/>
          </p:cNvSpPr>
          <p:nvPr>
            <p:ph idx="1"/>
          </p:nvPr>
        </p:nvSpPr>
        <p:spPr>
          <a:xfrm>
            <a:off x="991672" y="2118167"/>
            <a:ext cx="10362127" cy="4058796"/>
          </a:xfrm>
        </p:spPr>
        <p:txBody>
          <a:bodyPr numCol="1"/>
          <a:lstStyle/>
          <a:p>
            <a:r>
              <a:rPr lang="en-US" dirty="0">
                <a:solidFill>
                  <a:schemeClr val="tx1"/>
                </a:solidFill>
                <a:latin typeface="Trebuchet MS" panose="020B0603020202020204" pitchFamily="34" charset="0"/>
              </a:rPr>
              <a:t>Guidance on Locally Approved Selective Service Waiver – “if the failure is deemed knowing and willful, then the client must be denied WIOA services”. </a:t>
            </a:r>
          </a:p>
          <a:p>
            <a:r>
              <a:rPr lang="en-US" dirty="0">
                <a:solidFill>
                  <a:schemeClr val="tx1"/>
                </a:solidFill>
                <a:latin typeface="Trebuchet MS" panose="020B0603020202020204" pitchFamily="34" charset="0"/>
              </a:rPr>
              <a:t>Decisions are to be made on a case-by-case basis meaning there should never be a cart blanc approval process.</a:t>
            </a:r>
          </a:p>
          <a:p>
            <a:endParaRPr lang="en-US" dirty="0"/>
          </a:p>
        </p:txBody>
      </p:sp>
      <p:sp>
        <p:nvSpPr>
          <p:cNvPr id="4" name="Footer Placeholder 3">
            <a:extLst>
              <a:ext uri="{FF2B5EF4-FFF2-40B4-BE49-F238E27FC236}">
                <a16:creationId xmlns:a16="http://schemas.microsoft.com/office/drawing/2014/main" id="{848799CF-4311-4FEE-BC11-F573C2D45047}"/>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2416625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6CF7-FE15-4FA1-A3B8-AAB9BC947AD4}"/>
              </a:ext>
            </a:extLst>
          </p:cNvPr>
          <p:cNvSpPr>
            <a:spLocks noGrp="1"/>
          </p:cNvSpPr>
          <p:nvPr>
            <p:ph type="title"/>
          </p:nvPr>
        </p:nvSpPr>
        <p:spPr>
          <a:xfrm>
            <a:off x="3211011" y="610865"/>
            <a:ext cx="6435266" cy="561049"/>
          </a:xfrm>
        </p:spPr>
        <p:txBody>
          <a:bodyPr numCol="1">
            <a:normAutofit fontScale="90000"/>
          </a:bodyPr>
          <a:lstStyle/>
          <a:p>
            <a:pPr algn="ctr"/>
            <a:r>
              <a:rPr lang="en-US" dirty="0">
                <a:latin typeface="Trebuchet MS" panose="020B0603020202020204" pitchFamily="34" charset="0"/>
              </a:rPr>
              <a:t>Male Registrants Under 18</a:t>
            </a:r>
          </a:p>
        </p:txBody>
      </p:sp>
      <p:sp>
        <p:nvSpPr>
          <p:cNvPr id="3" name="Content Placeholder 2">
            <a:extLst>
              <a:ext uri="{FF2B5EF4-FFF2-40B4-BE49-F238E27FC236}">
                <a16:creationId xmlns:a16="http://schemas.microsoft.com/office/drawing/2014/main" id="{59233754-E8A1-4D5B-B3A3-7A7525CB3493}"/>
              </a:ext>
            </a:extLst>
          </p:cNvPr>
          <p:cNvSpPr>
            <a:spLocks noGrp="1"/>
          </p:cNvSpPr>
          <p:nvPr>
            <p:ph idx="1"/>
          </p:nvPr>
        </p:nvSpPr>
        <p:spPr/>
        <p:txBody>
          <a:bodyPr numCol="1"/>
          <a:lstStyle/>
          <a:p>
            <a:r>
              <a:rPr lang="en-US" dirty="0">
                <a:solidFill>
                  <a:schemeClr val="tx1"/>
                </a:solidFill>
                <a:latin typeface="Trebuchet MS" panose="020B0603020202020204" pitchFamily="34" charset="0"/>
              </a:rPr>
              <a:t>When a Male entered the WIOA program under the age of 18, he was not required to be compliant with Selective Service.  </a:t>
            </a:r>
          </a:p>
          <a:p>
            <a:r>
              <a:rPr lang="en-US" dirty="0">
                <a:solidFill>
                  <a:schemeClr val="tx1"/>
                </a:solidFill>
                <a:latin typeface="Trebuchet MS" panose="020B0603020202020204" pitchFamily="34" charset="0"/>
              </a:rPr>
              <a:t>However, to continue to receive WIOA services when he turns age 18, he must register with Selective Service no later than 30 days after turning age 18. </a:t>
            </a:r>
            <a:r>
              <a:rPr lang="en-US" sz="2400"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9A966915-5407-40FD-B4F6-357371E0CA17}"/>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428681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F28B8-A5C9-4A86-912F-5372016E5787}"/>
              </a:ext>
            </a:extLst>
          </p:cNvPr>
          <p:cNvSpPr>
            <a:spLocks noGrp="1"/>
          </p:cNvSpPr>
          <p:nvPr>
            <p:ph type="title"/>
          </p:nvPr>
        </p:nvSpPr>
        <p:spPr>
          <a:xfrm>
            <a:off x="3211010" y="610865"/>
            <a:ext cx="6538297" cy="561049"/>
          </a:xfrm>
        </p:spPr>
        <p:txBody>
          <a:bodyPr numCol="1">
            <a:normAutofit fontScale="90000"/>
          </a:bodyPr>
          <a:lstStyle/>
          <a:p>
            <a:pPr algn="ctr"/>
            <a:r>
              <a:rPr lang="en-US" dirty="0">
                <a:latin typeface="Trebuchet MS" panose="020B0603020202020204" pitchFamily="34" charset="0"/>
              </a:rPr>
              <a:t>Male Registrants Under 18</a:t>
            </a:r>
          </a:p>
        </p:txBody>
      </p:sp>
      <p:sp>
        <p:nvSpPr>
          <p:cNvPr id="3" name="Content Placeholder 2">
            <a:extLst>
              <a:ext uri="{FF2B5EF4-FFF2-40B4-BE49-F238E27FC236}">
                <a16:creationId xmlns:a16="http://schemas.microsoft.com/office/drawing/2014/main" id="{EE4128E8-8B27-4E26-AE9B-9FDDFB6639CE}"/>
              </a:ext>
            </a:extLst>
          </p:cNvPr>
          <p:cNvSpPr>
            <a:spLocks noGrp="1"/>
          </p:cNvSpPr>
          <p:nvPr>
            <p:ph idx="1"/>
          </p:nvPr>
        </p:nvSpPr>
        <p:spPr/>
        <p:txBody>
          <a:bodyPr numCol="1"/>
          <a:lstStyle/>
          <a:p>
            <a:r>
              <a:rPr lang="en-US" dirty="0">
                <a:solidFill>
                  <a:schemeClr val="tx1"/>
                </a:solidFill>
                <a:latin typeface="Trebuchet MS" panose="020B0603020202020204" pitchFamily="34" charset="0"/>
              </a:rPr>
              <a:t>When a male who entered the WIOA program under the age of 18 gets within 30 days of his 18th birthday, he can register with selective service.</a:t>
            </a:r>
          </a:p>
          <a:p>
            <a:r>
              <a:rPr lang="en-US" dirty="0">
                <a:solidFill>
                  <a:schemeClr val="tx1"/>
                </a:solidFill>
                <a:latin typeface="Trebuchet MS" panose="020B0603020202020204" pitchFamily="34" charset="0"/>
              </a:rPr>
              <a:t>When the male is within 30 days of turning age 18, the information related to Selective Service on the “Private Information” screen on his WIOA application is available to update.</a:t>
            </a:r>
          </a:p>
          <a:p>
            <a:r>
              <a:rPr lang="en-US" dirty="0">
                <a:solidFill>
                  <a:schemeClr val="tx1"/>
                </a:solidFill>
                <a:latin typeface="Trebuchet MS" panose="020B0603020202020204" pitchFamily="34" charset="0"/>
              </a:rPr>
              <a:t>See next few slides demonstrating what must occur to update the record. </a:t>
            </a:r>
          </a:p>
          <a:p>
            <a:endParaRPr lang="en-US" dirty="0"/>
          </a:p>
        </p:txBody>
      </p:sp>
      <p:sp>
        <p:nvSpPr>
          <p:cNvPr id="4" name="Footer Placeholder 3">
            <a:extLst>
              <a:ext uri="{FF2B5EF4-FFF2-40B4-BE49-F238E27FC236}">
                <a16:creationId xmlns:a16="http://schemas.microsoft.com/office/drawing/2014/main" id="{8536938D-2ACD-45A1-96C7-733C4D17E6EC}"/>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2364100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72882-1DEB-43D4-8A47-62701A49C970}"/>
              </a:ext>
            </a:extLst>
          </p:cNvPr>
          <p:cNvSpPr>
            <a:spLocks noGrp="1"/>
          </p:cNvSpPr>
          <p:nvPr>
            <p:ph type="title"/>
          </p:nvPr>
        </p:nvSpPr>
        <p:spPr>
          <a:xfrm>
            <a:off x="3211010" y="610865"/>
            <a:ext cx="6448145" cy="561049"/>
          </a:xfrm>
        </p:spPr>
        <p:txBody>
          <a:bodyPr numCol="1">
            <a:normAutofit fontScale="90000"/>
          </a:bodyPr>
          <a:lstStyle/>
          <a:p>
            <a:pPr algn="ctr"/>
            <a:r>
              <a:rPr lang="en-US" dirty="0">
                <a:latin typeface="Trebuchet MS" panose="020B0603020202020204" pitchFamily="34" charset="0"/>
              </a:rPr>
              <a:t>Male Registrants Under 18</a:t>
            </a:r>
          </a:p>
        </p:txBody>
      </p:sp>
      <p:sp>
        <p:nvSpPr>
          <p:cNvPr id="3" name="Content Placeholder 2">
            <a:extLst>
              <a:ext uri="{FF2B5EF4-FFF2-40B4-BE49-F238E27FC236}">
                <a16:creationId xmlns:a16="http://schemas.microsoft.com/office/drawing/2014/main" id="{53712F2F-C463-4BA9-94EF-179C05CA454B}"/>
              </a:ext>
            </a:extLst>
          </p:cNvPr>
          <p:cNvSpPr>
            <a:spLocks noGrp="1"/>
          </p:cNvSpPr>
          <p:nvPr>
            <p:ph idx="1"/>
          </p:nvPr>
        </p:nvSpPr>
        <p:spPr>
          <a:xfrm>
            <a:off x="1532586" y="1930400"/>
            <a:ext cx="9821214" cy="4246563"/>
          </a:xfrm>
        </p:spPr>
        <p:txBody>
          <a:bodyPr numCol="1"/>
          <a:lstStyle/>
          <a:p>
            <a:pPr marL="0" indent="0">
              <a:buNone/>
            </a:pPr>
            <a:r>
              <a:rPr lang="en-US" b="1" dirty="0">
                <a:solidFill>
                  <a:schemeClr val="tx1"/>
                </a:solidFill>
                <a:latin typeface="Trebuchet MS" panose="020B0603020202020204" pitchFamily="34" charset="0"/>
              </a:rPr>
              <a:t>From the client’s “Application Menu”, click on “Private Information” in the middle column, third from top:</a:t>
            </a:r>
          </a:p>
          <a:p>
            <a:endParaRPr lang="en-US" dirty="0"/>
          </a:p>
        </p:txBody>
      </p:sp>
      <p:sp>
        <p:nvSpPr>
          <p:cNvPr id="4" name="Footer Placeholder 3">
            <a:extLst>
              <a:ext uri="{FF2B5EF4-FFF2-40B4-BE49-F238E27FC236}">
                <a16:creationId xmlns:a16="http://schemas.microsoft.com/office/drawing/2014/main" id="{6A1AD048-DEF2-4CBB-B963-D0E68FF9BF02}"/>
              </a:ext>
            </a:extLst>
          </p:cNvPr>
          <p:cNvSpPr>
            <a:spLocks noGrp="1"/>
          </p:cNvSpPr>
          <p:nvPr>
            <p:ph type="ftr" sz="quarter" idx="11"/>
          </p:nvPr>
        </p:nvSpPr>
        <p:spPr/>
        <p:txBody>
          <a:bodyPr numCol="1"/>
          <a:lstStyle/>
          <a:p>
            <a:r>
              <a:rPr lang="en-US" dirty="0"/>
              <a:t>June 22nd, 2023</a:t>
            </a:r>
          </a:p>
        </p:txBody>
      </p:sp>
      <p:pic>
        <p:nvPicPr>
          <p:cNvPr id="7" name="Picture 6">
            <a:extLst>
              <a:ext uri="{FF2B5EF4-FFF2-40B4-BE49-F238E27FC236}">
                <a16:creationId xmlns:a16="http://schemas.microsoft.com/office/drawing/2014/main" id="{FC1D0971-6C93-4CA1-B105-4E3EEE3CF360}"/>
              </a:ext>
            </a:extLst>
          </p:cNvPr>
          <p:cNvPicPr>
            <a:picLocks noChangeAspect="1"/>
          </p:cNvPicPr>
          <p:nvPr/>
        </p:nvPicPr>
        <p:blipFill>
          <a:blip r:embed="rId2"/>
          <a:stretch>
            <a:fillRect/>
          </a:stretch>
        </p:blipFill>
        <p:spPr>
          <a:xfrm>
            <a:off x="3380431" y="3100564"/>
            <a:ext cx="5153025" cy="2914650"/>
          </a:xfrm>
          <a:prstGeom prst="rect">
            <a:avLst/>
          </a:prstGeom>
        </p:spPr>
      </p:pic>
      <p:sp>
        <p:nvSpPr>
          <p:cNvPr id="8" name="Left Arrow 4">
            <a:extLst>
              <a:ext uri="{FF2B5EF4-FFF2-40B4-BE49-F238E27FC236}">
                <a16:creationId xmlns:a16="http://schemas.microsoft.com/office/drawing/2014/main" id="{896BF263-DD3C-4133-8B8C-B548CEA6498D}"/>
              </a:ext>
            </a:extLst>
          </p:cNvPr>
          <p:cNvSpPr/>
          <p:nvPr/>
        </p:nvSpPr>
        <p:spPr>
          <a:xfrm flipV="1">
            <a:off x="8153400" y="5497689"/>
            <a:ext cx="555042" cy="18062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numCol="1"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Tree>
    <p:extLst>
      <p:ext uri="{BB962C8B-B14F-4D97-AF65-F5344CB8AC3E}">
        <p14:creationId xmlns:p14="http://schemas.microsoft.com/office/powerpoint/2010/main" val="2831548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BC169-5B26-48AE-8117-7F044C762EEB}"/>
              </a:ext>
            </a:extLst>
          </p:cNvPr>
          <p:cNvSpPr>
            <a:spLocks noGrp="1"/>
          </p:cNvSpPr>
          <p:nvPr>
            <p:ph type="title"/>
          </p:nvPr>
        </p:nvSpPr>
        <p:spPr>
          <a:xfrm>
            <a:off x="2884868" y="845785"/>
            <a:ext cx="8912180" cy="326129"/>
          </a:xfrm>
        </p:spPr>
        <p:txBody>
          <a:bodyPr numCol="1">
            <a:noAutofit/>
          </a:bodyPr>
          <a:lstStyle/>
          <a:p>
            <a:r>
              <a:rPr lang="en-US" sz="3500" dirty="0">
                <a:latin typeface="Trebuchet MS" panose="020B0603020202020204" pitchFamily="34" charset="0"/>
              </a:rPr>
              <a:t>Update Selective Service Information on Private Information Screen of Application</a:t>
            </a:r>
            <a:r>
              <a:rPr lang="en-US" sz="3500" dirty="0">
                <a:solidFill>
                  <a:prstClr val="black"/>
                </a:solidFill>
                <a:latin typeface="Trebuchet MS" panose="020B0603020202020204" pitchFamily="34" charset="0"/>
              </a:rPr>
              <a:t> </a:t>
            </a:r>
            <a:endParaRPr lang="en-US" sz="3500"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152F741C-72D3-4264-A188-0CEAB723F035}"/>
              </a:ext>
            </a:extLst>
          </p:cNvPr>
          <p:cNvSpPr>
            <a:spLocks noGrp="1"/>
          </p:cNvSpPr>
          <p:nvPr>
            <p:ph idx="1"/>
          </p:nvPr>
        </p:nvSpPr>
        <p:spPr>
          <a:xfrm>
            <a:off x="1378038" y="2118167"/>
            <a:ext cx="9975761" cy="4058796"/>
          </a:xfrm>
        </p:spPr>
        <p:txBody>
          <a:bodyPr numCol="1"/>
          <a:lstStyle/>
          <a:p>
            <a:pPr marL="0" indent="0">
              <a:buNone/>
            </a:pPr>
            <a:r>
              <a:rPr lang="en-US" dirty="0">
                <a:solidFill>
                  <a:schemeClr val="tx1"/>
                </a:solidFill>
                <a:latin typeface="Trebuchet MS" panose="020B0603020202020204" pitchFamily="34" charset="0"/>
              </a:rPr>
              <a:t>After switching “Not Applicable” to “Yes”, then populate with the Selective Service number, and hit “Save”. </a:t>
            </a:r>
          </a:p>
          <a:p>
            <a:endParaRPr lang="en-US" dirty="0"/>
          </a:p>
        </p:txBody>
      </p:sp>
      <p:sp>
        <p:nvSpPr>
          <p:cNvPr id="4" name="Footer Placeholder 3">
            <a:extLst>
              <a:ext uri="{FF2B5EF4-FFF2-40B4-BE49-F238E27FC236}">
                <a16:creationId xmlns:a16="http://schemas.microsoft.com/office/drawing/2014/main" id="{8929615D-88F8-4754-B48F-B31040A9A116}"/>
              </a:ext>
            </a:extLst>
          </p:cNvPr>
          <p:cNvSpPr>
            <a:spLocks noGrp="1"/>
          </p:cNvSpPr>
          <p:nvPr>
            <p:ph type="ftr" sz="quarter" idx="11"/>
          </p:nvPr>
        </p:nvSpPr>
        <p:spPr/>
        <p:txBody>
          <a:bodyPr numCol="1"/>
          <a:lstStyle/>
          <a:p>
            <a:r>
              <a:rPr lang="en-US" dirty="0"/>
              <a:t>June 22nd, 2023</a:t>
            </a:r>
          </a:p>
        </p:txBody>
      </p:sp>
      <p:pic>
        <p:nvPicPr>
          <p:cNvPr id="5" name="Picture 4">
            <a:extLst>
              <a:ext uri="{FF2B5EF4-FFF2-40B4-BE49-F238E27FC236}">
                <a16:creationId xmlns:a16="http://schemas.microsoft.com/office/drawing/2014/main" id="{F6193EA5-944D-45C6-890E-FDBC14754FE7}"/>
              </a:ext>
            </a:extLst>
          </p:cNvPr>
          <p:cNvPicPr>
            <a:picLocks noChangeAspect="1"/>
          </p:cNvPicPr>
          <p:nvPr/>
        </p:nvPicPr>
        <p:blipFill>
          <a:blip r:embed="rId2"/>
          <a:stretch>
            <a:fillRect/>
          </a:stretch>
        </p:blipFill>
        <p:spPr>
          <a:xfrm>
            <a:off x="3207809" y="3126140"/>
            <a:ext cx="5505450" cy="2886075"/>
          </a:xfrm>
          <a:prstGeom prst="rect">
            <a:avLst/>
          </a:prstGeom>
        </p:spPr>
      </p:pic>
      <p:sp>
        <p:nvSpPr>
          <p:cNvPr id="6" name="Left Arrow 4">
            <a:extLst>
              <a:ext uri="{FF2B5EF4-FFF2-40B4-BE49-F238E27FC236}">
                <a16:creationId xmlns:a16="http://schemas.microsoft.com/office/drawing/2014/main" id="{EF680A2E-2B47-4656-A4EF-6CE65FE21C89}"/>
              </a:ext>
            </a:extLst>
          </p:cNvPr>
          <p:cNvSpPr/>
          <p:nvPr/>
        </p:nvSpPr>
        <p:spPr>
          <a:xfrm flipV="1">
            <a:off x="6800612" y="5831593"/>
            <a:ext cx="555042" cy="18062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numCol="1"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Tree>
    <p:extLst>
      <p:ext uri="{BB962C8B-B14F-4D97-AF65-F5344CB8AC3E}">
        <p14:creationId xmlns:p14="http://schemas.microsoft.com/office/powerpoint/2010/main" val="288154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E9AAA-5E52-4A06-9816-146CA1407583}"/>
              </a:ext>
            </a:extLst>
          </p:cNvPr>
          <p:cNvSpPr>
            <a:spLocks noGrp="1"/>
          </p:cNvSpPr>
          <p:nvPr>
            <p:ph type="title"/>
          </p:nvPr>
        </p:nvSpPr>
        <p:spPr>
          <a:xfrm>
            <a:off x="2777068" y="610865"/>
            <a:ext cx="9211732" cy="561049"/>
          </a:xfrm>
        </p:spPr>
        <p:txBody>
          <a:bodyPr numCol="1">
            <a:noAutofit/>
          </a:bodyPr>
          <a:lstStyle/>
          <a:p>
            <a:r>
              <a:rPr lang="en-US" sz="3500" dirty="0">
                <a:latin typeface="Trebuchet MS" panose="020B0603020202020204" pitchFamily="34" charset="0"/>
              </a:rPr>
              <a:t>Update Selective Service Information on Private Information Screen of Application</a:t>
            </a:r>
          </a:p>
        </p:txBody>
      </p:sp>
      <p:sp>
        <p:nvSpPr>
          <p:cNvPr id="3" name="Content Placeholder 2">
            <a:extLst>
              <a:ext uri="{FF2B5EF4-FFF2-40B4-BE49-F238E27FC236}">
                <a16:creationId xmlns:a16="http://schemas.microsoft.com/office/drawing/2014/main" id="{B7250008-10D1-46F8-8321-0B017238557F}"/>
              </a:ext>
            </a:extLst>
          </p:cNvPr>
          <p:cNvSpPr>
            <a:spLocks noGrp="1"/>
          </p:cNvSpPr>
          <p:nvPr>
            <p:ph idx="1"/>
          </p:nvPr>
        </p:nvSpPr>
        <p:spPr>
          <a:xfrm>
            <a:off x="838200" y="1896533"/>
            <a:ext cx="11150600" cy="4280430"/>
          </a:xfrm>
        </p:spPr>
        <p:txBody>
          <a:bodyPr numCol="1"/>
          <a:lstStyle/>
          <a:p>
            <a:pPr marL="0" indent="0">
              <a:buNone/>
            </a:pPr>
            <a:r>
              <a:rPr lang="en-US" dirty="0">
                <a:solidFill>
                  <a:schemeClr val="tx1"/>
                </a:solidFill>
                <a:latin typeface="Trebuchet MS" panose="020B0603020202020204" pitchFamily="34" charset="0"/>
              </a:rPr>
              <a:t>Once record has been updated with Selective Service information and record has been saved, the “Private Information” screen will again be locked as shown in example client below:  </a:t>
            </a:r>
          </a:p>
          <a:p>
            <a:endParaRPr lang="en-US" dirty="0"/>
          </a:p>
        </p:txBody>
      </p:sp>
      <p:sp>
        <p:nvSpPr>
          <p:cNvPr id="4" name="Footer Placeholder 3">
            <a:extLst>
              <a:ext uri="{FF2B5EF4-FFF2-40B4-BE49-F238E27FC236}">
                <a16:creationId xmlns:a16="http://schemas.microsoft.com/office/drawing/2014/main" id="{3A979980-2D50-4719-B16F-0436AD82EB6A}"/>
              </a:ext>
            </a:extLst>
          </p:cNvPr>
          <p:cNvSpPr>
            <a:spLocks noGrp="1"/>
          </p:cNvSpPr>
          <p:nvPr>
            <p:ph type="ftr" sz="quarter" idx="11"/>
          </p:nvPr>
        </p:nvSpPr>
        <p:spPr/>
        <p:txBody>
          <a:bodyPr numCol="1"/>
          <a:lstStyle/>
          <a:p>
            <a:r>
              <a:rPr lang="en-US" dirty="0"/>
              <a:t>June 22nd, 2023</a:t>
            </a:r>
          </a:p>
        </p:txBody>
      </p:sp>
      <p:pic>
        <p:nvPicPr>
          <p:cNvPr id="5" name="Picture 4">
            <a:extLst>
              <a:ext uri="{FF2B5EF4-FFF2-40B4-BE49-F238E27FC236}">
                <a16:creationId xmlns:a16="http://schemas.microsoft.com/office/drawing/2014/main" id="{5F02292F-C311-41A5-AAEC-E8FA9ADB01AE}"/>
              </a:ext>
            </a:extLst>
          </p:cNvPr>
          <p:cNvPicPr>
            <a:picLocks noChangeAspect="1"/>
          </p:cNvPicPr>
          <p:nvPr/>
        </p:nvPicPr>
        <p:blipFill>
          <a:blip r:embed="rId2"/>
          <a:stretch>
            <a:fillRect/>
          </a:stretch>
        </p:blipFill>
        <p:spPr>
          <a:xfrm>
            <a:off x="3668537" y="3283831"/>
            <a:ext cx="5238750" cy="2638425"/>
          </a:xfrm>
          <a:prstGeom prst="rect">
            <a:avLst/>
          </a:prstGeom>
        </p:spPr>
      </p:pic>
      <p:sp>
        <p:nvSpPr>
          <p:cNvPr id="6" name="Left Arrow 4">
            <a:extLst>
              <a:ext uri="{FF2B5EF4-FFF2-40B4-BE49-F238E27FC236}">
                <a16:creationId xmlns:a16="http://schemas.microsoft.com/office/drawing/2014/main" id="{D87F1A53-85C4-4684-ACA5-9226995A4DAA}"/>
              </a:ext>
            </a:extLst>
          </p:cNvPr>
          <p:cNvSpPr/>
          <p:nvPr/>
        </p:nvSpPr>
        <p:spPr>
          <a:xfrm flipV="1">
            <a:off x="6682080" y="5778676"/>
            <a:ext cx="555042" cy="18062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numCol="1"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Tree>
    <p:extLst>
      <p:ext uri="{BB962C8B-B14F-4D97-AF65-F5344CB8AC3E}">
        <p14:creationId xmlns:p14="http://schemas.microsoft.com/office/powerpoint/2010/main" val="3102365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4485D-4E95-4971-8B58-E267B3F165AF}"/>
              </a:ext>
            </a:extLst>
          </p:cNvPr>
          <p:cNvSpPr>
            <a:spLocks noGrp="1"/>
          </p:cNvSpPr>
          <p:nvPr>
            <p:ph type="title"/>
          </p:nvPr>
        </p:nvSpPr>
        <p:spPr>
          <a:xfrm>
            <a:off x="3211010" y="610865"/>
            <a:ext cx="6679965" cy="561049"/>
          </a:xfrm>
        </p:spPr>
        <p:txBody>
          <a:bodyPr numCol="1">
            <a:normAutofit fontScale="90000"/>
          </a:bodyPr>
          <a:lstStyle/>
          <a:p>
            <a:pPr algn="ctr"/>
            <a:r>
              <a:rPr lang="en-US" dirty="0">
                <a:latin typeface="Trebuchet MS" panose="020B0603020202020204" pitchFamily="34" charset="0"/>
              </a:rPr>
              <a:t>Failure/Refuses to Register</a:t>
            </a:r>
          </a:p>
        </p:txBody>
      </p:sp>
      <p:sp>
        <p:nvSpPr>
          <p:cNvPr id="3" name="Content Placeholder 2">
            <a:extLst>
              <a:ext uri="{FF2B5EF4-FFF2-40B4-BE49-F238E27FC236}">
                <a16:creationId xmlns:a16="http://schemas.microsoft.com/office/drawing/2014/main" id="{B3C94F8C-422A-45DB-869B-F325ED79C039}"/>
              </a:ext>
            </a:extLst>
          </p:cNvPr>
          <p:cNvSpPr>
            <a:spLocks noGrp="1"/>
          </p:cNvSpPr>
          <p:nvPr>
            <p:ph idx="1"/>
          </p:nvPr>
        </p:nvSpPr>
        <p:spPr/>
        <p:txBody>
          <a:bodyPr numCol="1"/>
          <a:lstStyle/>
          <a:p>
            <a:r>
              <a:rPr lang="en-US" dirty="0">
                <a:solidFill>
                  <a:schemeClr val="tx1"/>
                </a:solidFill>
                <a:latin typeface="Trebuchet MS" panose="020B0603020202020204" pitchFamily="34" charset="0"/>
              </a:rPr>
              <a:t>If a male who entered the WIOA program under the age of 18, refuses to register with Selective Service when he turns age 18, all WIOA Services must be closed until he becomes compliant with Selective Service. </a:t>
            </a:r>
          </a:p>
          <a:p>
            <a:r>
              <a:rPr lang="en-US" dirty="0">
                <a:solidFill>
                  <a:schemeClr val="tx1"/>
                </a:solidFill>
                <a:latin typeface="Trebuchet MS" panose="020B0603020202020204" pitchFamily="34" charset="0"/>
              </a:rPr>
              <a:t>If the client is Selective Service non-compliant 90 days after his services were closed, he must be exited. </a:t>
            </a:r>
            <a:endParaRPr lang="en-US" dirty="0"/>
          </a:p>
        </p:txBody>
      </p:sp>
      <p:sp>
        <p:nvSpPr>
          <p:cNvPr id="4" name="Footer Placeholder 3">
            <a:extLst>
              <a:ext uri="{FF2B5EF4-FFF2-40B4-BE49-F238E27FC236}">
                <a16:creationId xmlns:a16="http://schemas.microsoft.com/office/drawing/2014/main" id="{2B8FB1F5-74B4-44BB-B083-8956C03E142C}"/>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3683951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53C1E-BBC3-4FF3-85D7-6F470ABB9A2B}"/>
              </a:ext>
            </a:extLst>
          </p:cNvPr>
          <p:cNvSpPr>
            <a:spLocks noGrp="1"/>
          </p:cNvSpPr>
          <p:nvPr>
            <p:ph type="title"/>
          </p:nvPr>
        </p:nvSpPr>
        <p:spPr>
          <a:xfrm>
            <a:off x="3211010" y="610865"/>
            <a:ext cx="5881475" cy="561049"/>
          </a:xfrm>
        </p:spPr>
        <p:txBody>
          <a:bodyPr numCol="1">
            <a:normAutofit fontScale="90000"/>
          </a:bodyPr>
          <a:lstStyle/>
          <a:p>
            <a:pPr algn="ctr"/>
            <a:r>
              <a:rPr lang="en-US" dirty="0">
                <a:latin typeface="Trebuchet MS" panose="020B0603020202020204" pitchFamily="34" charset="0"/>
              </a:rPr>
              <a:t>Disallowed Costs</a:t>
            </a:r>
          </a:p>
        </p:txBody>
      </p:sp>
      <p:sp>
        <p:nvSpPr>
          <p:cNvPr id="3" name="Content Placeholder 2">
            <a:extLst>
              <a:ext uri="{FF2B5EF4-FFF2-40B4-BE49-F238E27FC236}">
                <a16:creationId xmlns:a16="http://schemas.microsoft.com/office/drawing/2014/main" id="{F345974F-6408-4031-8DDE-C2FCBFBFF4A6}"/>
              </a:ext>
            </a:extLst>
          </p:cNvPr>
          <p:cNvSpPr>
            <a:spLocks noGrp="1"/>
          </p:cNvSpPr>
          <p:nvPr>
            <p:ph idx="1"/>
          </p:nvPr>
        </p:nvSpPr>
        <p:spPr>
          <a:xfrm>
            <a:off x="1378038" y="2118167"/>
            <a:ext cx="9839461" cy="4058796"/>
          </a:xfrm>
        </p:spPr>
        <p:txBody>
          <a:bodyPr numCol="1"/>
          <a:lstStyle/>
          <a:p>
            <a:pPr marL="0" indent="0">
              <a:buNone/>
            </a:pPr>
            <a:r>
              <a:rPr lang="en-US" dirty="0">
                <a:solidFill>
                  <a:schemeClr val="tx1"/>
                </a:solidFill>
                <a:latin typeface="Trebuchet MS" panose="020B0603020202020204" pitchFamily="34" charset="0"/>
              </a:rPr>
              <a:t>If a male who entered the WIOA program under the age of 18, refuses to register with Selective Service when he turns age 18; and “IF” he continued to receive WIOA services, any services provided after the 18th  birthday could be disallowed costs.   </a:t>
            </a:r>
          </a:p>
          <a:p>
            <a:endParaRPr lang="en-US" dirty="0"/>
          </a:p>
        </p:txBody>
      </p:sp>
      <p:sp>
        <p:nvSpPr>
          <p:cNvPr id="4" name="Footer Placeholder 3">
            <a:extLst>
              <a:ext uri="{FF2B5EF4-FFF2-40B4-BE49-F238E27FC236}">
                <a16:creationId xmlns:a16="http://schemas.microsoft.com/office/drawing/2014/main" id="{E0F76F1C-E046-4A14-B648-1395C0B02D14}"/>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1158753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18C99-78BA-4F5E-A936-E6708BF08120}"/>
              </a:ext>
            </a:extLst>
          </p:cNvPr>
          <p:cNvSpPr>
            <a:spLocks noGrp="1"/>
          </p:cNvSpPr>
          <p:nvPr>
            <p:ph type="title"/>
          </p:nvPr>
        </p:nvSpPr>
        <p:spPr>
          <a:xfrm>
            <a:off x="2910626" y="610865"/>
            <a:ext cx="7916528" cy="561049"/>
          </a:xfrm>
        </p:spPr>
        <p:txBody>
          <a:bodyPr numCol="1">
            <a:normAutofit fontScale="90000"/>
          </a:bodyPr>
          <a:lstStyle/>
          <a:p>
            <a:pPr algn="ctr"/>
            <a:r>
              <a:rPr lang="en-US" dirty="0">
                <a:latin typeface="Trebuchet MS" panose="020B0603020202020204" pitchFamily="34" charset="0"/>
              </a:rPr>
              <a:t>Selective Service Compliance</a:t>
            </a:r>
          </a:p>
        </p:txBody>
      </p:sp>
      <p:sp>
        <p:nvSpPr>
          <p:cNvPr id="3" name="Content Placeholder 2">
            <a:extLst>
              <a:ext uri="{FF2B5EF4-FFF2-40B4-BE49-F238E27FC236}">
                <a16:creationId xmlns:a16="http://schemas.microsoft.com/office/drawing/2014/main" id="{C7DB408A-09D0-4761-9715-7FFE38DAA185}"/>
              </a:ext>
            </a:extLst>
          </p:cNvPr>
          <p:cNvSpPr>
            <a:spLocks noGrp="1"/>
          </p:cNvSpPr>
          <p:nvPr>
            <p:ph idx="1"/>
          </p:nvPr>
        </p:nvSpPr>
        <p:spPr/>
        <p:txBody>
          <a:bodyPr numCol="1"/>
          <a:lstStyle/>
          <a:p>
            <a:r>
              <a:rPr lang="en-US" dirty="0">
                <a:solidFill>
                  <a:schemeClr val="tx1"/>
                </a:solidFill>
                <a:latin typeface="Trebuchet MS" panose="020B0603020202020204" pitchFamily="34" charset="0"/>
              </a:rPr>
              <a:t>Bottom line, any WIOA client who was born a male, on or after 1/1/1960 who has turned age 18 must have his Selective Service status of either “Yes” or a “Locally Approved Selective Service Waiver”.</a:t>
            </a:r>
          </a:p>
          <a:p>
            <a:r>
              <a:rPr lang="en-US" dirty="0">
                <a:solidFill>
                  <a:schemeClr val="tx1"/>
                </a:solidFill>
                <a:latin typeface="Trebuchet MS" panose="020B0603020202020204" pitchFamily="34" charset="0"/>
              </a:rPr>
              <a:t>“Locally Approved Selective Service Waivers” are only for clients born a male, on or after 1/1/1960 who have turned age 26 and can no longer register with Selective Service.    </a:t>
            </a:r>
          </a:p>
          <a:p>
            <a:endParaRPr lang="en-US" dirty="0"/>
          </a:p>
        </p:txBody>
      </p:sp>
      <p:sp>
        <p:nvSpPr>
          <p:cNvPr id="4" name="Footer Placeholder 3">
            <a:extLst>
              <a:ext uri="{FF2B5EF4-FFF2-40B4-BE49-F238E27FC236}">
                <a16:creationId xmlns:a16="http://schemas.microsoft.com/office/drawing/2014/main" id="{CFB9ECD4-D5FF-4B16-A6BF-CC73ADD150EA}"/>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1205924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5949" y="576775"/>
            <a:ext cx="6931843" cy="787791"/>
          </a:xfrm>
        </p:spPr>
        <p:txBody>
          <a:bodyPr numCol="1">
            <a:normAutofit/>
          </a:bodyPr>
          <a:lstStyle/>
          <a:p>
            <a:pPr algn="ctr"/>
            <a:r>
              <a:rPr lang="en-US" sz="4000" dirty="0">
                <a:latin typeface="Trebuchet MS" panose="020B0603020202020204" pitchFamily="34" charset="0"/>
              </a:rPr>
              <a:t>State Policy Guidance</a:t>
            </a:r>
          </a:p>
        </p:txBody>
      </p:sp>
      <p:sp>
        <p:nvSpPr>
          <p:cNvPr id="6" name="Content Placeholder 5"/>
          <p:cNvSpPr>
            <a:spLocks noGrp="1"/>
          </p:cNvSpPr>
          <p:nvPr>
            <p:ph idx="1"/>
          </p:nvPr>
        </p:nvSpPr>
        <p:spPr>
          <a:xfrm>
            <a:off x="1104900" y="2211572"/>
            <a:ext cx="10109200" cy="3965391"/>
          </a:xfrm>
        </p:spPr>
        <p:txBody>
          <a:bodyPr numCol="1">
            <a:normAutofit/>
          </a:bodyPr>
          <a:lstStyle/>
          <a:p>
            <a:r>
              <a:rPr lang="en-US" dirty="0">
                <a:solidFill>
                  <a:schemeClr val="tx1"/>
                </a:solidFill>
                <a:latin typeface="Trebuchet MS" panose="020B0603020202020204" pitchFamily="34" charset="0"/>
                <a:cs typeface="Traditional Arabic" panose="02020603050405020304" pitchFamily="18" charset="-78"/>
              </a:rPr>
              <a:t>WIOA ePolicy Chapter 5 Section 1 – General Eligibility.</a:t>
            </a:r>
          </a:p>
          <a:p>
            <a:pPr>
              <a:buFont typeface="Arial" panose="020B0604020202020204" pitchFamily="34" charset="0"/>
              <a:buChar char="•"/>
            </a:pPr>
            <a:r>
              <a:rPr lang="en-US" dirty="0">
                <a:solidFill>
                  <a:schemeClr val="tx1"/>
                </a:solidFill>
                <a:latin typeface="Trebuchet MS" panose="020B0603020202020204" pitchFamily="34" charset="0"/>
                <a:cs typeface="Traditional Arabic" panose="02020603050405020304" pitchFamily="18" charset="-78"/>
              </a:rPr>
              <a:t>WIOA ePolicy Chapter 5 Section 1.1 – Selective Service Guidance.  </a:t>
            </a:r>
          </a:p>
          <a:p>
            <a:pPr>
              <a:buFont typeface="Arial" panose="020B0604020202020204" pitchFamily="34" charset="0"/>
              <a:buChar char="•"/>
            </a:pPr>
            <a:r>
              <a:rPr lang="en-US" dirty="0">
                <a:solidFill>
                  <a:schemeClr val="tx1"/>
                </a:solidFill>
                <a:latin typeface="Trebuchet MS" panose="020B0603020202020204" pitchFamily="34" charset="0"/>
                <a:cs typeface="Traditional Arabic" panose="02020603050405020304" pitchFamily="18" charset="-78"/>
              </a:rPr>
              <a:t>WIOA ePolicy Chapter 5 Section 7 – Veteran’s Priority of Service Requirements.</a:t>
            </a:r>
          </a:p>
          <a:p>
            <a:pPr>
              <a:buFont typeface="Wingdings" panose="05000000000000000000" pitchFamily="2" charset="2"/>
              <a:buChar char="Ø"/>
            </a:pPr>
            <a:endParaRPr lang="en-US" sz="2400" dirty="0"/>
          </a:p>
        </p:txBody>
      </p:sp>
      <p:sp>
        <p:nvSpPr>
          <p:cNvPr id="2" name="Footer Placeholder 1">
            <a:extLst>
              <a:ext uri="{FF2B5EF4-FFF2-40B4-BE49-F238E27FC236}">
                <a16:creationId xmlns:a16="http://schemas.microsoft.com/office/drawing/2014/main" id="{A524FCC5-2FC9-464C-B4A4-520C05E8E100}"/>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3023797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5686-9FFE-4160-AEDC-FD3D0E9108EF}"/>
              </a:ext>
            </a:extLst>
          </p:cNvPr>
          <p:cNvSpPr>
            <a:spLocks noGrp="1"/>
          </p:cNvSpPr>
          <p:nvPr>
            <p:ph type="title"/>
          </p:nvPr>
        </p:nvSpPr>
        <p:spPr>
          <a:xfrm>
            <a:off x="2871989" y="610865"/>
            <a:ext cx="7443988" cy="561049"/>
          </a:xfrm>
        </p:spPr>
        <p:txBody>
          <a:bodyPr numCol="1">
            <a:normAutofit fontScale="90000"/>
          </a:bodyPr>
          <a:lstStyle/>
          <a:p>
            <a:pPr algn="ctr"/>
            <a:r>
              <a:rPr lang="en-US" dirty="0">
                <a:latin typeface="Trebuchet MS" panose="020B0603020202020204" pitchFamily="34" charset="0"/>
              </a:rPr>
              <a:t>Veteran’s Priority of Service</a:t>
            </a:r>
          </a:p>
        </p:txBody>
      </p:sp>
      <p:sp>
        <p:nvSpPr>
          <p:cNvPr id="3" name="Content Placeholder 2">
            <a:extLst>
              <a:ext uri="{FF2B5EF4-FFF2-40B4-BE49-F238E27FC236}">
                <a16:creationId xmlns:a16="http://schemas.microsoft.com/office/drawing/2014/main" id="{4D8A5648-457D-41D2-B776-803C6032EA0E}"/>
              </a:ext>
            </a:extLst>
          </p:cNvPr>
          <p:cNvSpPr>
            <a:spLocks noGrp="1"/>
          </p:cNvSpPr>
          <p:nvPr>
            <p:ph idx="1"/>
          </p:nvPr>
        </p:nvSpPr>
        <p:spPr>
          <a:xfrm>
            <a:off x="1429554" y="2118167"/>
            <a:ext cx="9465973" cy="4058796"/>
          </a:xfrm>
        </p:spPr>
        <p:txBody>
          <a:bodyPr numCol="1"/>
          <a:lstStyle/>
          <a:p>
            <a:r>
              <a:rPr lang="en-US" dirty="0">
                <a:solidFill>
                  <a:schemeClr val="tx1"/>
                </a:solidFill>
                <a:latin typeface="Trebuchet MS" panose="020B0603020202020204" pitchFamily="34" charset="0"/>
              </a:rPr>
              <a:t>OET ePolicy – Veterans Policies Chapter 5 Sections 7.1 and 7.2 offers further guidance on various Veterans and Veterans Priority of Service issues.</a:t>
            </a:r>
          </a:p>
          <a:p>
            <a:r>
              <a:rPr lang="en-US" dirty="0">
                <a:solidFill>
                  <a:schemeClr val="tx1"/>
                </a:solidFill>
                <a:latin typeface="Trebuchet MS" panose="020B0603020202020204" pitchFamily="34" charset="0"/>
              </a:rPr>
              <a:t>Let us first review the definitions related to a Veteran, Qualified Spouse of a Veteran, and Transitioning Service Member. </a:t>
            </a:r>
            <a:endParaRPr lang="en-US" dirty="0"/>
          </a:p>
        </p:txBody>
      </p:sp>
      <p:sp>
        <p:nvSpPr>
          <p:cNvPr id="4" name="Footer Placeholder 3">
            <a:extLst>
              <a:ext uri="{FF2B5EF4-FFF2-40B4-BE49-F238E27FC236}">
                <a16:creationId xmlns:a16="http://schemas.microsoft.com/office/drawing/2014/main" id="{2611D0F2-F21A-4DE6-B99F-091E987E28C0}"/>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3729980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0BC3-4224-4146-A51F-34C5FD2723D4}"/>
              </a:ext>
            </a:extLst>
          </p:cNvPr>
          <p:cNvSpPr>
            <a:spLocks noGrp="1"/>
          </p:cNvSpPr>
          <p:nvPr>
            <p:ph type="title"/>
          </p:nvPr>
        </p:nvSpPr>
        <p:spPr>
          <a:xfrm>
            <a:off x="2957689" y="610865"/>
            <a:ext cx="6546919" cy="561049"/>
          </a:xfrm>
        </p:spPr>
        <p:txBody>
          <a:bodyPr numCol="1">
            <a:noAutofit/>
          </a:bodyPr>
          <a:lstStyle/>
          <a:p>
            <a:pPr algn="ctr"/>
            <a:r>
              <a:rPr lang="en-US" sz="4000" dirty="0">
                <a:latin typeface="Trebuchet MS" panose="020B0603020202020204" pitchFamily="34" charset="0"/>
              </a:rPr>
              <a:t>Veteran Key Definitions</a:t>
            </a:r>
          </a:p>
        </p:txBody>
      </p:sp>
      <p:sp>
        <p:nvSpPr>
          <p:cNvPr id="3" name="Content Placeholder 2">
            <a:extLst>
              <a:ext uri="{FF2B5EF4-FFF2-40B4-BE49-F238E27FC236}">
                <a16:creationId xmlns:a16="http://schemas.microsoft.com/office/drawing/2014/main" id="{170ED22A-0F97-4EB5-9714-8A42E5953F18}"/>
              </a:ext>
            </a:extLst>
          </p:cNvPr>
          <p:cNvSpPr>
            <a:spLocks noGrp="1"/>
          </p:cNvSpPr>
          <p:nvPr>
            <p:ph idx="1"/>
          </p:nvPr>
        </p:nvSpPr>
        <p:spPr>
          <a:xfrm>
            <a:off x="838200" y="1873956"/>
            <a:ext cx="10744200" cy="4303007"/>
          </a:xfrm>
        </p:spPr>
        <p:txBody>
          <a:bodyPr numCol="1"/>
          <a:lstStyle/>
          <a:p>
            <a:pPr marL="0" indent="0">
              <a:buNone/>
            </a:pPr>
            <a:r>
              <a:rPr lang="en-US"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7D08966D-0DAB-4BDB-B629-827A474E1242}"/>
              </a:ext>
            </a:extLst>
          </p:cNvPr>
          <p:cNvSpPr>
            <a:spLocks noGrp="1"/>
          </p:cNvSpPr>
          <p:nvPr>
            <p:ph type="ftr" sz="quarter" idx="11"/>
          </p:nvPr>
        </p:nvSpPr>
        <p:spPr/>
        <p:txBody>
          <a:bodyPr numCol="1"/>
          <a:lstStyle/>
          <a:p>
            <a:r>
              <a:rPr lang="en-US" dirty="0"/>
              <a:t>June 22nd, 2023</a:t>
            </a:r>
          </a:p>
        </p:txBody>
      </p:sp>
      <p:pic>
        <p:nvPicPr>
          <p:cNvPr id="7" name="Picture 6">
            <a:extLst>
              <a:ext uri="{FF2B5EF4-FFF2-40B4-BE49-F238E27FC236}">
                <a16:creationId xmlns:a16="http://schemas.microsoft.com/office/drawing/2014/main" id="{110EFE29-E94C-452B-A962-9E53B2C6EEA7}"/>
              </a:ext>
            </a:extLst>
          </p:cNvPr>
          <p:cNvPicPr>
            <a:picLocks noChangeAspect="1"/>
          </p:cNvPicPr>
          <p:nvPr/>
        </p:nvPicPr>
        <p:blipFill>
          <a:blip r:embed="rId2"/>
          <a:stretch>
            <a:fillRect/>
          </a:stretch>
        </p:blipFill>
        <p:spPr>
          <a:xfrm>
            <a:off x="2400300" y="1873956"/>
            <a:ext cx="7620000" cy="4133850"/>
          </a:xfrm>
          <a:prstGeom prst="rect">
            <a:avLst/>
          </a:prstGeom>
        </p:spPr>
      </p:pic>
    </p:spTree>
    <p:extLst>
      <p:ext uri="{BB962C8B-B14F-4D97-AF65-F5344CB8AC3E}">
        <p14:creationId xmlns:p14="http://schemas.microsoft.com/office/powerpoint/2010/main" val="17629046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9E4F-8A51-4D92-AD80-B2FEF77CC4DB}"/>
              </a:ext>
            </a:extLst>
          </p:cNvPr>
          <p:cNvSpPr>
            <a:spLocks noGrp="1"/>
          </p:cNvSpPr>
          <p:nvPr>
            <p:ph type="title"/>
          </p:nvPr>
        </p:nvSpPr>
        <p:spPr>
          <a:xfrm>
            <a:off x="3211011" y="610865"/>
            <a:ext cx="6821632" cy="561049"/>
          </a:xfrm>
        </p:spPr>
        <p:txBody>
          <a:bodyPr numCol="1">
            <a:normAutofit fontScale="90000"/>
          </a:bodyPr>
          <a:lstStyle/>
          <a:p>
            <a:pPr algn="ctr"/>
            <a:r>
              <a:rPr lang="en-US" dirty="0">
                <a:latin typeface="Trebuchet MS" panose="020B0603020202020204" pitchFamily="34" charset="0"/>
              </a:rPr>
              <a:t>Veterans Priority of Service</a:t>
            </a:r>
          </a:p>
        </p:txBody>
      </p:sp>
      <p:sp>
        <p:nvSpPr>
          <p:cNvPr id="3" name="Content Placeholder 2">
            <a:extLst>
              <a:ext uri="{FF2B5EF4-FFF2-40B4-BE49-F238E27FC236}">
                <a16:creationId xmlns:a16="http://schemas.microsoft.com/office/drawing/2014/main" id="{69CA9047-3509-4F71-9DBA-1644CC0895A2}"/>
              </a:ext>
            </a:extLst>
          </p:cNvPr>
          <p:cNvSpPr>
            <a:spLocks noGrp="1"/>
          </p:cNvSpPr>
          <p:nvPr>
            <p:ph idx="1"/>
          </p:nvPr>
        </p:nvSpPr>
        <p:spPr/>
        <p:txBody>
          <a:bodyPr numCol="1"/>
          <a:lstStyle/>
          <a:p>
            <a:pPr marL="0" indent="0">
              <a:buNone/>
            </a:pPr>
            <a:r>
              <a:rPr lang="en-US" sz="2600" dirty="0">
                <a:solidFill>
                  <a:schemeClr val="tx1"/>
                </a:solidFill>
                <a:latin typeface="Trebuchet MS" panose="020B0603020202020204" pitchFamily="34" charset="0"/>
              </a:rPr>
              <a:t>What does “Veteran’s Priority of Service” mean?</a:t>
            </a:r>
          </a:p>
          <a:p>
            <a:pPr lvl="1"/>
            <a:r>
              <a:rPr lang="en-US" sz="2600" dirty="0">
                <a:solidFill>
                  <a:schemeClr val="tx1"/>
                </a:solidFill>
                <a:latin typeface="Trebuchet MS" panose="020B0603020202020204" pitchFamily="34" charset="0"/>
              </a:rPr>
              <a:t>If you have an individual that is a Veteran or a Qualified Spouse of a Veteran, or a transitioning service member they are considered a “Covered Person”.  </a:t>
            </a:r>
          </a:p>
          <a:p>
            <a:pPr lvl="1"/>
            <a:r>
              <a:rPr lang="en-US" sz="2600" dirty="0">
                <a:solidFill>
                  <a:schemeClr val="tx1"/>
                </a:solidFill>
                <a:latin typeface="Trebuchet MS" panose="020B0603020202020204" pitchFamily="34" charset="0"/>
              </a:rPr>
              <a:t>However, for WIOA Eligibility, the “Covered Person” is not an eligibility factor, the individual must still meet the eligibility for the particular WIOA program (Adult, Dislocated Worker or Youth) to receive “Veteran’s Priority of Service”. </a:t>
            </a:r>
          </a:p>
          <a:p>
            <a:endParaRPr lang="en-US" dirty="0"/>
          </a:p>
        </p:txBody>
      </p:sp>
      <p:sp>
        <p:nvSpPr>
          <p:cNvPr id="4" name="Footer Placeholder 3">
            <a:extLst>
              <a:ext uri="{FF2B5EF4-FFF2-40B4-BE49-F238E27FC236}">
                <a16:creationId xmlns:a16="http://schemas.microsoft.com/office/drawing/2014/main" id="{6F843EE0-C8C8-432D-A22B-72D867D6A63E}"/>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39939412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E499E-AD44-4E56-995E-7D1025D3B6B4}"/>
              </a:ext>
            </a:extLst>
          </p:cNvPr>
          <p:cNvSpPr>
            <a:spLocks noGrp="1"/>
          </p:cNvSpPr>
          <p:nvPr>
            <p:ph type="title"/>
          </p:nvPr>
        </p:nvSpPr>
        <p:spPr>
          <a:xfrm>
            <a:off x="3211010" y="610865"/>
            <a:ext cx="6950421" cy="561049"/>
          </a:xfrm>
        </p:spPr>
        <p:txBody>
          <a:bodyPr numCol="1">
            <a:normAutofit fontScale="90000"/>
          </a:bodyPr>
          <a:lstStyle/>
          <a:p>
            <a:pPr algn="ctr"/>
            <a:r>
              <a:rPr lang="en-US" dirty="0">
                <a:latin typeface="Trebuchet MS" panose="020B0603020202020204" pitchFamily="34" charset="0"/>
              </a:rPr>
              <a:t>Veterans Priority of Service</a:t>
            </a:r>
          </a:p>
        </p:txBody>
      </p:sp>
      <p:sp>
        <p:nvSpPr>
          <p:cNvPr id="3" name="Content Placeholder 2">
            <a:extLst>
              <a:ext uri="{FF2B5EF4-FFF2-40B4-BE49-F238E27FC236}">
                <a16:creationId xmlns:a16="http://schemas.microsoft.com/office/drawing/2014/main" id="{D67A0637-301C-490B-AD97-A5A1CB354591}"/>
              </a:ext>
            </a:extLst>
          </p:cNvPr>
          <p:cNvSpPr>
            <a:spLocks noGrp="1"/>
          </p:cNvSpPr>
          <p:nvPr>
            <p:ph idx="1"/>
          </p:nvPr>
        </p:nvSpPr>
        <p:spPr/>
        <p:txBody>
          <a:bodyPr numCol="1"/>
          <a:lstStyle/>
          <a:p>
            <a:pPr marL="0" indent="0">
              <a:buNone/>
            </a:pPr>
            <a:r>
              <a:rPr lang="en-US" dirty="0">
                <a:solidFill>
                  <a:schemeClr val="tx1"/>
                </a:solidFill>
                <a:latin typeface="Trebuchet MS" panose="020B0603020202020204" pitchFamily="34" charset="0"/>
              </a:rPr>
              <a:t>What does “Veteran’s Priority of Service” mean?</a:t>
            </a:r>
          </a:p>
          <a:p>
            <a:pPr lvl="1"/>
            <a:r>
              <a:rPr lang="en-US" sz="2700" dirty="0">
                <a:solidFill>
                  <a:schemeClr val="tx1"/>
                </a:solidFill>
                <a:latin typeface="Trebuchet MS" panose="020B0603020202020204" pitchFamily="34" charset="0"/>
              </a:rPr>
              <a:t>If an individual meets criteria, the individual gets front of line service, first opportunity, and if opportunities are limited due to funding, the LWIA/Grantee staff must ensure the “Covered Person” receives services before an individual who does not meet “Veteran’s Priority of Service” requirements.</a:t>
            </a:r>
          </a:p>
          <a:p>
            <a:endParaRPr lang="en-US" dirty="0"/>
          </a:p>
        </p:txBody>
      </p:sp>
      <p:sp>
        <p:nvSpPr>
          <p:cNvPr id="4" name="Footer Placeholder 3">
            <a:extLst>
              <a:ext uri="{FF2B5EF4-FFF2-40B4-BE49-F238E27FC236}">
                <a16:creationId xmlns:a16="http://schemas.microsoft.com/office/drawing/2014/main" id="{B001C04E-E960-4CA5-ABF3-355D735B5D81}"/>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38186562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8337-3621-4DE8-ABA8-0A426856B7C2}"/>
              </a:ext>
            </a:extLst>
          </p:cNvPr>
          <p:cNvSpPr>
            <a:spLocks noGrp="1"/>
          </p:cNvSpPr>
          <p:nvPr>
            <p:ph type="title"/>
          </p:nvPr>
        </p:nvSpPr>
        <p:spPr>
          <a:xfrm>
            <a:off x="2968284" y="610865"/>
            <a:ext cx="6115050" cy="561049"/>
          </a:xfrm>
        </p:spPr>
        <p:txBody>
          <a:bodyPr numCol="1">
            <a:normAutofit fontScale="90000"/>
          </a:bodyPr>
          <a:lstStyle/>
          <a:p>
            <a:pPr algn="ctr"/>
            <a:r>
              <a:rPr lang="en-US" dirty="0">
                <a:latin typeface="Trebuchet MS" panose="020B0603020202020204" pitchFamily="34" charset="0"/>
              </a:rPr>
              <a:t>Veteran Status</a:t>
            </a:r>
          </a:p>
        </p:txBody>
      </p:sp>
      <p:sp>
        <p:nvSpPr>
          <p:cNvPr id="3" name="Content Placeholder 2">
            <a:extLst>
              <a:ext uri="{FF2B5EF4-FFF2-40B4-BE49-F238E27FC236}">
                <a16:creationId xmlns:a16="http://schemas.microsoft.com/office/drawing/2014/main" id="{8BABF9E2-326F-425E-8436-FE2434512B7D}"/>
              </a:ext>
            </a:extLst>
          </p:cNvPr>
          <p:cNvSpPr>
            <a:spLocks noGrp="1"/>
          </p:cNvSpPr>
          <p:nvPr>
            <p:ph idx="1"/>
          </p:nvPr>
        </p:nvSpPr>
        <p:spPr>
          <a:xfrm>
            <a:off x="1140644" y="1508289"/>
            <a:ext cx="10213156" cy="4668674"/>
          </a:xfrm>
        </p:spPr>
        <p:txBody>
          <a:bodyPr numCol="1"/>
          <a:lstStyle/>
          <a:p>
            <a:pPr marL="0" indent="0">
              <a:buFont typeface="Arial" panose="020B0604020202020204" pitchFamily="34" charset="0"/>
              <a:buNone/>
            </a:pPr>
            <a:r>
              <a:rPr lang="en-US" dirty="0">
                <a:solidFill>
                  <a:schemeClr val="tx1"/>
                </a:solidFill>
                <a:latin typeface="Trebuchet MS" panose="020B0603020202020204" pitchFamily="34" charset="0"/>
              </a:rPr>
              <a:t>Veterans Status is captured on the Veterans Information Screen within the application.</a:t>
            </a:r>
          </a:p>
          <a:p>
            <a:endParaRPr lang="en-US" dirty="0"/>
          </a:p>
        </p:txBody>
      </p:sp>
      <p:sp>
        <p:nvSpPr>
          <p:cNvPr id="4" name="Footer Placeholder 3">
            <a:extLst>
              <a:ext uri="{FF2B5EF4-FFF2-40B4-BE49-F238E27FC236}">
                <a16:creationId xmlns:a16="http://schemas.microsoft.com/office/drawing/2014/main" id="{5D859DC8-1FCB-4B8E-B58B-AD306DD0524B}"/>
              </a:ext>
            </a:extLst>
          </p:cNvPr>
          <p:cNvSpPr>
            <a:spLocks noGrp="1"/>
          </p:cNvSpPr>
          <p:nvPr>
            <p:ph type="ftr" sz="quarter" idx="11"/>
          </p:nvPr>
        </p:nvSpPr>
        <p:spPr/>
        <p:txBody>
          <a:bodyPr numCol="1"/>
          <a:lstStyle/>
          <a:p>
            <a:r>
              <a:rPr lang="en-US" dirty="0"/>
              <a:t>June 22nd, 2023</a:t>
            </a:r>
          </a:p>
        </p:txBody>
      </p:sp>
      <p:pic>
        <p:nvPicPr>
          <p:cNvPr id="6" name="Picture 5">
            <a:extLst>
              <a:ext uri="{FF2B5EF4-FFF2-40B4-BE49-F238E27FC236}">
                <a16:creationId xmlns:a16="http://schemas.microsoft.com/office/drawing/2014/main" id="{C888C8AB-96BB-CAD8-0C14-A0F40AEF58F6}"/>
              </a:ext>
            </a:extLst>
          </p:cNvPr>
          <p:cNvPicPr>
            <a:picLocks noChangeAspect="1"/>
          </p:cNvPicPr>
          <p:nvPr/>
        </p:nvPicPr>
        <p:blipFill>
          <a:blip r:embed="rId2"/>
          <a:stretch>
            <a:fillRect/>
          </a:stretch>
        </p:blipFill>
        <p:spPr>
          <a:xfrm>
            <a:off x="1979892" y="2450916"/>
            <a:ext cx="7946533" cy="3629373"/>
          </a:xfrm>
          <a:prstGeom prst="rect">
            <a:avLst/>
          </a:prstGeom>
        </p:spPr>
      </p:pic>
      <p:sp>
        <p:nvSpPr>
          <p:cNvPr id="7" name="Left Arrow 4">
            <a:extLst>
              <a:ext uri="{FF2B5EF4-FFF2-40B4-BE49-F238E27FC236}">
                <a16:creationId xmlns:a16="http://schemas.microsoft.com/office/drawing/2014/main" id="{7054415C-39D1-A028-1EA8-D5919B7AA13D}"/>
              </a:ext>
            </a:extLst>
          </p:cNvPr>
          <p:cNvSpPr/>
          <p:nvPr/>
        </p:nvSpPr>
        <p:spPr>
          <a:xfrm>
            <a:off x="8724432" y="3429000"/>
            <a:ext cx="717804" cy="1946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Tree>
    <p:extLst>
      <p:ext uri="{BB962C8B-B14F-4D97-AF65-F5344CB8AC3E}">
        <p14:creationId xmlns:p14="http://schemas.microsoft.com/office/powerpoint/2010/main" val="26410970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A256-9273-4751-A6E1-1A6B56DE4816}"/>
              </a:ext>
            </a:extLst>
          </p:cNvPr>
          <p:cNvSpPr>
            <a:spLocks noGrp="1"/>
          </p:cNvSpPr>
          <p:nvPr>
            <p:ph type="title"/>
          </p:nvPr>
        </p:nvSpPr>
        <p:spPr>
          <a:xfrm>
            <a:off x="3211010" y="610865"/>
            <a:ext cx="6016117" cy="561049"/>
          </a:xfrm>
        </p:spPr>
        <p:txBody>
          <a:bodyPr numCol="1">
            <a:normAutofit fontScale="90000"/>
          </a:bodyPr>
          <a:lstStyle/>
          <a:p>
            <a:pPr algn="ctr"/>
            <a:r>
              <a:rPr lang="en-US" dirty="0">
                <a:latin typeface="Trebuchet MS" panose="020B0603020202020204" pitchFamily="34" charset="0"/>
              </a:rPr>
              <a:t>WIOA General Eligibility</a:t>
            </a:r>
          </a:p>
        </p:txBody>
      </p:sp>
      <p:sp>
        <p:nvSpPr>
          <p:cNvPr id="3" name="Content Placeholder 2">
            <a:extLst>
              <a:ext uri="{FF2B5EF4-FFF2-40B4-BE49-F238E27FC236}">
                <a16:creationId xmlns:a16="http://schemas.microsoft.com/office/drawing/2014/main" id="{1191ED95-DC3F-41CB-A93E-68743C701545}"/>
              </a:ext>
            </a:extLst>
          </p:cNvPr>
          <p:cNvSpPr>
            <a:spLocks noGrp="1"/>
          </p:cNvSpPr>
          <p:nvPr>
            <p:ph idx="1"/>
          </p:nvPr>
        </p:nvSpPr>
        <p:spPr>
          <a:xfrm>
            <a:off x="1330036" y="1896533"/>
            <a:ext cx="9795164" cy="4280430"/>
          </a:xfrm>
        </p:spPr>
        <p:txBody>
          <a:bodyPr numCol="1">
            <a:normAutofit/>
          </a:bodyPr>
          <a:lstStyle/>
          <a:p>
            <a:r>
              <a:rPr lang="en-US" sz="2400" dirty="0">
                <a:solidFill>
                  <a:schemeClr val="tx1"/>
                </a:solidFill>
                <a:latin typeface="Trebuchet MS" panose="020B0603020202020204" pitchFamily="34" charset="0"/>
              </a:rPr>
              <a:t>In conclusion – for all titles of WIOA Eligibility, it is important to realize Protection of Personally Identifiable Information (PII) is of the utmost importance.</a:t>
            </a:r>
          </a:p>
          <a:p>
            <a:r>
              <a:rPr lang="en-US" sz="2400" dirty="0">
                <a:solidFill>
                  <a:schemeClr val="tx1"/>
                </a:solidFill>
                <a:latin typeface="Trebuchet MS" panose="020B0603020202020204" pitchFamily="34" charset="0"/>
              </a:rPr>
              <a:t>All individuals must meet Authorized to Work in the U.S. criteria.   </a:t>
            </a:r>
          </a:p>
          <a:p>
            <a:r>
              <a:rPr lang="en-US" sz="2400" dirty="0">
                <a:solidFill>
                  <a:schemeClr val="tx1"/>
                </a:solidFill>
                <a:latin typeface="Trebuchet MS" panose="020B0603020202020204" pitchFamily="34" charset="0"/>
              </a:rPr>
              <a:t>It is important to understand the intricacies of Selective Service criteria for any client born a male, who was born on or after 1/1/1960 and has turned age 18.  </a:t>
            </a:r>
          </a:p>
          <a:p>
            <a:r>
              <a:rPr lang="en-US" sz="2400" dirty="0">
                <a:solidFill>
                  <a:schemeClr val="tx1"/>
                </a:solidFill>
                <a:latin typeface="Trebuchet MS" panose="020B0603020202020204" pitchFamily="34" charset="0"/>
              </a:rPr>
              <a:t>Lastly Veteran’s Priority of Service is required to be followed for every Department of Labor funded program including but not limited to WIOA.   </a:t>
            </a:r>
          </a:p>
          <a:p>
            <a:pPr marL="228600" lvl="1" indent="0">
              <a:buNone/>
            </a:pPr>
            <a:r>
              <a:rPr lang="en-US" sz="3200" dirty="0">
                <a:solidFill>
                  <a:schemeClr val="tx1"/>
                </a:solidFill>
                <a:latin typeface="Trebuchet MS" panose="020B0603020202020204" pitchFamily="34" charset="0"/>
                <a:cs typeface="Calibri" panose="020F0502020204030204" pitchFamily="34" charset="0"/>
              </a:rPr>
              <a:t> </a:t>
            </a:r>
            <a:endParaRPr lang="en-US" sz="2800" dirty="0">
              <a:solidFill>
                <a:schemeClr val="tx1"/>
              </a:solidFill>
              <a:latin typeface="Trebuchet MS" panose="020B0603020202020204" pitchFamily="34" charset="0"/>
              <a:cs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37AFA618-A610-4DBB-A704-7083DCF36227}"/>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35713002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5645911" cy="561049"/>
          </a:xfrm>
        </p:spPr>
        <p:txBody>
          <a:bodyPr numCol="1">
            <a:normAutofit fontScale="90000"/>
          </a:bodyPr>
          <a:lstStyle/>
          <a:p>
            <a:pPr algn="ctr"/>
            <a:r>
              <a:rPr lang="en-US" dirty="0"/>
              <a:t>Questions</a:t>
            </a:r>
          </a:p>
        </p:txBody>
      </p:sp>
      <p:sp>
        <p:nvSpPr>
          <p:cNvPr id="7" name="Content Placeholder 6">
            <a:extLst>
              <a:ext uri="{FF2B5EF4-FFF2-40B4-BE49-F238E27FC236}">
                <a16:creationId xmlns:a16="http://schemas.microsoft.com/office/drawing/2014/main" id="{A4D0D3B7-4697-374E-A79A-9A8082A1C496}"/>
              </a:ext>
            </a:extLst>
          </p:cNvPr>
          <p:cNvSpPr>
            <a:spLocks noGrp="1"/>
          </p:cNvSpPr>
          <p:nvPr>
            <p:ph idx="1"/>
          </p:nvPr>
        </p:nvSpPr>
        <p:spPr>
          <a:xfrm>
            <a:off x="1147155" y="2118167"/>
            <a:ext cx="10341033" cy="4058796"/>
          </a:xfrm>
        </p:spPr>
        <p:txBody>
          <a:bodyPr numCol="1"/>
          <a:lstStyle/>
          <a:p>
            <a:r>
              <a:rPr lang="en-US" sz="3200" dirty="0">
                <a:solidFill>
                  <a:prstClr val="black"/>
                </a:solidFill>
                <a:latin typeface="Trebuchet MS" panose="020B0603020202020204" pitchFamily="34" charset="0"/>
                <a:cs typeface="Calibri" panose="020F0502020204030204" pitchFamily="34" charset="0"/>
              </a:rPr>
              <a:t>This concludes the presentation on WIOA General Eligibility:</a:t>
            </a:r>
          </a:p>
          <a:p>
            <a:r>
              <a:rPr lang="en-US" sz="3200" dirty="0">
                <a:solidFill>
                  <a:schemeClr val="tx1"/>
                </a:solidFill>
                <a:latin typeface="Trebuchet MS" panose="020B0603020202020204" pitchFamily="34" charset="0"/>
                <a:cs typeface="Calibri" panose="020F0502020204030204" pitchFamily="34" charset="0"/>
              </a:rPr>
              <a:t>If you have questions related to this presentation, feel free to contact me at </a:t>
            </a:r>
            <a:r>
              <a:rPr lang="en-US" sz="3200" dirty="0">
                <a:solidFill>
                  <a:schemeClr val="accent1">
                    <a:lumMod val="75000"/>
                  </a:schemeClr>
                </a:solidFill>
                <a:latin typeface="Trebuchet MS" panose="020B0603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James.potts@Illinois.gov</a:t>
            </a:r>
            <a:r>
              <a:rPr lang="en-US" sz="3200" dirty="0">
                <a:solidFill>
                  <a:schemeClr val="accent1">
                    <a:lumMod val="75000"/>
                  </a:schemeClr>
                </a:solidFill>
                <a:latin typeface="Trebuchet MS" panose="020B0603020202020204" pitchFamily="34" charset="0"/>
                <a:cs typeface="Calibri" panose="020F0502020204030204" pitchFamily="34" charset="0"/>
              </a:rPr>
              <a:t> </a:t>
            </a:r>
            <a:r>
              <a:rPr lang="en-US" sz="3200" dirty="0">
                <a:solidFill>
                  <a:schemeClr val="tx1"/>
                </a:solidFill>
                <a:latin typeface="Trebuchet MS" panose="020B0603020202020204" pitchFamily="34" charset="0"/>
                <a:cs typeface="Calibri" panose="020F0502020204030204" pitchFamily="34" charset="0"/>
              </a:rPr>
              <a:t>or you can phone me at (217) 416-7097.   </a:t>
            </a:r>
          </a:p>
          <a:p>
            <a:pPr marL="0" indent="0">
              <a:buNone/>
            </a:pPr>
            <a:endParaRPr lang="en-US" dirty="0"/>
          </a:p>
        </p:txBody>
      </p:sp>
      <p:sp>
        <p:nvSpPr>
          <p:cNvPr id="3" name="Footer Placeholder 2">
            <a:extLst>
              <a:ext uri="{FF2B5EF4-FFF2-40B4-BE49-F238E27FC236}">
                <a16:creationId xmlns:a16="http://schemas.microsoft.com/office/drawing/2014/main" id="{74CB6D04-AAAE-41FC-8351-7BA740CA6345}"/>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47658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59322-614A-4A11-A5F2-EEB62EECC432}"/>
              </a:ext>
            </a:extLst>
          </p:cNvPr>
          <p:cNvSpPr>
            <a:spLocks noGrp="1"/>
          </p:cNvSpPr>
          <p:nvPr>
            <p:ph type="title"/>
          </p:nvPr>
        </p:nvSpPr>
        <p:spPr>
          <a:xfrm>
            <a:off x="3211010" y="610865"/>
            <a:ext cx="7142812" cy="561049"/>
          </a:xfrm>
        </p:spPr>
        <p:txBody>
          <a:bodyPr numCol="1">
            <a:normAutofit fontScale="90000"/>
          </a:bodyPr>
          <a:lstStyle/>
          <a:p>
            <a:pPr algn="ctr"/>
            <a:r>
              <a:rPr lang="en-US" dirty="0">
                <a:latin typeface="Trebuchet MS" panose="020B0603020202020204" pitchFamily="34" charset="0"/>
              </a:rPr>
              <a:t>Before we get into Eligibility</a:t>
            </a:r>
          </a:p>
        </p:txBody>
      </p:sp>
      <p:sp>
        <p:nvSpPr>
          <p:cNvPr id="3" name="Content Placeholder 2">
            <a:extLst>
              <a:ext uri="{FF2B5EF4-FFF2-40B4-BE49-F238E27FC236}">
                <a16:creationId xmlns:a16="http://schemas.microsoft.com/office/drawing/2014/main" id="{03CE4D67-9349-4E23-B2B9-BD82F79B1A12}"/>
              </a:ext>
            </a:extLst>
          </p:cNvPr>
          <p:cNvSpPr>
            <a:spLocks noGrp="1"/>
          </p:cNvSpPr>
          <p:nvPr>
            <p:ph idx="1"/>
          </p:nvPr>
        </p:nvSpPr>
        <p:spPr>
          <a:xfrm>
            <a:off x="1300767" y="2060619"/>
            <a:ext cx="9530366" cy="4116343"/>
          </a:xfrm>
        </p:spPr>
        <p:txBody>
          <a:bodyPr numCol="1">
            <a:normAutofit/>
          </a:bodyPr>
          <a:lstStyle/>
          <a:p>
            <a:pPr marL="0" indent="0">
              <a:buNone/>
            </a:pPr>
            <a:r>
              <a:rPr lang="en-US" dirty="0">
                <a:solidFill>
                  <a:schemeClr val="tx1"/>
                </a:solidFill>
                <a:latin typeface="Trebuchet MS" panose="020B0603020202020204" pitchFamily="34" charset="0"/>
              </a:rPr>
              <a:t>U.S. Department of Labor put out guidance on Handling and Protection of Personally Identifiable Information (PII) in TEGL No. 39-11.</a:t>
            </a:r>
          </a:p>
          <a:p>
            <a:pPr marL="0" indent="0">
              <a:buNone/>
            </a:pPr>
            <a:r>
              <a:rPr lang="en-US" dirty="0"/>
              <a:t>	 </a:t>
            </a:r>
          </a:p>
          <a:p>
            <a:endParaRPr lang="en-US" sz="1200" dirty="0"/>
          </a:p>
          <a:p>
            <a:endParaRPr lang="en-US" dirty="0"/>
          </a:p>
        </p:txBody>
      </p:sp>
      <p:sp>
        <p:nvSpPr>
          <p:cNvPr id="4" name="Footer Placeholder 3">
            <a:extLst>
              <a:ext uri="{FF2B5EF4-FFF2-40B4-BE49-F238E27FC236}">
                <a16:creationId xmlns:a16="http://schemas.microsoft.com/office/drawing/2014/main" id="{3FED51F3-53E2-48C8-B337-AA52425EFD79}"/>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71081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AE4A-E52F-4B2A-A9A8-1FC2623C0DE6}"/>
              </a:ext>
            </a:extLst>
          </p:cNvPr>
          <p:cNvSpPr>
            <a:spLocks noGrp="1"/>
          </p:cNvSpPr>
          <p:nvPr>
            <p:ph type="title"/>
          </p:nvPr>
        </p:nvSpPr>
        <p:spPr>
          <a:xfrm>
            <a:off x="3211011" y="610865"/>
            <a:ext cx="6263190" cy="561049"/>
          </a:xfrm>
        </p:spPr>
        <p:txBody>
          <a:bodyPr numCol="1">
            <a:normAutofit fontScale="90000"/>
          </a:bodyPr>
          <a:lstStyle/>
          <a:p>
            <a:pPr algn="ctr"/>
            <a:r>
              <a:rPr lang="en-US" dirty="0">
                <a:latin typeface="Trebuchet MS" panose="020B0603020202020204" pitchFamily="34" charset="0"/>
              </a:rPr>
              <a:t>Protection of PII</a:t>
            </a:r>
          </a:p>
        </p:txBody>
      </p:sp>
      <p:sp>
        <p:nvSpPr>
          <p:cNvPr id="3" name="Content Placeholder 2">
            <a:extLst>
              <a:ext uri="{FF2B5EF4-FFF2-40B4-BE49-F238E27FC236}">
                <a16:creationId xmlns:a16="http://schemas.microsoft.com/office/drawing/2014/main" id="{1B99035E-1530-406D-A8FF-58378AE978CC}"/>
              </a:ext>
            </a:extLst>
          </p:cNvPr>
          <p:cNvSpPr>
            <a:spLocks noGrp="1"/>
          </p:cNvSpPr>
          <p:nvPr>
            <p:ph idx="1"/>
          </p:nvPr>
        </p:nvSpPr>
        <p:spPr>
          <a:xfrm>
            <a:off x="1054100" y="2118167"/>
            <a:ext cx="10299700" cy="4058796"/>
          </a:xfrm>
        </p:spPr>
        <p:txBody>
          <a:bodyPr numCol="1"/>
          <a:lstStyle/>
          <a:p>
            <a:r>
              <a:rPr lang="en-US" sz="2400" dirty="0">
                <a:solidFill>
                  <a:schemeClr val="tx1"/>
                </a:solidFill>
                <a:latin typeface="Trebuchet MS" panose="020B0603020202020204" pitchFamily="34" charset="0"/>
              </a:rPr>
              <a:t>Illinois State Laws</a:t>
            </a:r>
          </a:p>
          <a:p>
            <a:pPr lvl="1"/>
            <a:r>
              <a:rPr lang="en-US" dirty="0">
                <a:solidFill>
                  <a:schemeClr val="tx1"/>
                </a:solidFill>
                <a:latin typeface="Trebuchet MS" panose="020B0603020202020204" pitchFamily="34" charset="0"/>
              </a:rPr>
              <a:t>Identity Protection Act (5 ILCS 179)</a:t>
            </a:r>
          </a:p>
          <a:p>
            <a:pPr lvl="1"/>
            <a:r>
              <a:rPr lang="en-US" dirty="0">
                <a:solidFill>
                  <a:schemeClr val="tx1"/>
                </a:solidFill>
                <a:latin typeface="Trebuchet MS" panose="020B0603020202020204" pitchFamily="34" charset="0"/>
              </a:rPr>
              <a:t>Personal Information Protection Act (815 ILCS 530)</a:t>
            </a:r>
          </a:p>
          <a:p>
            <a:pPr lvl="1"/>
            <a:r>
              <a:rPr lang="en-US" dirty="0">
                <a:solidFill>
                  <a:schemeClr val="tx1"/>
                </a:solidFill>
                <a:latin typeface="Trebuchet MS" panose="020B0603020202020204" pitchFamily="34" charset="0"/>
              </a:rPr>
              <a:t>Illinois Data Security on State Computers Act (20 ILCS 450/25)</a:t>
            </a:r>
          </a:p>
          <a:p>
            <a:r>
              <a:rPr lang="en-US" sz="2400" dirty="0">
                <a:solidFill>
                  <a:schemeClr val="tx1"/>
                </a:solidFill>
                <a:latin typeface="Trebuchet MS" panose="020B0603020202020204" pitchFamily="34" charset="0"/>
              </a:rPr>
              <a:t>WIOA Final Rule at 20 CFR 683.220 – Recipients and Subrecipients of WIOA Title 1 funds must have an internal control structure and written policies in place to protect PII and sensitive information.</a:t>
            </a:r>
            <a:r>
              <a:rPr lang="en-US"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B42A9CD9-99D6-4641-90DA-18A2B6CEC197}"/>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186195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9DA4-12BD-4099-8E0C-004917A5B458}"/>
              </a:ext>
            </a:extLst>
          </p:cNvPr>
          <p:cNvSpPr>
            <a:spLocks noGrp="1"/>
          </p:cNvSpPr>
          <p:nvPr>
            <p:ph type="title"/>
          </p:nvPr>
        </p:nvSpPr>
        <p:spPr>
          <a:xfrm>
            <a:off x="3211010" y="681037"/>
            <a:ext cx="6564055" cy="561049"/>
          </a:xfrm>
        </p:spPr>
        <p:txBody>
          <a:bodyPr numCol="1">
            <a:normAutofit fontScale="90000"/>
          </a:bodyPr>
          <a:lstStyle/>
          <a:p>
            <a:pPr algn="ctr"/>
            <a:r>
              <a:rPr lang="en-US" dirty="0">
                <a:latin typeface="Trebuchet MS" panose="020B0603020202020204" pitchFamily="34" charset="0"/>
              </a:rPr>
              <a:t>Protection of PII</a:t>
            </a:r>
          </a:p>
        </p:txBody>
      </p:sp>
      <p:sp>
        <p:nvSpPr>
          <p:cNvPr id="3" name="Content Placeholder 2">
            <a:extLst>
              <a:ext uri="{FF2B5EF4-FFF2-40B4-BE49-F238E27FC236}">
                <a16:creationId xmlns:a16="http://schemas.microsoft.com/office/drawing/2014/main" id="{AC7093B3-6C96-4DC0-ABA4-30D4EC2FA604}"/>
              </a:ext>
            </a:extLst>
          </p:cNvPr>
          <p:cNvSpPr>
            <a:spLocks noGrp="1"/>
          </p:cNvSpPr>
          <p:nvPr>
            <p:ph idx="1"/>
          </p:nvPr>
        </p:nvSpPr>
        <p:spPr/>
        <p:txBody>
          <a:bodyPr numCol="1"/>
          <a:lstStyle/>
          <a:p>
            <a:r>
              <a:rPr lang="en-US" sz="2400" dirty="0">
                <a:solidFill>
                  <a:schemeClr val="tx1"/>
                </a:solidFill>
                <a:latin typeface="Trebuchet MS" panose="020B0603020202020204" pitchFamily="34" charset="0"/>
              </a:rPr>
              <a:t>Federal Uniform Guidance</a:t>
            </a:r>
          </a:p>
          <a:p>
            <a:pPr lvl="1"/>
            <a:r>
              <a:rPr lang="en-US" dirty="0">
                <a:solidFill>
                  <a:schemeClr val="tx1"/>
                </a:solidFill>
                <a:latin typeface="Trebuchet MS" panose="020B0603020202020204" pitchFamily="34" charset="0"/>
              </a:rPr>
              <a:t>2 CFR 200.303(e) – Must take reasonable measures to safeguard protected personally identifiable information and other information the Federal awarding agency or the non-Federal entity designates as sensitive.</a:t>
            </a:r>
          </a:p>
          <a:p>
            <a:r>
              <a:rPr lang="en-US" sz="2400" dirty="0">
                <a:solidFill>
                  <a:schemeClr val="tx1"/>
                </a:solidFill>
                <a:latin typeface="Trebuchet MS" panose="020B0603020202020204" pitchFamily="34" charset="0"/>
              </a:rPr>
              <a:t>Your Employer’s/Pass-Through Entity’s Policies and Procedures</a:t>
            </a:r>
          </a:p>
          <a:p>
            <a:pPr lvl="1"/>
            <a:r>
              <a:rPr lang="en-US" dirty="0">
                <a:solidFill>
                  <a:schemeClr val="tx1"/>
                </a:solidFill>
                <a:latin typeface="Trebuchet MS" panose="020B0603020202020204" pitchFamily="34" charset="0"/>
              </a:rPr>
              <a:t>TEGL 39-11 requires that DOL ETA grantees must have policies and procedures in place under which personnel, before being granted access to PII, acknowledge their responsibilities for safeguarding data.</a:t>
            </a:r>
          </a:p>
          <a:p>
            <a:endParaRPr lang="en-US" dirty="0"/>
          </a:p>
        </p:txBody>
      </p:sp>
      <p:sp>
        <p:nvSpPr>
          <p:cNvPr id="4" name="Footer Placeholder 3">
            <a:extLst>
              <a:ext uri="{FF2B5EF4-FFF2-40B4-BE49-F238E27FC236}">
                <a16:creationId xmlns:a16="http://schemas.microsoft.com/office/drawing/2014/main" id="{0B007DD7-7A7E-4DCA-997C-8CCC57E8EC13}"/>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1653805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2CDE4-5EB1-4E16-A13E-FC283164DE00}"/>
              </a:ext>
            </a:extLst>
          </p:cNvPr>
          <p:cNvSpPr>
            <a:spLocks noGrp="1"/>
          </p:cNvSpPr>
          <p:nvPr>
            <p:ph type="title"/>
          </p:nvPr>
        </p:nvSpPr>
        <p:spPr>
          <a:xfrm>
            <a:off x="3211010" y="610865"/>
            <a:ext cx="5855717" cy="561049"/>
          </a:xfrm>
        </p:spPr>
        <p:txBody>
          <a:bodyPr numCol="1">
            <a:normAutofit fontScale="90000"/>
          </a:bodyPr>
          <a:lstStyle/>
          <a:p>
            <a:pPr algn="ctr"/>
            <a:r>
              <a:rPr lang="en-US" dirty="0">
                <a:latin typeface="Trebuchet MS" panose="020B0603020202020204" pitchFamily="34" charset="0"/>
              </a:rPr>
              <a:t>Definition of PII</a:t>
            </a:r>
          </a:p>
        </p:txBody>
      </p:sp>
      <p:sp>
        <p:nvSpPr>
          <p:cNvPr id="3" name="Content Placeholder 2">
            <a:extLst>
              <a:ext uri="{FF2B5EF4-FFF2-40B4-BE49-F238E27FC236}">
                <a16:creationId xmlns:a16="http://schemas.microsoft.com/office/drawing/2014/main" id="{D9BCB92F-EC36-462D-9DA0-DCF2448DE6B3}"/>
              </a:ext>
            </a:extLst>
          </p:cNvPr>
          <p:cNvSpPr>
            <a:spLocks noGrp="1"/>
          </p:cNvSpPr>
          <p:nvPr>
            <p:ph idx="1"/>
          </p:nvPr>
        </p:nvSpPr>
        <p:spPr>
          <a:xfrm>
            <a:off x="838200" y="2215165"/>
            <a:ext cx="10276268" cy="3961797"/>
          </a:xfrm>
        </p:spPr>
        <p:txBody>
          <a:bodyPr numCol="1"/>
          <a:lstStyle/>
          <a:p>
            <a:r>
              <a:rPr lang="en-US" sz="2600" dirty="0">
                <a:solidFill>
                  <a:schemeClr val="tx1"/>
                </a:solidFill>
                <a:latin typeface="Trebuchet MS" panose="020B0603020202020204" pitchFamily="34" charset="0"/>
              </a:rPr>
              <a:t>DOL definition of PII</a:t>
            </a:r>
          </a:p>
          <a:p>
            <a:pPr lvl="1"/>
            <a:r>
              <a:rPr lang="en-US" sz="2600" dirty="0">
                <a:solidFill>
                  <a:schemeClr val="tx1"/>
                </a:solidFill>
                <a:latin typeface="Trebuchet MS" panose="020B0603020202020204" pitchFamily="34" charset="0"/>
              </a:rPr>
              <a:t>PII is Information that can be used to distinguish or trace an individual’s identity, either alone or when combined with other personal or identifying information that is linked or linkable to a specific individual.  Note:  There is a similar definition of PII in the Uniform Guidance at 2 CFR 200.79. </a:t>
            </a:r>
          </a:p>
          <a:p>
            <a:endParaRPr lang="en-US" dirty="0"/>
          </a:p>
        </p:txBody>
      </p:sp>
      <p:sp>
        <p:nvSpPr>
          <p:cNvPr id="4" name="Footer Placeholder 3">
            <a:extLst>
              <a:ext uri="{FF2B5EF4-FFF2-40B4-BE49-F238E27FC236}">
                <a16:creationId xmlns:a16="http://schemas.microsoft.com/office/drawing/2014/main" id="{16365C14-2753-4B75-B4D5-4D22260763A4}"/>
              </a:ext>
            </a:extLst>
          </p:cNvPr>
          <p:cNvSpPr>
            <a:spLocks noGrp="1"/>
          </p:cNvSpPr>
          <p:nvPr>
            <p:ph type="ftr" sz="quarter" idx="11"/>
          </p:nvPr>
        </p:nvSpPr>
        <p:spPr/>
        <p:txBody>
          <a:bodyPr numCol="1"/>
          <a:lstStyle/>
          <a:p>
            <a:r>
              <a:rPr lang="en-US" dirty="0"/>
              <a:t>June 22nd, 2023</a:t>
            </a:r>
          </a:p>
        </p:txBody>
      </p:sp>
    </p:spTree>
    <p:extLst>
      <p:ext uri="{BB962C8B-B14F-4D97-AF65-F5344CB8AC3E}">
        <p14:creationId xmlns:p14="http://schemas.microsoft.com/office/powerpoint/2010/main" val="37585542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PLACEHOLDER&amp;quot;&quot;/&gt;&lt;property id=&quot;20307&quot; value=&quot;256&quot;/&gt;&lt;/object&gt;&lt;object type=&quot;3&quot; unique_id=&quot;10004&quot;&gt;&lt;property id=&quot;20148&quot; value=&quot;5&quot;/&gt;&lt;property id=&quot;20300&quot; value=&quot;Slide 2 - &amp;quot;TITLE PLACEHOLDER&amp;quot;&quot;/&gt;&lt;property id=&quot;20307&quot; value=&quot;257&quot;/&gt;&lt;/object&gt;&lt;object type=&quot;3&quot; unique_id=&quot;10005&quot;&gt;&lt;property id=&quot;20148&quot; value=&quot;5&quot;/&gt;&lt;property id=&quot;20300&quot; value=&quot;Slide 4 - &amp;quot;TITLE PLACEHOLDER&amp;quot;&quot;/&gt;&lt;property id=&quot;20307&quot; value=&quot;258&quot;/&gt;&lt;/object&gt;&lt;object type=&quot;3&quot; unique_id=&quot;10036&quot;&gt;&lt;property id=&quot;20148&quot; value=&quot;5&quot;/&gt;&lt;property id=&quot;20300&quot; value=&quot;Slide 3&quot;/&gt;&lt;property id=&quot;20307&quot; value=&quot;259&quot;/&gt;&lt;/object&gt;&lt;/object&gt;&lt;object type=&quot;8&quot; unique_id=&quot;100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4E0778AC289F4EB04DB885D8ABD4C8" ma:contentTypeVersion="12" ma:contentTypeDescription="Create a new document." ma:contentTypeScope="" ma:versionID="a25f623f3b31a549651c82a85a97c9ff">
  <xsd:schema xmlns:xsd="http://www.w3.org/2001/XMLSchema" xmlns:xs="http://www.w3.org/2001/XMLSchema" xmlns:p="http://schemas.microsoft.com/office/2006/metadata/properties" xmlns:ns1="http://schemas.microsoft.com/sharepoint/v3" xmlns:ns3="8430a93d-6297-48af-9e97-891a18a10308" targetNamespace="http://schemas.microsoft.com/office/2006/metadata/properties" ma:root="true" ma:fieldsID="68c56d77286b0cd382f9abff435afc5c" ns1:_="" ns3:_="">
    <xsd:import namespace="http://schemas.microsoft.com/sharepoint/v3"/>
    <xsd:import namespace="8430a93d-6297-48af-9e97-891a18a1030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1:_ip_UnifiedCompliancePolicyProperties" minOccurs="0"/>
                <xsd:element ref="ns1:_ip_UnifiedCompliancePolicyUIActio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30a93d-6297-48af-9e97-891a18a10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DCDAE9-398C-4861-A693-B87F4624A071}">
  <ds:schemaRefs>
    <ds:schemaRef ds:uri="http://purl.org/dc/dcmitype/"/>
    <ds:schemaRef ds:uri="http://schemas.microsoft.com/office/infopath/2007/PartnerControls"/>
    <ds:schemaRef ds:uri="http://purl.org/dc/elements/1.1/"/>
    <ds:schemaRef ds:uri="http://schemas.microsoft.com/office/2006/metadata/properties"/>
    <ds:schemaRef ds:uri="8430a93d-6297-48af-9e97-891a18a10308"/>
    <ds:schemaRef ds:uri="http://schemas.microsoft.com/sharepoint/v3"/>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2E384699-5B16-4E47-8274-DC91BF804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30a93d-6297-48af-9e97-891a18a10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7DC71E-4868-4FEE-BFF4-142DD03DB4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6778</TotalTime>
  <Words>3281</Words>
  <Application>Microsoft Office PowerPoint</Application>
  <PresentationFormat>Widescreen</PresentationFormat>
  <Paragraphs>237</Paragraphs>
  <Slides>56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Candara</vt:lpstr>
      <vt:lpstr>Courier New</vt:lpstr>
      <vt:lpstr>Trebuchet MS</vt:lpstr>
      <vt:lpstr>Wingdings</vt:lpstr>
      <vt:lpstr>Office Theme</vt:lpstr>
      <vt:lpstr>WIOA General Eligibility              </vt:lpstr>
      <vt:lpstr>Objective</vt:lpstr>
      <vt:lpstr>Federal Guidance</vt:lpstr>
      <vt:lpstr>Understanding the ePolicy Manual </vt:lpstr>
      <vt:lpstr>State Policy Guidance</vt:lpstr>
      <vt:lpstr>Before we get into Eligibility</vt:lpstr>
      <vt:lpstr>Protection of PII</vt:lpstr>
      <vt:lpstr>Protection of PII</vt:lpstr>
      <vt:lpstr>Definition of PII</vt:lpstr>
      <vt:lpstr>Protection of PII</vt:lpstr>
      <vt:lpstr>Protection of PII</vt:lpstr>
      <vt:lpstr>Protection of PII</vt:lpstr>
      <vt:lpstr>General Eligibility</vt:lpstr>
      <vt:lpstr>General Eligibility </vt:lpstr>
      <vt:lpstr>Authorized to Work in U.S.</vt:lpstr>
      <vt:lpstr>TEGL 02-15 – Related to DACA</vt:lpstr>
      <vt:lpstr>TEGL 02-14</vt:lpstr>
      <vt:lpstr>TEGL 02-14 </vt:lpstr>
      <vt:lpstr>Authorized to Work in the U.S. </vt:lpstr>
      <vt:lpstr>Selective Service Compliant</vt:lpstr>
      <vt:lpstr>Selective Service Compliant</vt:lpstr>
      <vt:lpstr>Selective Service Compliant</vt:lpstr>
      <vt:lpstr>Selective Service Compliant </vt:lpstr>
      <vt:lpstr>Selective Service System</vt:lpstr>
      <vt:lpstr>Selective Service Verification</vt:lpstr>
      <vt:lpstr>Selective Service Verification</vt:lpstr>
      <vt:lpstr>Selective Service Verification</vt:lpstr>
      <vt:lpstr>Selective Service Verification</vt:lpstr>
      <vt:lpstr>Selective Service Verification</vt:lpstr>
      <vt:lpstr>Selective Service Waiver</vt:lpstr>
      <vt:lpstr>Selective Service Waiver</vt:lpstr>
      <vt:lpstr>Selective Service Waiver</vt:lpstr>
      <vt:lpstr>Selective Service Waiver</vt:lpstr>
      <vt:lpstr>Selective Service Waiver </vt:lpstr>
      <vt:lpstr>Details about SIL </vt:lpstr>
      <vt:lpstr>Selective Service Waiver</vt:lpstr>
      <vt:lpstr>Selective Service Waiver</vt:lpstr>
      <vt:lpstr>Selective Service Waiver</vt:lpstr>
      <vt:lpstr>Selective Service Waiver  </vt:lpstr>
      <vt:lpstr>Selective Service Waiver</vt:lpstr>
      <vt:lpstr>Selective Service Waiver</vt:lpstr>
      <vt:lpstr>Male Registrants Under 18</vt:lpstr>
      <vt:lpstr>Male Registrants Under 18</vt:lpstr>
      <vt:lpstr>Male Registrants Under 18</vt:lpstr>
      <vt:lpstr>Update Selective Service Information on Private Information Screen of Application </vt:lpstr>
      <vt:lpstr>Update Selective Service Information on Private Information Screen of Application</vt:lpstr>
      <vt:lpstr>Failure/Refuses to Register</vt:lpstr>
      <vt:lpstr>Disallowed Costs</vt:lpstr>
      <vt:lpstr>Selective Service Compliance</vt:lpstr>
      <vt:lpstr>Veteran’s Priority of Service</vt:lpstr>
      <vt:lpstr>Veteran Key Definitions</vt:lpstr>
      <vt:lpstr>Veterans Priority of Service</vt:lpstr>
      <vt:lpstr>Veterans Priority of Service</vt:lpstr>
      <vt:lpstr>Veteran Status</vt:lpstr>
      <vt:lpstr>WIOA General Eligibility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WIOA Services             Why, How, When</dc:title>
  <dc:creator>Potts, James</dc:creator>
  <cp:lastModifiedBy>James Potts</cp:lastModifiedBy>
  <cp:revision>354</cp:revision>
  <dcterms:created xsi:type="dcterms:W3CDTF">2021-03-25T12:28:35Z</dcterms:created>
  <dcterms:modified xsi:type="dcterms:W3CDTF">2023-06-22T17:19:36Z</dcterms:modified>
</cp:coreProperties>
</file>