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56" r:id="rId5"/>
    <p:sldId id="257" r:id="rId6"/>
    <p:sldId id="527" r:id="rId7"/>
    <p:sldId id="528" r:id="rId8"/>
    <p:sldId id="290" r:id="rId9"/>
    <p:sldId id="352" r:id="rId10"/>
    <p:sldId id="275" r:id="rId11"/>
    <p:sldId id="357" r:id="rId12"/>
    <p:sldId id="433" r:id="rId13"/>
    <p:sldId id="493" r:id="rId14"/>
    <p:sldId id="495" r:id="rId15"/>
    <p:sldId id="494" r:id="rId16"/>
    <p:sldId id="534" r:id="rId17"/>
    <p:sldId id="496" r:id="rId18"/>
    <p:sldId id="529" r:id="rId19"/>
    <p:sldId id="497" r:id="rId20"/>
    <p:sldId id="434" r:id="rId21"/>
    <p:sldId id="435" r:id="rId22"/>
    <p:sldId id="533" r:id="rId23"/>
    <p:sldId id="440" r:id="rId24"/>
    <p:sldId id="530" r:id="rId25"/>
    <p:sldId id="308" r:id="rId26"/>
    <p:sldId id="444" r:id="rId27"/>
    <p:sldId id="320" r:id="rId28"/>
    <p:sldId id="323" r:id="rId29"/>
    <p:sldId id="500" r:id="rId30"/>
    <p:sldId id="502" r:id="rId31"/>
    <p:sldId id="503" r:id="rId32"/>
    <p:sldId id="505" r:id="rId33"/>
    <p:sldId id="507" r:id="rId34"/>
    <p:sldId id="531" r:id="rId35"/>
    <p:sldId id="318" r:id="rId36"/>
    <p:sldId id="532" r:id="rId37"/>
    <p:sldId id="508" r:id="rId38"/>
    <p:sldId id="283"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94607"/>
  </p:normalViewPr>
  <p:slideViewPr>
    <p:cSldViewPr snapToGrid="0" snapToObjects="1">
      <p:cViewPr varScale="1">
        <p:scale>
          <a:sx n="81" d="100"/>
          <a:sy n="81" d="100"/>
        </p:scale>
        <p:origin x="1123"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6/15/2023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35</a:t>
            </a:fld>
            <a:endParaRPr lang="en-US" dirty="0"/>
          </a:p>
        </p:txBody>
      </p:sp>
    </p:spTree>
    <p:extLst>
      <p:ext uri="{BB962C8B-B14F-4D97-AF65-F5344CB8AC3E}">
        <p14:creationId xmlns:p14="http://schemas.microsoft.com/office/powerpoint/2010/main" val="218650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a:t>March 31, 2021</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31, 2021</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fontScale="90000"/>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Basic Skills Deficient</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June 15th,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9DA4-12BD-4099-8E0C-004917A5B458}"/>
              </a:ext>
            </a:extLst>
          </p:cNvPr>
          <p:cNvSpPr>
            <a:spLocks noGrp="1"/>
          </p:cNvSpPr>
          <p:nvPr>
            <p:ph type="title"/>
          </p:nvPr>
        </p:nvSpPr>
        <p:spPr>
          <a:xfrm>
            <a:off x="3000778" y="610865"/>
            <a:ext cx="7826376" cy="561049"/>
          </a:xfrm>
        </p:spPr>
        <p:txBody>
          <a:bodyPr>
            <a:normAutofit fontScale="90000"/>
          </a:bodyPr>
          <a:lstStyle/>
          <a:p>
            <a:pPr algn="ctr"/>
            <a:r>
              <a:rPr lang="en-US" dirty="0">
                <a:latin typeface="Trebuchet MS" panose="020B0603020202020204" pitchFamily="34" charset="0"/>
              </a:rPr>
              <a:t>Example Client Testing Results</a:t>
            </a:r>
          </a:p>
        </p:txBody>
      </p:sp>
      <p:sp>
        <p:nvSpPr>
          <p:cNvPr id="3" name="Content Placeholder 2">
            <a:extLst>
              <a:ext uri="{FF2B5EF4-FFF2-40B4-BE49-F238E27FC236}">
                <a16:creationId xmlns:a16="http://schemas.microsoft.com/office/drawing/2014/main" id="{AC7093B3-6C96-4DC0-ABA4-30D4EC2FA604}"/>
              </a:ext>
            </a:extLst>
          </p:cNvPr>
          <p:cNvSpPr>
            <a:spLocks noGrp="1"/>
          </p:cNvSpPr>
          <p:nvPr>
            <p:ph idx="1"/>
          </p:nvPr>
        </p:nvSpPr>
        <p:spPr>
          <a:xfrm>
            <a:off x="838200" y="1857080"/>
            <a:ext cx="10515600" cy="4319883"/>
          </a:xfrm>
        </p:spPr>
        <p:txBody>
          <a:bodyPr/>
          <a:lstStyle/>
          <a:p>
            <a:pPr marL="0" indent="0">
              <a:buNone/>
            </a:pPr>
            <a:r>
              <a:rPr lang="en-US" sz="2400" dirty="0">
                <a:solidFill>
                  <a:schemeClr val="tx1"/>
                </a:solidFill>
                <a:latin typeface="Trebuchet MS" panose="020B0603020202020204" pitchFamily="34" charset="0"/>
              </a:rPr>
              <a:t>Based on internal IWDS logic, would the results from the assessment tests recorded below determine this client as Basic Skills Deficient? </a:t>
            </a:r>
          </a:p>
          <a:p>
            <a:pPr marL="0" indent="0">
              <a:buNone/>
            </a:pPr>
            <a:r>
              <a:rPr lang="en-US" sz="2400" dirty="0">
                <a:solidFill>
                  <a:schemeClr val="tx1"/>
                </a:solidFill>
                <a:latin typeface="Trebuchet MS" panose="020B0603020202020204" pitchFamily="34" charset="0"/>
              </a:rPr>
              <a:t> </a:t>
            </a:r>
          </a:p>
          <a:p>
            <a:pPr marL="0" indent="0">
              <a:buNone/>
            </a:pPr>
            <a:r>
              <a:rPr lang="en-US" altLang="en-US" sz="2400"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0B007DD7-7A7E-4DCA-997C-8CCC57E8EC13}"/>
              </a:ext>
            </a:extLst>
          </p:cNvPr>
          <p:cNvSpPr>
            <a:spLocks noGrp="1"/>
          </p:cNvSpPr>
          <p:nvPr>
            <p:ph type="ftr" sz="quarter" idx="11"/>
          </p:nvPr>
        </p:nvSpPr>
        <p:spPr/>
        <p:txBody>
          <a:bodyPr/>
          <a:lstStyle/>
          <a:p>
            <a:r>
              <a:rPr lang="en-US" dirty="0"/>
              <a:t>June 15th, 2023</a:t>
            </a:r>
          </a:p>
        </p:txBody>
      </p:sp>
      <p:pic>
        <p:nvPicPr>
          <p:cNvPr id="7" name="Picture 6">
            <a:extLst>
              <a:ext uri="{FF2B5EF4-FFF2-40B4-BE49-F238E27FC236}">
                <a16:creationId xmlns:a16="http://schemas.microsoft.com/office/drawing/2014/main" id="{5FD0AA07-2F91-40C5-AD3F-5DBA06873AC2}"/>
              </a:ext>
            </a:extLst>
          </p:cNvPr>
          <p:cNvPicPr>
            <a:picLocks noChangeAspect="1"/>
          </p:cNvPicPr>
          <p:nvPr/>
        </p:nvPicPr>
        <p:blipFill>
          <a:blip r:embed="rId2"/>
          <a:stretch>
            <a:fillRect/>
          </a:stretch>
        </p:blipFill>
        <p:spPr>
          <a:xfrm>
            <a:off x="2564091" y="2717212"/>
            <a:ext cx="6994688" cy="3529923"/>
          </a:xfrm>
          <a:prstGeom prst="rect">
            <a:avLst/>
          </a:prstGeom>
        </p:spPr>
      </p:pic>
      <p:sp>
        <p:nvSpPr>
          <p:cNvPr id="11" name="Left Arrow 4">
            <a:extLst>
              <a:ext uri="{FF2B5EF4-FFF2-40B4-BE49-F238E27FC236}">
                <a16:creationId xmlns:a16="http://schemas.microsoft.com/office/drawing/2014/main" id="{427D0AE8-EC1A-4E0C-AD8F-FA6E7E96B10F}"/>
              </a:ext>
            </a:extLst>
          </p:cNvPr>
          <p:cNvSpPr/>
          <p:nvPr/>
        </p:nvSpPr>
        <p:spPr>
          <a:xfrm flipV="1">
            <a:off x="7794498" y="3207434"/>
            <a:ext cx="717804" cy="2215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4">
            <a:extLst>
              <a:ext uri="{FF2B5EF4-FFF2-40B4-BE49-F238E27FC236}">
                <a16:creationId xmlns:a16="http://schemas.microsoft.com/office/drawing/2014/main" id="{82648BE7-62A8-4595-A83A-2A3D78E35727}"/>
              </a:ext>
            </a:extLst>
          </p:cNvPr>
          <p:cNvSpPr/>
          <p:nvPr/>
        </p:nvSpPr>
        <p:spPr>
          <a:xfrm rot="19619563" flipV="1">
            <a:off x="8354607" y="4371390"/>
            <a:ext cx="717804" cy="2215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4">
            <a:extLst>
              <a:ext uri="{FF2B5EF4-FFF2-40B4-BE49-F238E27FC236}">
                <a16:creationId xmlns:a16="http://schemas.microsoft.com/office/drawing/2014/main" id="{1E242A58-B2B6-49C6-AE11-69720C587A4E}"/>
              </a:ext>
            </a:extLst>
          </p:cNvPr>
          <p:cNvSpPr/>
          <p:nvPr/>
        </p:nvSpPr>
        <p:spPr>
          <a:xfrm rot="19823558" flipV="1">
            <a:off x="7214011" y="4418562"/>
            <a:ext cx="717804" cy="2215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80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CDE4-5EB1-4E16-A13E-FC283164DE00}"/>
              </a:ext>
            </a:extLst>
          </p:cNvPr>
          <p:cNvSpPr>
            <a:spLocks noGrp="1"/>
          </p:cNvSpPr>
          <p:nvPr>
            <p:ph type="title"/>
          </p:nvPr>
        </p:nvSpPr>
        <p:spPr>
          <a:xfrm>
            <a:off x="3211011" y="610865"/>
            <a:ext cx="5752686" cy="561049"/>
          </a:xfrm>
        </p:spPr>
        <p:txBody>
          <a:bodyPr>
            <a:normAutofit fontScale="90000"/>
          </a:bodyPr>
          <a:lstStyle/>
          <a:p>
            <a:pPr algn="ctr"/>
            <a:r>
              <a:rPr lang="en-US" dirty="0">
                <a:latin typeface="Trebuchet MS" panose="020B0603020202020204" pitchFamily="34" charset="0"/>
              </a:rPr>
              <a:t>Dates </a:t>
            </a:r>
          </a:p>
        </p:txBody>
      </p:sp>
      <p:sp>
        <p:nvSpPr>
          <p:cNvPr id="3" name="Content Placeholder 2">
            <a:extLst>
              <a:ext uri="{FF2B5EF4-FFF2-40B4-BE49-F238E27FC236}">
                <a16:creationId xmlns:a16="http://schemas.microsoft.com/office/drawing/2014/main" id="{D9BCB92F-EC36-462D-9DA0-DCF2448DE6B3}"/>
              </a:ext>
            </a:extLst>
          </p:cNvPr>
          <p:cNvSpPr>
            <a:spLocks noGrp="1"/>
          </p:cNvSpPr>
          <p:nvPr>
            <p:ph idx="1"/>
          </p:nvPr>
        </p:nvSpPr>
        <p:spPr>
          <a:xfrm>
            <a:off x="838200" y="1696825"/>
            <a:ext cx="10515600" cy="4301028"/>
          </a:xfrm>
        </p:spPr>
        <p:txBody>
          <a:bodyPr/>
          <a:lstStyle/>
          <a:p>
            <a:pPr marL="0" indent="0">
              <a:buNone/>
            </a:pPr>
            <a:r>
              <a:rPr lang="en-US" dirty="0">
                <a:solidFill>
                  <a:schemeClr val="tx1"/>
                </a:solidFill>
                <a:latin typeface="Trebuchet MS" panose="020B0603020202020204" pitchFamily="34" charset="0"/>
              </a:rPr>
              <a:t>Look close at the application date and the test date</a:t>
            </a:r>
            <a:r>
              <a:rPr lang="en-US" dirty="0">
                <a:solidFill>
                  <a:schemeClr val="tx1"/>
                </a:solidFill>
              </a:rPr>
              <a:t>; </a:t>
            </a:r>
            <a:r>
              <a:rPr lang="en-US" dirty="0">
                <a:solidFill>
                  <a:schemeClr val="tx1"/>
                </a:solidFill>
                <a:latin typeface="Trebuchet MS" panose="020B0603020202020204" pitchFamily="34" charset="0"/>
              </a:rPr>
              <a:t>notice the test date is after the application date. </a:t>
            </a:r>
          </a:p>
          <a:p>
            <a:endParaRPr lang="en-US" dirty="0"/>
          </a:p>
        </p:txBody>
      </p:sp>
      <p:sp>
        <p:nvSpPr>
          <p:cNvPr id="4" name="Footer Placeholder 3">
            <a:extLst>
              <a:ext uri="{FF2B5EF4-FFF2-40B4-BE49-F238E27FC236}">
                <a16:creationId xmlns:a16="http://schemas.microsoft.com/office/drawing/2014/main" id="{16365C14-2753-4B75-B4D5-4D22260763A4}"/>
              </a:ext>
            </a:extLst>
          </p:cNvPr>
          <p:cNvSpPr>
            <a:spLocks noGrp="1"/>
          </p:cNvSpPr>
          <p:nvPr>
            <p:ph type="ftr" sz="quarter" idx="11"/>
          </p:nvPr>
        </p:nvSpPr>
        <p:spPr/>
        <p:txBody>
          <a:bodyPr/>
          <a:lstStyle/>
          <a:p>
            <a:r>
              <a:rPr lang="en-US" dirty="0"/>
              <a:t>June 15th, 2023</a:t>
            </a:r>
          </a:p>
        </p:txBody>
      </p:sp>
      <p:pic>
        <p:nvPicPr>
          <p:cNvPr id="10" name="Picture 9">
            <a:extLst>
              <a:ext uri="{FF2B5EF4-FFF2-40B4-BE49-F238E27FC236}">
                <a16:creationId xmlns:a16="http://schemas.microsoft.com/office/drawing/2014/main" id="{1CDA52BE-BECD-44A2-8047-C0B45A8AE261}"/>
              </a:ext>
            </a:extLst>
          </p:cNvPr>
          <p:cNvPicPr>
            <a:picLocks noChangeAspect="1"/>
          </p:cNvPicPr>
          <p:nvPr/>
        </p:nvPicPr>
        <p:blipFill>
          <a:blip r:embed="rId2"/>
          <a:stretch>
            <a:fillRect/>
          </a:stretch>
        </p:blipFill>
        <p:spPr>
          <a:xfrm>
            <a:off x="2564091" y="2717212"/>
            <a:ext cx="6994688" cy="3529923"/>
          </a:xfrm>
          <a:prstGeom prst="rect">
            <a:avLst/>
          </a:prstGeom>
        </p:spPr>
      </p:pic>
      <p:sp>
        <p:nvSpPr>
          <p:cNvPr id="11" name="Left Arrow 4">
            <a:extLst>
              <a:ext uri="{FF2B5EF4-FFF2-40B4-BE49-F238E27FC236}">
                <a16:creationId xmlns:a16="http://schemas.microsoft.com/office/drawing/2014/main" id="{A621230D-EEF9-4928-92DD-BD766FB1A095}"/>
              </a:ext>
            </a:extLst>
          </p:cNvPr>
          <p:cNvSpPr/>
          <p:nvPr/>
        </p:nvSpPr>
        <p:spPr>
          <a:xfrm>
            <a:off x="7876764" y="3127554"/>
            <a:ext cx="717804" cy="216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8169B664-5DE4-493D-BD8D-2157D91365E9}"/>
              </a:ext>
            </a:extLst>
          </p:cNvPr>
          <p:cNvSpPr/>
          <p:nvPr/>
        </p:nvSpPr>
        <p:spPr>
          <a:xfrm rot="19630694">
            <a:off x="7295931" y="4374603"/>
            <a:ext cx="717804" cy="2151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855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397-A1EA-4BA7-A3CE-B95650E08235}"/>
              </a:ext>
            </a:extLst>
          </p:cNvPr>
          <p:cNvSpPr>
            <a:spLocks noGrp="1"/>
          </p:cNvSpPr>
          <p:nvPr>
            <p:ph type="title"/>
          </p:nvPr>
        </p:nvSpPr>
        <p:spPr>
          <a:xfrm>
            <a:off x="2743200" y="610865"/>
            <a:ext cx="8083953" cy="561049"/>
          </a:xfrm>
        </p:spPr>
        <p:txBody>
          <a:bodyPr>
            <a:normAutofit fontScale="90000"/>
          </a:bodyPr>
          <a:lstStyle/>
          <a:p>
            <a:pPr algn="ctr"/>
            <a:r>
              <a:rPr lang="en-US" dirty="0">
                <a:latin typeface="Trebuchet MS" panose="020B0603020202020204" pitchFamily="34" charset="0"/>
              </a:rPr>
              <a:t>Not with this Application Date</a:t>
            </a:r>
          </a:p>
        </p:txBody>
      </p:sp>
      <p:sp>
        <p:nvSpPr>
          <p:cNvPr id="3" name="Content Placeholder 2">
            <a:extLst>
              <a:ext uri="{FF2B5EF4-FFF2-40B4-BE49-F238E27FC236}">
                <a16:creationId xmlns:a16="http://schemas.microsoft.com/office/drawing/2014/main" id="{03CE9669-9F04-425A-AEA0-72167F204CED}"/>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The reading assessment test recorded on the previous slide was at or below 7</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however, the test is dated 3/6/2023 and the client’s application is dated 3/6/2023.</a:t>
            </a:r>
          </a:p>
          <a:p>
            <a:r>
              <a:rPr lang="en-US" dirty="0">
                <a:solidFill>
                  <a:schemeClr val="tx1"/>
                </a:solidFill>
                <a:latin typeface="Trebuchet MS" panose="020B0603020202020204" pitchFamily="34" charset="0"/>
              </a:rPr>
              <a:t>For this example, the internal logic within IWDS </a:t>
            </a:r>
            <a:r>
              <a:rPr lang="en-US" b="1" u="sng" dirty="0">
                <a:solidFill>
                  <a:schemeClr val="tx1"/>
                </a:solidFill>
                <a:latin typeface="Trebuchet MS" panose="020B0603020202020204" pitchFamily="34" charset="0"/>
              </a:rPr>
              <a:t>would not</a:t>
            </a:r>
            <a:r>
              <a:rPr lang="en-US" dirty="0">
                <a:solidFill>
                  <a:schemeClr val="tx1"/>
                </a:solidFill>
                <a:latin typeface="Trebuchet MS" panose="020B0603020202020204" pitchFamily="34" charset="0"/>
              </a:rPr>
              <a:t> determine this client BSD due to the assessment test, because the assessment tests were taken after the client’s actual WIOA application date. </a:t>
            </a:r>
          </a:p>
          <a:p>
            <a:pPr marL="342900" lvl="1" indent="-342900">
              <a:buFont typeface="Courier New" panose="02070309020205020404" pitchFamily="49" charset="0"/>
              <a:buChar char="o"/>
              <a:defRPr/>
            </a:pPr>
            <a:endParaRPr lang="en-US" sz="18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5FE69102-8059-4860-9113-BDBE46B61301}"/>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97222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7294-1CD3-4645-B3AE-3B9A2B923ED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Education Status Screen</a:t>
            </a:r>
          </a:p>
        </p:txBody>
      </p:sp>
      <p:sp>
        <p:nvSpPr>
          <p:cNvPr id="3" name="Content Placeholder 2">
            <a:extLst>
              <a:ext uri="{FF2B5EF4-FFF2-40B4-BE49-F238E27FC236}">
                <a16:creationId xmlns:a16="http://schemas.microsoft.com/office/drawing/2014/main" id="{812BD6C8-4874-4192-9433-2CB66B40C33F}"/>
              </a:ext>
            </a:extLst>
          </p:cNvPr>
          <p:cNvSpPr>
            <a:spLocks noGrp="1"/>
          </p:cNvSpPr>
          <p:nvPr>
            <p:ph idx="1"/>
          </p:nvPr>
        </p:nvSpPr>
        <p:spPr>
          <a:xfrm>
            <a:off x="838200" y="2118167"/>
            <a:ext cx="4261701" cy="4058796"/>
          </a:xfrm>
        </p:spPr>
        <p:txBody>
          <a:bodyPr>
            <a:normAutofit lnSpcReduction="10000"/>
          </a:bodyPr>
          <a:lstStyle/>
          <a:p>
            <a:r>
              <a:rPr lang="en-US" sz="2200" dirty="0">
                <a:solidFill>
                  <a:schemeClr val="tx1"/>
                </a:solidFill>
                <a:latin typeface="Trebuchet MS" panose="020B0603020202020204" pitchFamily="34" charset="0"/>
              </a:rPr>
              <a:t>As demonstrated on the Education Status screen of the adjacent screen print from the application, as shown that even though the client had scored at the 7</a:t>
            </a:r>
            <a:r>
              <a:rPr lang="en-US" sz="2200" baseline="30000" dirty="0">
                <a:solidFill>
                  <a:schemeClr val="tx1"/>
                </a:solidFill>
                <a:latin typeface="Trebuchet MS" panose="020B0603020202020204" pitchFamily="34" charset="0"/>
              </a:rPr>
              <a:t>th</a:t>
            </a:r>
            <a:r>
              <a:rPr lang="en-US" sz="2200" dirty="0">
                <a:solidFill>
                  <a:schemeClr val="tx1"/>
                </a:solidFill>
                <a:latin typeface="Trebuchet MS" panose="020B0603020202020204" pitchFamily="34" charset="0"/>
              </a:rPr>
              <a:t> Grade Level Equivalency (GLE) on CASAS Math test, the Basic Skills Deficient? Towards the bottom is appearing as “No” .</a:t>
            </a:r>
          </a:p>
          <a:p>
            <a:r>
              <a:rPr lang="en-US" sz="2200" dirty="0">
                <a:solidFill>
                  <a:schemeClr val="tx1"/>
                </a:solidFill>
                <a:latin typeface="Trebuchet MS" panose="020B0603020202020204" pitchFamily="34" charset="0"/>
              </a:rPr>
              <a:t>This is due to the application date needs to be on or after the test dates to get picked for eligibility criteria. </a:t>
            </a:r>
          </a:p>
        </p:txBody>
      </p:sp>
      <p:sp>
        <p:nvSpPr>
          <p:cNvPr id="4" name="Footer Placeholder 3">
            <a:extLst>
              <a:ext uri="{FF2B5EF4-FFF2-40B4-BE49-F238E27FC236}">
                <a16:creationId xmlns:a16="http://schemas.microsoft.com/office/drawing/2014/main" id="{565320EC-91D5-447A-A55D-C26A1B594300}"/>
              </a:ext>
            </a:extLst>
          </p:cNvPr>
          <p:cNvSpPr>
            <a:spLocks noGrp="1"/>
          </p:cNvSpPr>
          <p:nvPr>
            <p:ph type="ftr" sz="quarter" idx="11"/>
          </p:nvPr>
        </p:nvSpPr>
        <p:spPr/>
        <p:txBody>
          <a:bodyPr/>
          <a:lstStyle/>
          <a:p>
            <a:r>
              <a:rPr lang="en-US" dirty="0"/>
              <a:t>March  12h, 2023</a:t>
            </a:r>
          </a:p>
        </p:txBody>
      </p:sp>
      <p:pic>
        <p:nvPicPr>
          <p:cNvPr id="11" name="Picture 10">
            <a:extLst>
              <a:ext uri="{FF2B5EF4-FFF2-40B4-BE49-F238E27FC236}">
                <a16:creationId xmlns:a16="http://schemas.microsoft.com/office/drawing/2014/main" id="{6C4C6DFF-D1C3-4F3A-9FF4-53625E206027}"/>
              </a:ext>
            </a:extLst>
          </p:cNvPr>
          <p:cNvPicPr>
            <a:picLocks noChangeAspect="1"/>
          </p:cNvPicPr>
          <p:nvPr/>
        </p:nvPicPr>
        <p:blipFill>
          <a:blip r:embed="rId2"/>
          <a:stretch>
            <a:fillRect/>
          </a:stretch>
        </p:blipFill>
        <p:spPr>
          <a:xfrm>
            <a:off x="5486401" y="1432874"/>
            <a:ext cx="5867400" cy="4996206"/>
          </a:xfrm>
          <a:prstGeom prst="rect">
            <a:avLst/>
          </a:prstGeom>
        </p:spPr>
      </p:pic>
      <p:sp>
        <p:nvSpPr>
          <p:cNvPr id="14" name="Left Arrow 4">
            <a:extLst>
              <a:ext uri="{FF2B5EF4-FFF2-40B4-BE49-F238E27FC236}">
                <a16:creationId xmlns:a16="http://schemas.microsoft.com/office/drawing/2014/main" id="{EF19DAB0-D223-41DB-99D6-A1069D50BE32}"/>
              </a:ext>
            </a:extLst>
          </p:cNvPr>
          <p:cNvSpPr/>
          <p:nvPr/>
        </p:nvSpPr>
        <p:spPr>
          <a:xfrm>
            <a:off x="8594568" y="5126211"/>
            <a:ext cx="717804" cy="216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88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2DDD-7A30-4E99-A445-EE655D41956A}"/>
              </a:ext>
            </a:extLst>
          </p:cNvPr>
          <p:cNvSpPr>
            <a:spLocks noGrp="1"/>
          </p:cNvSpPr>
          <p:nvPr>
            <p:ph type="title"/>
          </p:nvPr>
        </p:nvSpPr>
        <p:spPr>
          <a:xfrm>
            <a:off x="3211010" y="610865"/>
            <a:ext cx="5645201" cy="561049"/>
          </a:xfrm>
        </p:spPr>
        <p:txBody>
          <a:bodyPr>
            <a:normAutofit fontScale="90000"/>
          </a:bodyPr>
          <a:lstStyle/>
          <a:p>
            <a:pPr algn="ctr"/>
            <a:r>
              <a:rPr lang="en-US" dirty="0">
                <a:latin typeface="Trebuchet MS" panose="020B0603020202020204" pitchFamily="34" charset="0"/>
              </a:rPr>
              <a:t>New Example</a:t>
            </a:r>
          </a:p>
        </p:txBody>
      </p:sp>
      <p:sp>
        <p:nvSpPr>
          <p:cNvPr id="3" name="Content Placeholder 2">
            <a:extLst>
              <a:ext uri="{FF2B5EF4-FFF2-40B4-BE49-F238E27FC236}">
                <a16:creationId xmlns:a16="http://schemas.microsoft.com/office/drawing/2014/main" id="{7077E1EC-4D0D-459A-BF40-D839D3D67E23}"/>
              </a:ext>
            </a:extLst>
          </p:cNvPr>
          <p:cNvSpPr>
            <a:spLocks noGrp="1"/>
          </p:cNvSpPr>
          <p:nvPr>
            <p:ph idx="1"/>
          </p:nvPr>
        </p:nvSpPr>
        <p:spPr>
          <a:xfrm>
            <a:off x="838200" y="1674055"/>
            <a:ext cx="10515600" cy="4502908"/>
          </a:xfrm>
        </p:spPr>
        <p:txBody>
          <a:bodyPr>
            <a:normAutofit/>
          </a:bodyPr>
          <a:lstStyle/>
          <a:p>
            <a:pPr marL="0" indent="0">
              <a:buNone/>
            </a:pPr>
            <a:r>
              <a:rPr lang="en-US" dirty="0">
                <a:solidFill>
                  <a:schemeClr val="tx1"/>
                </a:solidFill>
                <a:latin typeface="Trebuchet MS" panose="020B0603020202020204" pitchFamily="34" charset="0"/>
              </a:rPr>
              <a:t>Based on internal IWDS logic, would the results from the assessment tests recorded below now determine this client as Basic Skills Deficient? </a:t>
            </a:r>
          </a:p>
          <a:p>
            <a:endParaRPr lang="en-US" dirty="0"/>
          </a:p>
        </p:txBody>
      </p:sp>
      <p:sp>
        <p:nvSpPr>
          <p:cNvPr id="4" name="Footer Placeholder 3">
            <a:extLst>
              <a:ext uri="{FF2B5EF4-FFF2-40B4-BE49-F238E27FC236}">
                <a16:creationId xmlns:a16="http://schemas.microsoft.com/office/drawing/2014/main" id="{E978A317-FEEA-49AF-ADB3-110F51902DB5}"/>
              </a:ext>
            </a:extLst>
          </p:cNvPr>
          <p:cNvSpPr>
            <a:spLocks noGrp="1"/>
          </p:cNvSpPr>
          <p:nvPr>
            <p:ph type="ftr" sz="quarter" idx="11"/>
          </p:nvPr>
        </p:nvSpPr>
        <p:spPr/>
        <p:txBody>
          <a:bodyPr/>
          <a:lstStyle/>
          <a:p>
            <a:r>
              <a:rPr lang="en-US" dirty="0"/>
              <a:t>June 15th, 2023</a:t>
            </a:r>
          </a:p>
        </p:txBody>
      </p:sp>
      <p:pic>
        <p:nvPicPr>
          <p:cNvPr id="7" name="Picture 6">
            <a:extLst>
              <a:ext uri="{FF2B5EF4-FFF2-40B4-BE49-F238E27FC236}">
                <a16:creationId xmlns:a16="http://schemas.microsoft.com/office/drawing/2014/main" id="{7206B582-C984-4E1B-9D76-B1169EA1199A}"/>
              </a:ext>
            </a:extLst>
          </p:cNvPr>
          <p:cNvPicPr>
            <a:picLocks noChangeAspect="1"/>
          </p:cNvPicPr>
          <p:nvPr/>
        </p:nvPicPr>
        <p:blipFill>
          <a:blip r:embed="rId2"/>
          <a:stretch>
            <a:fillRect/>
          </a:stretch>
        </p:blipFill>
        <p:spPr>
          <a:xfrm>
            <a:off x="2323832" y="2899319"/>
            <a:ext cx="7419555" cy="3277644"/>
          </a:xfrm>
          <a:prstGeom prst="rect">
            <a:avLst/>
          </a:prstGeom>
        </p:spPr>
      </p:pic>
      <p:sp>
        <p:nvSpPr>
          <p:cNvPr id="12" name="Left Arrow 4">
            <a:extLst>
              <a:ext uri="{FF2B5EF4-FFF2-40B4-BE49-F238E27FC236}">
                <a16:creationId xmlns:a16="http://schemas.microsoft.com/office/drawing/2014/main" id="{6B6E7B37-886D-4BDD-BD61-5FB44F0B31D2}"/>
              </a:ext>
            </a:extLst>
          </p:cNvPr>
          <p:cNvSpPr/>
          <p:nvPr/>
        </p:nvSpPr>
        <p:spPr>
          <a:xfrm>
            <a:off x="7965665" y="3429000"/>
            <a:ext cx="717804" cy="216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4">
            <a:extLst>
              <a:ext uri="{FF2B5EF4-FFF2-40B4-BE49-F238E27FC236}">
                <a16:creationId xmlns:a16="http://schemas.microsoft.com/office/drawing/2014/main" id="{C6496758-AAA4-4803-BB9D-3DAA9B9DB014}"/>
              </a:ext>
            </a:extLst>
          </p:cNvPr>
          <p:cNvSpPr/>
          <p:nvPr/>
        </p:nvSpPr>
        <p:spPr>
          <a:xfrm rot="19630694">
            <a:off x="7434586" y="4715504"/>
            <a:ext cx="717804" cy="2151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4">
            <a:extLst>
              <a:ext uri="{FF2B5EF4-FFF2-40B4-BE49-F238E27FC236}">
                <a16:creationId xmlns:a16="http://schemas.microsoft.com/office/drawing/2014/main" id="{1A6F9666-0B6D-46D0-9B01-BE8A214408BC}"/>
              </a:ext>
            </a:extLst>
          </p:cNvPr>
          <p:cNvSpPr/>
          <p:nvPr/>
        </p:nvSpPr>
        <p:spPr>
          <a:xfrm rot="19630694">
            <a:off x="8497309" y="4691636"/>
            <a:ext cx="717804" cy="2410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828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340B-985E-491D-AEC3-D167F5FDBBC8}"/>
              </a:ext>
            </a:extLst>
          </p:cNvPr>
          <p:cNvSpPr>
            <a:spLocks noGrp="1"/>
          </p:cNvSpPr>
          <p:nvPr>
            <p:ph type="title"/>
          </p:nvPr>
        </p:nvSpPr>
        <p:spPr>
          <a:xfrm>
            <a:off x="3211010" y="610865"/>
            <a:ext cx="6238961" cy="561049"/>
          </a:xfrm>
        </p:spPr>
        <p:txBody>
          <a:bodyPr>
            <a:normAutofit fontScale="90000"/>
          </a:bodyPr>
          <a:lstStyle/>
          <a:p>
            <a:pPr algn="ctr"/>
            <a:r>
              <a:rPr lang="en-US" dirty="0">
                <a:latin typeface="Trebuchet MS" panose="020B0603020202020204" pitchFamily="34" charset="0"/>
              </a:rPr>
              <a:t>BSD Due to Test Results</a:t>
            </a:r>
          </a:p>
        </p:txBody>
      </p:sp>
      <p:sp>
        <p:nvSpPr>
          <p:cNvPr id="3" name="Content Placeholder 2">
            <a:extLst>
              <a:ext uri="{FF2B5EF4-FFF2-40B4-BE49-F238E27FC236}">
                <a16:creationId xmlns:a16="http://schemas.microsoft.com/office/drawing/2014/main" id="{40347CFD-2219-472D-B807-DE853FA23BCC}"/>
              </a:ext>
            </a:extLst>
          </p:cNvPr>
          <p:cNvSpPr>
            <a:spLocks noGrp="1"/>
          </p:cNvSpPr>
          <p:nvPr>
            <p:ph idx="1"/>
          </p:nvPr>
        </p:nvSpPr>
        <p:spPr>
          <a:xfrm>
            <a:off x="838200" y="1842868"/>
            <a:ext cx="4704471" cy="4334095"/>
          </a:xfrm>
        </p:spPr>
        <p:txBody>
          <a:bodyPr>
            <a:normAutofit/>
          </a:bodyPr>
          <a:lstStyle/>
          <a:p>
            <a:pPr marL="0" indent="0">
              <a:buNone/>
            </a:pPr>
            <a:r>
              <a:rPr lang="en-US" dirty="0">
                <a:solidFill>
                  <a:schemeClr val="tx1"/>
                </a:solidFill>
                <a:latin typeface="Trebuchet MS" panose="020B0603020202020204" pitchFamily="34" charset="0"/>
              </a:rPr>
              <a:t>Based on the application date being updated now to 3/6/2023, the internal logic within IWDS will now pick up those test results for the 3/6/2023 Math Assessment test and the client </a:t>
            </a:r>
            <a:r>
              <a:rPr lang="en-US" b="1" u="sng" dirty="0">
                <a:solidFill>
                  <a:schemeClr val="tx1"/>
                </a:solidFill>
                <a:latin typeface="Trebuchet MS" panose="020B0603020202020204" pitchFamily="34" charset="0"/>
              </a:rPr>
              <a:t>is</a:t>
            </a:r>
            <a:r>
              <a:rPr lang="en-US" dirty="0">
                <a:solidFill>
                  <a:schemeClr val="tx1"/>
                </a:solidFill>
                <a:latin typeface="Trebuchet MS" panose="020B0603020202020204" pitchFamily="34" charset="0"/>
              </a:rPr>
              <a:t> now displayed as BSD as demonstrated on the clients Education Status screen. </a:t>
            </a:r>
            <a:endParaRPr lang="en-US" dirty="0"/>
          </a:p>
        </p:txBody>
      </p:sp>
      <p:sp>
        <p:nvSpPr>
          <p:cNvPr id="4" name="Footer Placeholder 3">
            <a:extLst>
              <a:ext uri="{FF2B5EF4-FFF2-40B4-BE49-F238E27FC236}">
                <a16:creationId xmlns:a16="http://schemas.microsoft.com/office/drawing/2014/main" id="{0F674378-14EC-4188-B459-3781487C4941}"/>
              </a:ext>
            </a:extLst>
          </p:cNvPr>
          <p:cNvSpPr>
            <a:spLocks noGrp="1"/>
          </p:cNvSpPr>
          <p:nvPr>
            <p:ph type="ftr" sz="quarter" idx="11"/>
          </p:nvPr>
        </p:nvSpPr>
        <p:spPr/>
        <p:txBody>
          <a:bodyPr/>
          <a:lstStyle/>
          <a:p>
            <a:r>
              <a:rPr lang="en-US" dirty="0"/>
              <a:t>June 15th, 2023</a:t>
            </a:r>
          </a:p>
        </p:txBody>
      </p:sp>
      <p:pic>
        <p:nvPicPr>
          <p:cNvPr id="10" name="Picture 9">
            <a:extLst>
              <a:ext uri="{FF2B5EF4-FFF2-40B4-BE49-F238E27FC236}">
                <a16:creationId xmlns:a16="http://schemas.microsoft.com/office/drawing/2014/main" id="{97C31EE4-73E8-4959-9A1E-A98805FE2B06}"/>
              </a:ext>
            </a:extLst>
          </p:cNvPr>
          <p:cNvPicPr>
            <a:picLocks noChangeAspect="1"/>
          </p:cNvPicPr>
          <p:nvPr/>
        </p:nvPicPr>
        <p:blipFill>
          <a:blip r:embed="rId2"/>
          <a:stretch>
            <a:fillRect/>
          </a:stretch>
        </p:blipFill>
        <p:spPr>
          <a:xfrm>
            <a:off x="5910606" y="1423447"/>
            <a:ext cx="5579998" cy="4823688"/>
          </a:xfrm>
          <a:prstGeom prst="rect">
            <a:avLst/>
          </a:prstGeom>
        </p:spPr>
      </p:pic>
      <p:sp>
        <p:nvSpPr>
          <p:cNvPr id="11" name="Left Arrow 4">
            <a:extLst>
              <a:ext uri="{FF2B5EF4-FFF2-40B4-BE49-F238E27FC236}">
                <a16:creationId xmlns:a16="http://schemas.microsoft.com/office/drawing/2014/main" id="{54C66251-B267-4CB2-896E-34817569033C}"/>
              </a:ext>
            </a:extLst>
          </p:cNvPr>
          <p:cNvSpPr/>
          <p:nvPr/>
        </p:nvSpPr>
        <p:spPr>
          <a:xfrm flipV="1">
            <a:off x="10117326" y="1923777"/>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30EF9FC1-6EBB-4691-AB2F-2A2FF0A12C29}"/>
              </a:ext>
            </a:extLst>
          </p:cNvPr>
          <p:cNvSpPr/>
          <p:nvPr/>
        </p:nvSpPr>
        <p:spPr>
          <a:xfrm flipV="1">
            <a:off x="8929549" y="5006343"/>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82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823F-C3D1-434A-A4D9-3D46CC642525}"/>
              </a:ext>
            </a:extLst>
          </p:cNvPr>
          <p:cNvSpPr>
            <a:spLocks noGrp="1"/>
          </p:cNvSpPr>
          <p:nvPr>
            <p:ph type="title"/>
          </p:nvPr>
        </p:nvSpPr>
        <p:spPr>
          <a:xfrm>
            <a:off x="2524260" y="610865"/>
            <a:ext cx="8302894" cy="561049"/>
          </a:xfrm>
        </p:spPr>
        <p:txBody>
          <a:bodyPr>
            <a:normAutofit fontScale="90000"/>
          </a:bodyPr>
          <a:lstStyle/>
          <a:p>
            <a:pPr algn="ctr"/>
            <a:r>
              <a:rPr lang="en-US" dirty="0">
                <a:latin typeface="Trebuchet MS" panose="020B0603020202020204" pitchFamily="34" charset="0"/>
              </a:rPr>
              <a:t>Determining BSD due to Tests</a:t>
            </a:r>
          </a:p>
        </p:txBody>
      </p:sp>
      <p:sp>
        <p:nvSpPr>
          <p:cNvPr id="3" name="Content Placeholder 2">
            <a:extLst>
              <a:ext uri="{FF2B5EF4-FFF2-40B4-BE49-F238E27FC236}">
                <a16:creationId xmlns:a16="http://schemas.microsoft.com/office/drawing/2014/main" id="{0EC3973F-BE52-4CC4-85F3-AE9CE2994F9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Key points to understand about determining BSD due to assessment tests within IWDS.</a:t>
            </a:r>
          </a:p>
          <a:p>
            <a:pPr lvl="1"/>
            <a:r>
              <a:rPr lang="en-US" dirty="0">
                <a:solidFill>
                  <a:schemeClr val="tx1"/>
                </a:solidFill>
                <a:latin typeface="Trebuchet MS" panose="020B0603020202020204" pitchFamily="34" charset="0"/>
              </a:rPr>
              <a:t>A client will be determined BSD with a score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on either the math or reading assessment tests, if the tests are dated on or before the client’s application date. </a:t>
            </a:r>
          </a:p>
          <a:p>
            <a:pPr lvl="2"/>
            <a:r>
              <a:rPr lang="en-US" dirty="0">
                <a:solidFill>
                  <a:schemeClr val="tx1"/>
                </a:solidFill>
                <a:latin typeface="Trebuchet MS" panose="020B0603020202020204" pitchFamily="34" charset="0"/>
              </a:rPr>
              <a:t>Note – for an Adult client, valid assessment tests must be dated within one year of the application date.</a:t>
            </a:r>
          </a:p>
          <a:p>
            <a:pPr lvl="2"/>
            <a:r>
              <a:rPr lang="en-US" dirty="0">
                <a:solidFill>
                  <a:schemeClr val="tx1"/>
                </a:solidFill>
                <a:latin typeface="Trebuchet MS" panose="020B0603020202020204" pitchFamily="34" charset="0"/>
              </a:rPr>
              <a:t>Note – for a Youth client, the assessment tests must be dated within six months of the application date.  </a:t>
            </a:r>
          </a:p>
          <a:p>
            <a:endParaRPr lang="en-US" dirty="0"/>
          </a:p>
        </p:txBody>
      </p:sp>
      <p:sp>
        <p:nvSpPr>
          <p:cNvPr id="4" name="Footer Placeholder 3">
            <a:extLst>
              <a:ext uri="{FF2B5EF4-FFF2-40B4-BE49-F238E27FC236}">
                <a16:creationId xmlns:a16="http://schemas.microsoft.com/office/drawing/2014/main" id="{69B179F5-5255-4377-A98E-FBE0C2688944}"/>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36444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98B1-861A-4078-8F62-F24F8933492B}"/>
              </a:ext>
            </a:extLst>
          </p:cNvPr>
          <p:cNvSpPr>
            <a:spLocks noGrp="1"/>
          </p:cNvSpPr>
          <p:nvPr>
            <p:ph type="title"/>
          </p:nvPr>
        </p:nvSpPr>
        <p:spPr>
          <a:xfrm>
            <a:off x="3211011" y="610865"/>
            <a:ext cx="65171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Documentation for Testing</a:t>
            </a:r>
            <a:endParaRPr lang="en-US" dirty="0"/>
          </a:p>
        </p:txBody>
      </p:sp>
      <p:sp>
        <p:nvSpPr>
          <p:cNvPr id="3" name="Content Placeholder 2">
            <a:extLst>
              <a:ext uri="{FF2B5EF4-FFF2-40B4-BE49-F238E27FC236}">
                <a16:creationId xmlns:a16="http://schemas.microsoft.com/office/drawing/2014/main" id="{372A0503-FE6B-4D7B-B21C-088F8944D2D6}"/>
              </a:ext>
            </a:extLst>
          </p:cNvPr>
          <p:cNvSpPr>
            <a:spLocks noGrp="1"/>
          </p:cNvSpPr>
          <p:nvPr>
            <p:ph idx="1"/>
          </p:nvPr>
        </p:nvSpPr>
        <p:spPr>
          <a:xfrm>
            <a:off x="838199" y="1828800"/>
            <a:ext cx="4591929" cy="4348163"/>
          </a:xfrm>
        </p:spPr>
        <p:txBody>
          <a:bodyPr>
            <a:normAutofit/>
          </a:bodyPr>
          <a:lstStyle/>
          <a:p>
            <a:pPr marL="0" indent="0">
              <a:buNone/>
            </a:pPr>
            <a:r>
              <a:rPr lang="en-US" sz="2600" dirty="0">
                <a:solidFill>
                  <a:schemeClr val="tx1"/>
                </a:solidFill>
                <a:latin typeface="Trebuchet MS" panose="020B0603020202020204" pitchFamily="34" charset="0"/>
              </a:rPr>
              <a:t>The client was determined BSD due to assessment tests (scoring at or below 8</a:t>
            </a:r>
            <a:r>
              <a:rPr lang="en-US" sz="2600" baseline="30000" dirty="0">
                <a:solidFill>
                  <a:schemeClr val="tx1"/>
                </a:solidFill>
                <a:latin typeface="Trebuchet MS" panose="020B0603020202020204" pitchFamily="34" charset="0"/>
              </a:rPr>
              <a:t>th</a:t>
            </a:r>
            <a:r>
              <a:rPr lang="en-US" sz="2600" dirty="0">
                <a:solidFill>
                  <a:schemeClr val="tx1"/>
                </a:solidFill>
                <a:latin typeface="Trebuchet MS" panose="020B0603020202020204" pitchFamily="34" charset="0"/>
              </a:rPr>
              <a:t> Grade Level), then the choice of “Results from an Authorized Assessment Test” would be the correct documentation choice to support “Basic Skills Deficient”.   </a:t>
            </a:r>
          </a:p>
          <a:p>
            <a:endParaRPr lang="en-US" dirty="0">
              <a:solidFill>
                <a:schemeClr val="tx1"/>
              </a:solidFill>
            </a:endParaRPr>
          </a:p>
        </p:txBody>
      </p:sp>
      <p:sp>
        <p:nvSpPr>
          <p:cNvPr id="4" name="Footer Placeholder 3">
            <a:extLst>
              <a:ext uri="{FF2B5EF4-FFF2-40B4-BE49-F238E27FC236}">
                <a16:creationId xmlns:a16="http://schemas.microsoft.com/office/drawing/2014/main" id="{47029DC3-B6D8-4F73-B3F3-FBC1A14C8029}"/>
              </a:ext>
            </a:extLst>
          </p:cNvPr>
          <p:cNvSpPr>
            <a:spLocks noGrp="1"/>
          </p:cNvSpPr>
          <p:nvPr>
            <p:ph type="ftr" sz="quarter" idx="11"/>
          </p:nvPr>
        </p:nvSpPr>
        <p:spPr/>
        <p:txBody>
          <a:bodyPr/>
          <a:lstStyle/>
          <a:p>
            <a:r>
              <a:rPr lang="en-US" dirty="0"/>
              <a:t>June 15th, 2023</a:t>
            </a:r>
          </a:p>
        </p:txBody>
      </p:sp>
      <p:pic>
        <p:nvPicPr>
          <p:cNvPr id="5" name="Picture 4">
            <a:extLst>
              <a:ext uri="{FF2B5EF4-FFF2-40B4-BE49-F238E27FC236}">
                <a16:creationId xmlns:a16="http://schemas.microsoft.com/office/drawing/2014/main" id="{3BBFF04D-2572-4E06-96F1-29165C03F60A}"/>
              </a:ext>
            </a:extLst>
          </p:cNvPr>
          <p:cNvPicPr>
            <a:picLocks noChangeAspect="1"/>
          </p:cNvPicPr>
          <p:nvPr/>
        </p:nvPicPr>
        <p:blipFill>
          <a:blip r:embed="rId2"/>
          <a:stretch>
            <a:fillRect/>
          </a:stretch>
        </p:blipFill>
        <p:spPr>
          <a:xfrm>
            <a:off x="5545088" y="1828800"/>
            <a:ext cx="6391275" cy="3790950"/>
          </a:xfrm>
          <a:prstGeom prst="rect">
            <a:avLst/>
          </a:prstGeom>
        </p:spPr>
      </p:pic>
      <p:sp>
        <p:nvSpPr>
          <p:cNvPr id="6" name="Left Arrow 4">
            <a:extLst>
              <a:ext uri="{FF2B5EF4-FFF2-40B4-BE49-F238E27FC236}">
                <a16:creationId xmlns:a16="http://schemas.microsoft.com/office/drawing/2014/main" id="{2F52DC82-6ED9-495B-B906-EA243C3E72F8}"/>
              </a:ext>
            </a:extLst>
          </p:cNvPr>
          <p:cNvSpPr/>
          <p:nvPr/>
        </p:nvSpPr>
        <p:spPr>
          <a:xfrm flipV="1">
            <a:off x="8507084" y="3918473"/>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55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A340-BA21-4E4D-BAC4-080BFF1EED7D}"/>
              </a:ext>
            </a:extLst>
          </p:cNvPr>
          <p:cNvSpPr>
            <a:spLocks noGrp="1"/>
          </p:cNvSpPr>
          <p:nvPr>
            <p:ph type="title"/>
          </p:nvPr>
        </p:nvSpPr>
        <p:spPr>
          <a:xfrm>
            <a:off x="3211011" y="610865"/>
            <a:ext cx="6453690" cy="561049"/>
          </a:xfrm>
        </p:spPr>
        <p:txBody>
          <a:bodyPr>
            <a:normAutofit fontScale="90000"/>
          </a:bodyPr>
          <a:lstStyle/>
          <a:p>
            <a:pPr algn="ctr"/>
            <a:r>
              <a:rPr lang="en-US" dirty="0">
                <a:latin typeface="Trebuchet MS" panose="020B0603020202020204" pitchFamily="34" charset="0"/>
              </a:rPr>
              <a:t>Basic Skills Screening Tool </a:t>
            </a:r>
          </a:p>
        </p:txBody>
      </p:sp>
      <p:sp>
        <p:nvSpPr>
          <p:cNvPr id="3" name="Content Placeholder 2">
            <a:extLst>
              <a:ext uri="{FF2B5EF4-FFF2-40B4-BE49-F238E27FC236}">
                <a16:creationId xmlns:a16="http://schemas.microsoft.com/office/drawing/2014/main" id="{B25EB2BA-E8F0-466A-88FF-FAF55ACF0A36}"/>
              </a:ext>
            </a:extLst>
          </p:cNvPr>
          <p:cNvSpPr>
            <a:spLocks noGrp="1"/>
          </p:cNvSpPr>
          <p:nvPr>
            <p:ph idx="1"/>
          </p:nvPr>
        </p:nvSpPr>
        <p:spPr>
          <a:xfrm>
            <a:off x="1231900" y="2118167"/>
            <a:ext cx="9728200" cy="4058796"/>
          </a:xfrm>
        </p:spPr>
        <p:txBody>
          <a:bodyPr/>
          <a:lstStyle/>
          <a:p>
            <a:r>
              <a:rPr lang="en-US" sz="2400" dirty="0">
                <a:solidFill>
                  <a:schemeClr val="tx1"/>
                </a:solidFill>
                <a:latin typeface="Trebuchet MS" panose="020B0603020202020204" pitchFamily="34" charset="0"/>
                <a:cs typeface="Traditional Arabic" panose="02020603050405020304" pitchFamily="18" charset="-78"/>
              </a:rPr>
              <a:t>We </a:t>
            </a:r>
            <a:r>
              <a:rPr lang="en-US" sz="2600" dirty="0">
                <a:solidFill>
                  <a:schemeClr val="tx1"/>
                </a:solidFill>
                <a:latin typeface="Trebuchet MS" panose="020B0603020202020204" pitchFamily="34" charset="0"/>
              </a:rPr>
              <a:t>will now transition to the next way a client could be determined BSD.</a:t>
            </a:r>
          </a:p>
          <a:p>
            <a:r>
              <a:rPr lang="en-US" sz="2600" dirty="0">
                <a:solidFill>
                  <a:schemeClr val="tx1"/>
                </a:solidFill>
                <a:latin typeface="Trebuchet MS" panose="020B0603020202020204" pitchFamily="34" charset="0"/>
              </a:rPr>
              <a:t>Based on guidance in </a:t>
            </a:r>
            <a:r>
              <a:rPr lang="en-US" altLang="en-US" sz="2600" dirty="0">
                <a:solidFill>
                  <a:schemeClr val="tx1"/>
                </a:solidFill>
                <a:latin typeface="Trebuchet MS" panose="020B0603020202020204" pitchFamily="34" charset="0"/>
                <a:cs typeface="Traditional Arabic" panose="02020603050405020304" pitchFamily="18" charset="-78"/>
              </a:rPr>
              <a:t>OET WIOA ePolicy Chapter 5.9 – Basic Skills Deficiency Assessment Requirements – 5-17-23.</a:t>
            </a:r>
          </a:p>
          <a:p>
            <a:pPr lvl="1"/>
            <a:r>
              <a:rPr lang="en-US" sz="2500" dirty="0">
                <a:solidFill>
                  <a:schemeClr val="tx1"/>
                </a:solidFill>
                <a:latin typeface="Trebuchet MS" panose="020B0603020202020204" pitchFamily="34" charset="0"/>
                <a:cs typeface="Traditional Arabic" panose="02020603050405020304" pitchFamily="18" charset="-78"/>
              </a:rPr>
              <a:t>Attachment “A” within this policy is a Basic Skills Screening Tool (see example on next slide.)</a:t>
            </a:r>
          </a:p>
          <a:p>
            <a:pPr lvl="1"/>
            <a:r>
              <a:rPr lang="en-US" sz="2500" dirty="0">
                <a:solidFill>
                  <a:schemeClr val="tx1"/>
                </a:solidFill>
                <a:latin typeface="Trebuchet MS" panose="020B0603020202020204" pitchFamily="34" charset="0"/>
                <a:cs typeface="Traditional Arabic" panose="02020603050405020304" pitchFamily="18" charset="-78"/>
              </a:rPr>
              <a:t>If a client has a response of “No” to any of the questions on the screening tool, they would be determined BSD.</a:t>
            </a:r>
            <a:r>
              <a:rPr lang="en-US" sz="2500" dirty="0">
                <a:solidFill>
                  <a:schemeClr val="tx1"/>
                </a:solidFill>
                <a:latin typeface="Trebuchet MS" panose="020B0603020202020204" pitchFamily="34" charset="0"/>
              </a:rPr>
              <a:t> </a:t>
            </a:r>
          </a:p>
          <a:p>
            <a:pPr marL="0" indent="0">
              <a:buNone/>
            </a:pP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2E4F229-F2CB-47C5-B61C-3E47B7FBECFF}"/>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27364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45A-D6F0-4C96-B8A7-86F77694C7D7}"/>
              </a:ext>
            </a:extLst>
          </p:cNvPr>
          <p:cNvSpPr>
            <a:spLocks noGrp="1"/>
          </p:cNvSpPr>
          <p:nvPr>
            <p:ph type="title"/>
          </p:nvPr>
        </p:nvSpPr>
        <p:spPr>
          <a:xfrm>
            <a:off x="3211010" y="610865"/>
            <a:ext cx="6473903" cy="561049"/>
          </a:xfrm>
        </p:spPr>
        <p:txBody>
          <a:bodyPr>
            <a:normAutofit fontScale="90000"/>
          </a:bodyPr>
          <a:lstStyle/>
          <a:p>
            <a:pPr algn="ctr"/>
            <a:r>
              <a:rPr lang="en-US" dirty="0">
                <a:latin typeface="Trebuchet MS" panose="020B0603020202020204" pitchFamily="34" charset="0"/>
              </a:rPr>
              <a:t>Purpose of Screening Tool</a:t>
            </a:r>
          </a:p>
        </p:txBody>
      </p:sp>
      <p:sp>
        <p:nvSpPr>
          <p:cNvPr id="3" name="Content Placeholder 2">
            <a:extLst>
              <a:ext uri="{FF2B5EF4-FFF2-40B4-BE49-F238E27FC236}">
                <a16:creationId xmlns:a16="http://schemas.microsoft.com/office/drawing/2014/main" id="{7DF67F76-C068-41BA-9596-5A40D7F91F4F}"/>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It is important to understand, the screening tool does not take the place of assessment testing.</a:t>
            </a:r>
          </a:p>
          <a:p>
            <a:r>
              <a:rPr lang="en-US" dirty="0">
                <a:solidFill>
                  <a:schemeClr val="tx1"/>
                </a:solidFill>
                <a:latin typeface="Trebuchet MS" panose="020B0603020202020204" pitchFamily="34" charset="0"/>
              </a:rPr>
              <a:t>The purpose of the screening tool is to capture the criteria under the second part of the “Basic Skills Deficient” definition which is “</a:t>
            </a:r>
            <a:r>
              <a:rPr lang="en-US" dirty="0">
                <a:solidFill>
                  <a:schemeClr val="tx1"/>
                </a:solidFill>
                <a:highlight>
                  <a:srgbClr val="FFFF00"/>
                </a:highlight>
                <a:latin typeface="Trebuchet MS" panose="020B0603020202020204" pitchFamily="34" charset="0"/>
              </a:rPr>
              <a:t>a youth or adult, that the individual is unable to compute or solve problems, read, write, or speak English, at a level necessary to function on the job, in the individual’s family, or in society</a:t>
            </a:r>
            <a:r>
              <a:rPr lang="en-US" dirty="0">
                <a:solidFill>
                  <a:schemeClr val="tx1"/>
                </a:solidFill>
                <a:latin typeface="Trebuchet MS" panose="020B0603020202020204" pitchFamily="34" charset="0"/>
              </a:rPr>
              <a:t>.”</a:t>
            </a:r>
          </a:p>
          <a:p>
            <a:endParaRPr lang="en-US" dirty="0"/>
          </a:p>
        </p:txBody>
      </p:sp>
      <p:sp>
        <p:nvSpPr>
          <p:cNvPr id="4" name="Footer Placeholder 3">
            <a:extLst>
              <a:ext uri="{FF2B5EF4-FFF2-40B4-BE49-F238E27FC236}">
                <a16:creationId xmlns:a16="http://schemas.microsoft.com/office/drawing/2014/main" id="{60D166D5-BB39-41C1-AECD-3A24D4B541DF}"/>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09312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249250" y="2118167"/>
            <a:ext cx="9829875"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discuss the various ways an individual could meet the criteria of Basic Skills Deficient (BSD) and to demonstrate the various ways the BSD criteria could be recorded as part of a client’s WIOA application within Illinois Workforce Development System (IWDS).</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D523-D66A-4D80-A39A-201B880DF481}"/>
              </a:ext>
            </a:extLst>
          </p:cNvPr>
          <p:cNvSpPr>
            <a:spLocks noGrp="1"/>
          </p:cNvSpPr>
          <p:nvPr>
            <p:ph type="title"/>
          </p:nvPr>
        </p:nvSpPr>
        <p:spPr>
          <a:xfrm>
            <a:off x="3211011" y="610865"/>
            <a:ext cx="6889592" cy="561049"/>
          </a:xfrm>
        </p:spPr>
        <p:txBody>
          <a:bodyPr>
            <a:normAutofit fontScale="90000"/>
          </a:bodyPr>
          <a:lstStyle/>
          <a:p>
            <a:pPr algn="ctr"/>
            <a:r>
              <a:rPr lang="en-US" dirty="0">
                <a:latin typeface="Trebuchet MS" panose="020B0603020202020204" pitchFamily="34" charset="0"/>
              </a:rPr>
              <a:t>Basic Skills Screening Tool</a:t>
            </a:r>
            <a:endParaRPr lang="en-US" dirty="0"/>
          </a:p>
        </p:txBody>
      </p:sp>
      <p:sp>
        <p:nvSpPr>
          <p:cNvPr id="3" name="Content Placeholder 2">
            <a:extLst>
              <a:ext uri="{FF2B5EF4-FFF2-40B4-BE49-F238E27FC236}">
                <a16:creationId xmlns:a16="http://schemas.microsoft.com/office/drawing/2014/main" id="{70EF756F-A516-4D31-BA88-DB4DCDFDCC94}"/>
              </a:ext>
            </a:extLst>
          </p:cNvPr>
          <p:cNvSpPr>
            <a:spLocks noGrp="1"/>
          </p:cNvSpPr>
          <p:nvPr>
            <p:ph idx="1"/>
          </p:nvPr>
        </p:nvSpPr>
        <p:spPr>
          <a:xfrm>
            <a:off x="838200" y="1617785"/>
            <a:ext cx="10515600" cy="4559178"/>
          </a:xfrm>
        </p:spPr>
        <p:txBody>
          <a:bodyPr/>
          <a:lstStyle/>
          <a:p>
            <a:pPr marL="228600" lvl="1" indent="0">
              <a:buNone/>
            </a:pPr>
            <a:r>
              <a:rPr lang="en-US" altLang="en-US" sz="2800" dirty="0">
                <a:solidFill>
                  <a:schemeClr val="tx1"/>
                </a:solidFill>
                <a:latin typeface="Trebuchet MS" panose="020B0603020202020204" pitchFamily="34" charset="0"/>
              </a:rPr>
              <a:t> </a:t>
            </a:r>
          </a:p>
          <a:p>
            <a:pPr marL="228600" lvl="1" indent="0">
              <a:buNone/>
            </a:pPr>
            <a:r>
              <a:rPr lang="en-US" sz="2800" dirty="0">
                <a:solidFill>
                  <a:schemeClr val="tx1"/>
                </a:solidFill>
                <a:latin typeface="Trebuchet MS" panose="020B0603020202020204" pitchFamily="34" charset="0"/>
              </a:rPr>
              <a:t> </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A85FEC7-648A-4F8B-A213-16939ED7D607}"/>
              </a:ext>
            </a:extLst>
          </p:cNvPr>
          <p:cNvSpPr>
            <a:spLocks noGrp="1"/>
          </p:cNvSpPr>
          <p:nvPr>
            <p:ph type="ftr" sz="quarter" idx="11"/>
          </p:nvPr>
        </p:nvSpPr>
        <p:spPr/>
        <p:txBody>
          <a:bodyPr/>
          <a:lstStyle/>
          <a:p>
            <a:r>
              <a:rPr lang="en-US" dirty="0"/>
              <a:t>June 15th, 2023  </a:t>
            </a:r>
          </a:p>
        </p:txBody>
      </p:sp>
      <p:pic>
        <p:nvPicPr>
          <p:cNvPr id="7" name="Picture 6">
            <a:extLst>
              <a:ext uri="{FF2B5EF4-FFF2-40B4-BE49-F238E27FC236}">
                <a16:creationId xmlns:a16="http://schemas.microsoft.com/office/drawing/2014/main" id="{35D3F7CC-E11A-C43B-5EA1-03C9F89ED5AB}"/>
              </a:ext>
            </a:extLst>
          </p:cNvPr>
          <p:cNvPicPr>
            <a:picLocks noChangeAspect="1"/>
          </p:cNvPicPr>
          <p:nvPr/>
        </p:nvPicPr>
        <p:blipFill>
          <a:blip r:embed="rId2"/>
          <a:stretch>
            <a:fillRect/>
          </a:stretch>
        </p:blipFill>
        <p:spPr>
          <a:xfrm>
            <a:off x="2848451" y="1451728"/>
            <a:ext cx="7464474" cy="4795407"/>
          </a:xfrm>
          <a:prstGeom prst="rect">
            <a:avLst/>
          </a:prstGeom>
        </p:spPr>
      </p:pic>
    </p:spTree>
    <p:extLst>
      <p:ext uri="{BB962C8B-B14F-4D97-AF65-F5344CB8AC3E}">
        <p14:creationId xmlns:p14="http://schemas.microsoft.com/office/powerpoint/2010/main" val="302600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1FC0-10A6-49F4-B9AB-3FB33CE14369}"/>
              </a:ext>
            </a:extLst>
          </p:cNvPr>
          <p:cNvSpPr>
            <a:spLocks noGrp="1"/>
          </p:cNvSpPr>
          <p:nvPr>
            <p:ph type="title"/>
          </p:nvPr>
        </p:nvSpPr>
        <p:spPr>
          <a:xfrm>
            <a:off x="3211011" y="610865"/>
            <a:ext cx="6370872" cy="561049"/>
          </a:xfrm>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42BB3ED3-4F54-4C35-B276-7E68057E5D70}"/>
              </a:ext>
            </a:extLst>
          </p:cNvPr>
          <p:cNvSpPr>
            <a:spLocks noGrp="1"/>
          </p:cNvSpPr>
          <p:nvPr>
            <p:ph idx="1"/>
          </p:nvPr>
        </p:nvSpPr>
        <p:spPr/>
        <p:txBody>
          <a:bodyPr/>
          <a:lstStyle/>
          <a:p>
            <a:r>
              <a:rPr lang="en-US" dirty="0">
                <a:solidFill>
                  <a:schemeClr val="tx1"/>
                </a:solidFill>
                <a:latin typeface="Trebuchet MS" panose="020B0603020202020204" pitchFamily="34" charset="0"/>
              </a:rPr>
              <a:t>On the “Education Status” screen within the IWDS application, is where the question, “Based on a completed Basic Skills Screening Tool, does the client meet Basic Skills Deficient Criteria?” has been added.   </a:t>
            </a:r>
          </a:p>
          <a:p>
            <a:r>
              <a:rPr lang="en-US" dirty="0">
                <a:solidFill>
                  <a:schemeClr val="tx1"/>
                </a:solidFill>
                <a:latin typeface="Trebuchet MS" panose="020B0603020202020204" pitchFamily="34" charset="0"/>
              </a:rPr>
              <a:t>If any question on the screening tool was answered “No” by the client, then the question related to the BSD screening tool on the “Education Status” screen should be answered “Yes”; (see example on next slide).  </a:t>
            </a:r>
          </a:p>
          <a:p>
            <a:endParaRPr lang="en-US" dirty="0"/>
          </a:p>
        </p:txBody>
      </p:sp>
      <p:sp>
        <p:nvSpPr>
          <p:cNvPr id="4" name="Footer Placeholder 3">
            <a:extLst>
              <a:ext uri="{FF2B5EF4-FFF2-40B4-BE49-F238E27FC236}">
                <a16:creationId xmlns:a16="http://schemas.microsoft.com/office/drawing/2014/main" id="{8F0CE360-9E0A-4D34-9E7F-95E16BFC26C3}"/>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44139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AB60-2413-4FC6-BC78-567C80B8960D}"/>
              </a:ext>
            </a:extLst>
          </p:cNvPr>
          <p:cNvSpPr>
            <a:spLocks noGrp="1"/>
          </p:cNvSpPr>
          <p:nvPr>
            <p:ph type="title"/>
          </p:nvPr>
        </p:nvSpPr>
        <p:spPr>
          <a:xfrm>
            <a:off x="3211010" y="610865"/>
            <a:ext cx="6525418" cy="866243"/>
          </a:xfrm>
        </p:spPr>
        <p:txBody>
          <a:bodyPr>
            <a:noAutofit/>
          </a:bodyPr>
          <a:lstStyle/>
          <a:p>
            <a:pPr algn="ctr"/>
            <a:r>
              <a:rPr lang="en-US" altLang="en-US" sz="4000" dirty="0">
                <a:latin typeface="Trebuchet MS" panose="020B0603020202020204" pitchFamily="34" charset="0"/>
              </a:rPr>
              <a:t>Basic Skills Screening Tool</a:t>
            </a:r>
            <a:r>
              <a:rPr lang="en-US" sz="4000" dirty="0">
                <a:latin typeface="Trebuchet MS" panose="020B0603020202020204" pitchFamily="34" charset="0"/>
              </a:rPr>
              <a:t> </a:t>
            </a:r>
          </a:p>
        </p:txBody>
      </p:sp>
      <p:sp>
        <p:nvSpPr>
          <p:cNvPr id="7" name="Content Placeholder 6">
            <a:extLst>
              <a:ext uri="{FF2B5EF4-FFF2-40B4-BE49-F238E27FC236}">
                <a16:creationId xmlns:a16="http://schemas.microsoft.com/office/drawing/2014/main" id="{E4A6082D-0224-4827-8015-101FB6283553}"/>
              </a:ext>
            </a:extLst>
          </p:cNvPr>
          <p:cNvSpPr>
            <a:spLocks noGrp="1"/>
          </p:cNvSpPr>
          <p:nvPr>
            <p:ph idx="1"/>
          </p:nvPr>
        </p:nvSpPr>
        <p:spPr>
          <a:xfrm>
            <a:off x="1358900" y="1856935"/>
            <a:ext cx="9626600" cy="3981157"/>
          </a:xfrm>
        </p:spPr>
        <p:txBody>
          <a:bodyPr>
            <a:normAutofit/>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 </a:t>
            </a:r>
          </a:p>
          <a:p>
            <a:pPr marL="0" indent="0">
              <a:buNone/>
            </a:pPr>
            <a:r>
              <a:rPr lang="en-US" altLang="en-US" dirty="0">
                <a:solidFill>
                  <a:schemeClr val="tx1"/>
                </a:solidFill>
                <a:latin typeface="Trebuchet MS" panose="020B0603020202020204" pitchFamily="34" charset="0"/>
                <a:cs typeface="Traditional Arabic" panose="02020603050405020304" pitchFamily="18" charset="-78"/>
              </a:rPr>
              <a:t> </a:t>
            </a:r>
          </a:p>
          <a:p>
            <a:pPr marL="0" indent="0">
              <a:buNone/>
            </a:pPr>
            <a:r>
              <a:rPr lang="en-US" b="1" dirty="0">
                <a:solidFill>
                  <a:schemeClr val="tx1"/>
                </a:solidFill>
                <a:latin typeface="Trebuchet MS" panose="020B0603020202020204" pitchFamily="34" charset="0"/>
              </a:rPr>
              <a:t> </a:t>
            </a:r>
          </a:p>
          <a:p>
            <a:endParaRPr lang="en-US" sz="2600" dirty="0">
              <a:solidFill>
                <a:schemeClr val="tx1"/>
              </a:solidFill>
              <a:latin typeface="Calibri" panose="020F0502020204030204" pitchFamily="34" charset="0"/>
              <a:cs typeface="Calibri" panose="020F0502020204030204" pitchFamily="34" charset="0"/>
            </a:endParaRPr>
          </a:p>
          <a:p>
            <a:pPr marL="457200" lvl="1" indent="0">
              <a:buNone/>
            </a:pPr>
            <a:endParaRPr lang="en-US" dirty="0">
              <a:solidFill>
                <a:schemeClr val="tx1"/>
              </a:solidFill>
            </a:endParaRPr>
          </a:p>
          <a:p>
            <a:pPr marL="457200" lvl="1" indent="0">
              <a:buNone/>
            </a:pPr>
            <a:endParaRPr lang="en-US" dirty="0">
              <a:solidFill>
                <a:schemeClr val="tx1"/>
              </a:solidFill>
            </a:endParaRPr>
          </a:p>
        </p:txBody>
      </p:sp>
      <p:sp>
        <p:nvSpPr>
          <p:cNvPr id="3" name="Footer Placeholder 2">
            <a:extLst>
              <a:ext uri="{FF2B5EF4-FFF2-40B4-BE49-F238E27FC236}">
                <a16:creationId xmlns:a16="http://schemas.microsoft.com/office/drawing/2014/main" id="{5A2695CF-D059-41AD-B7DA-9708FFA19CE3}"/>
              </a:ext>
            </a:extLst>
          </p:cNvPr>
          <p:cNvSpPr>
            <a:spLocks noGrp="1"/>
          </p:cNvSpPr>
          <p:nvPr>
            <p:ph type="ftr" sz="quarter" idx="11"/>
          </p:nvPr>
        </p:nvSpPr>
        <p:spPr/>
        <p:txBody>
          <a:bodyPr/>
          <a:lstStyle/>
          <a:p>
            <a:r>
              <a:rPr lang="en-US" dirty="0"/>
              <a:t>June 15th, 2023</a:t>
            </a:r>
          </a:p>
        </p:txBody>
      </p:sp>
      <p:pic>
        <p:nvPicPr>
          <p:cNvPr id="8" name="Picture 7">
            <a:extLst>
              <a:ext uri="{FF2B5EF4-FFF2-40B4-BE49-F238E27FC236}">
                <a16:creationId xmlns:a16="http://schemas.microsoft.com/office/drawing/2014/main" id="{F8A71839-2B96-4E60-88DA-70C99C15FDA8}"/>
              </a:ext>
            </a:extLst>
          </p:cNvPr>
          <p:cNvPicPr>
            <a:picLocks noChangeAspect="1"/>
          </p:cNvPicPr>
          <p:nvPr/>
        </p:nvPicPr>
        <p:blipFill>
          <a:blip r:embed="rId2"/>
          <a:stretch>
            <a:fillRect/>
          </a:stretch>
        </p:blipFill>
        <p:spPr>
          <a:xfrm>
            <a:off x="2337847" y="1477108"/>
            <a:ext cx="8487975" cy="4574901"/>
          </a:xfrm>
          <a:prstGeom prst="rect">
            <a:avLst/>
          </a:prstGeom>
        </p:spPr>
      </p:pic>
      <p:sp>
        <p:nvSpPr>
          <p:cNvPr id="9" name="Left Arrow 4">
            <a:extLst>
              <a:ext uri="{FF2B5EF4-FFF2-40B4-BE49-F238E27FC236}">
                <a16:creationId xmlns:a16="http://schemas.microsoft.com/office/drawing/2014/main" id="{895B79F0-2B72-4CE2-8EF1-CC4280B7EFFC}"/>
              </a:ext>
            </a:extLst>
          </p:cNvPr>
          <p:cNvSpPr/>
          <p:nvPr/>
        </p:nvSpPr>
        <p:spPr>
          <a:xfrm flipV="1">
            <a:off x="7228899" y="4573087"/>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377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6329-3C24-4027-BEC9-6015B70921BE}"/>
              </a:ext>
            </a:extLst>
          </p:cNvPr>
          <p:cNvSpPr>
            <a:spLocks noGrp="1"/>
          </p:cNvSpPr>
          <p:nvPr>
            <p:ph type="title"/>
          </p:nvPr>
        </p:nvSpPr>
        <p:spPr>
          <a:xfrm>
            <a:off x="3211010" y="610865"/>
            <a:ext cx="6473903" cy="561049"/>
          </a:xfrm>
        </p:spPr>
        <p:txBody>
          <a:bodyPr>
            <a:normAutofit fontScale="90000"/>
          </a:bodyPr>
          <a:lstStyle/>
          <a:p>
            <a:pPr algn="ctr"/>
            <a:r>
              <a:rPr lang="en-US" altLang="en-US" dirty="0">
                <a:latin typeface="Trebuchet MS" panose="020B0603020202020204" pitchFamily="34" charset="0"/>
              </a:rPr>
              <a:t>Basic Skills Screening Tool</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CC0DF7E6-44F0-4008-8C8C-80367961F23B}"/>
              </a:ext>
            </a:extLst>
          </p:cNvPr>
          <p:cNvSpPr>
            <a:spLocks noGrp="1"/>
          </p:cNvSpPr>
          <p:nvPr>
            <p:ph idx="1"/>
          </p:nvPr>
        </p:nvSpPr>
        <p:spPr>
          <a:xfrm>
            <a:off x="1117600" y="1744394"/>
            <a:ext cx="10236200" cy="4432569"/>
          </a:xfrm>
        </p:spPr>
        <p:txBody>
          <a:bodyPr>
            <a:normAutofit/>
          </a:bodyPr>
          <a:lstStyle/>
          <a:p>
            <a:r>
              <a:rPr lang="en-US" dirty="0">
                <a:solidFill>
                  <a:schemeClr val="tx1"/>
                </a:solidFill>
                <a:latin typeface="Trebuchet MS" panose="020B0603020202020204" pitchFamily="34" charset="0"/>
              </a:rPr>
              <a:t>If a client is being indicated as meeting BSD criteria due to the Basic Skills Screening tool, the only acceptable documentation to support this criteria is the completed screening tool (with one or more response(s) of “No” indicated on the tool).</a:t>
            </a:r>
          </a:p>
          <a:p>
            <a:r>
              <a:rPr lang="en-US" dirty="0">
                <a:solidFill>
                  <a:schemeClr val="tx1"/>
                </a:solidFill>
                <a:latin typeface="Trebuchet MS" panose="020B0603020202020204" pitchFamily="34" charset="0"/>
              </a:rPr>
              <a:t>The screening tool must have been signed and dated by the client and the bottom portion of the screening tool must be completed by Career Planer staff (see example of bottom of tool on next slide.) </a:t>
            </a:r>
          </a:p>
          <a:p>
            <a:pPr marL="0" indent="0">
              <a:buNone/>
            </a:pPr>
            <a:endParaRPr lang="en-US" dirty="0">
              <a:solidFill>
                <a:schemeClr val="tx1"/>
              </a:solidFill>
            </a:endParaRPr>
          </a:p>
        </p:txBody>
      </p:sp>
      <p:sp>
        <p:nvSpPr>
          <p:cNvPr id="4" name="Footer Placeholder 3">
            <a:extLst>
              <a:ext uri="{FF2B5EF4-FFF2-40B4-BE49-F238E27FC236}">
                <a16:creationId xmlns:a16="http://schemas.microsoft.com/office/drawing/2014/main" id="{7C66B652-D551-4751-A805-A7B9FF55455F}"/>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125767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97C9-8C71-40A4-98D8-503BA42F7720}"/>
              </a:ext>
            </a:extLst>
          </p:cNvPr>
          <p:cNvSpPr>
            <a:spLocks noGrp="1"/>
          </p:cNvSpPr>
          <p:nvPr>
            <p:ph type="title"/>
          </p:nvPr>
        </p:nvSpPr>
        <p:spPr>
          <a:xfrm>
            <a:off x="2717442" y="610865"/>
            <a:ext cx="8109711" cy="561049"/>
          </a:xfrm>
        </p:spPr>
        <p:txBody>
          <a:bodyPr>
            <a:noAutofit/>
          </a:bodyPr>
          <a:lstStyle/>
          <a:p>
            <a:pPr algn="ctr"/>
            <a:r>
              <a:rPr lang="en-US" altLang="en-US" sz="3600" dirty="0">
                <a:latin typeface="Trebuchet MS" panose="020B0603020202020204" pitchFamily="34" charset="0"/>
              </a:rPr>
              <a:t>Bottom Portion of the Basic Skills Screening Tool</a:t>
            </a:r>
            <a:r>
              <a:rPr lang="en-US" sz="3600" dirty="0">
                <a:latin typeface="Trebuchet MS" panose="020B0603020202020204" pitchFamily="34" charset="0"/>
              </a:rPr>
              <a:t> </a:t>
            </a:r>
          </a:p>
        </p:txBody>
      </p:sp>
      <p:sp>
        <p:nvSpPr>
          <p:cNvPr id="9" name="Content Placeholder 8">
            <a:extLst>
              <a:ext uri="{FF2B5EF4-FFF2-40B4-BE49-F238E27FC236}">
                <a16:creationId xmlns:a16="http://schemas.microsoft.com/office/drawing/2014/main" id="{3210DAF3-5F1E-40AC-83F8-2C1E64222C11}"/>
              </a:ext>
            </a:extLst>
          </p:cNvPr>
          <p:cNvSpPr>
            <a:spLocks noGrp="1"/>
          </p:cNvSpPr>
          <p:nvPr>
            <p:ph idx="1"/>
          </p:nvPr>
        </p:nvSpPr>
        <p:spPr>
          <a:xfrm>
            <a:off x="838200" y="1589649"/>
            <a:ext cx="10515600" cy="4587314"/>
          </a:xfrm>
        </p:spPr>
        <p:txBody>
          <a:bodyPr>
            <a:normAutofit/>
          </a:bodyPr>
          <a:lstStyle/>
          <a:p>
            <a:pPr marL="0" indent="0" algn="ctr">
              <a:buNone/>
            </a:pPr>
            <a:r>
              <a:rPr lang="en-US" sz="1600" dirty="0">
                <a:solidFill>
                  <a:schemeClr val="tx1"/>
                </a:solidFill>
                <a:latin typeface="Trebuchet MS" panose="020B0603020202020204" pitchFamily="34" charset="0"/>
              </a:rPr>
              <a:t> 		</a:t>
            </a:r>
            <a:r>
              <a:rPr lang="en-US" sz="1600" b="1" u="sng" dirty="0">
                <a:solidFill>
                  <a:schemeClr val="tx1"/>
                </a:solidFill>
                <a:latin typeface="Trebuchet MS" panose="020B0603020202020204" pitchFamily="34" charset="0"/>
              </a:rPr>
              <a:t>Must be signed and dated by the Career Planner</a:t>
            </a:r>
            <a:r>
              <a:rPr lang="en-US" sz="1600" dirty="0">
                <a:solidFill>
                  <a:schemeClr val="tx1"/>
                </a:solidFill>
                <a:latin typeface="Trebuchet MS" panose="020B0603020202020204" pitchFamily="34" charset="0"/>
              </a:rPr>
              <a:t>:</a:t>
            </a:r>
          </a:p>
        </p:txBody>
      </p:sp>
      <p:sp>
        <p:nvSpPr>
          <p:cNvPr id="4" name="Footer Placeholder 3">
            <a:extLst>
              <a:ext uri="{FF2B5EF4-FFF2-40B4-BE49-F238E27FC236}">
                <a16:creationId xmlns:a16="http://schemas.microsoft.com/office/drawing/2014/main" id="{E4745602-0313-4982-9C2C-C38B4A2DF23B}"/>
              </a:ext>
            </a:extLst>
          </p:cNvPr>
          <p:cNvSpPr>
            <a:spLocks noGrp="1"/>
          </p:cNvSpPr>
          <p:nvPr>
            <p:ph type="ftr" sz="quarter" idx="11"/>
          </p:nvPr>
        </p:nvSpPr>
        <p:spPr/>
        <p:txBody>
          <a:bodyPr/>
          <a:lstStyle/>
          <a:p>
            <a:r>
              <a:rPr lang="en-US" dirty="0"/>
              <a:t>June 15th, 2023  </a:t>
            </a:r>
          </a:p>
        </p:txBody>
      </p:sp>
      <p:pic>
        <p:nvPicPr>
          <p:cNvPr id="5" name="Picture 4">
            <a:extLst>
              <a:ext uri="{FF2B5EF4-FFF2-40B4-BE49-F238E27FC236}">
                <a16:creationId xmlns:a16="http://schemas.microsoft.com/office/drawing/2014/main" id="{390DE9A6-2D74-F157-4EAF-1CB4D9FC1A28}"/>
              </a:ext>
            </a:extLst>
          </p:cNvPr>
          <p:cNvPicPr>
            <a:picLocks noChangeAspect="1"/>
          </p:cNvPicPr>
          <p:nvPr/>
        </p:nvPicPr>
        <p:blipFill>
          <a:blip r:embed="rId2"/>
          <a:stretch>
            <a:fillRect/>
          </a:stretch>
        </p:blipFill>
        <p:spPr>
          <a:xfrm>
            <a:off x="2229033" y="2012156"/>
            <a:ext cx="8935697" cy="4515480"/>
          </a:xfrm>
          <a:prstGeom prst="rect">
            <a:avLst/>
          </a:prstGeom>
        </p:spPr>
      </p:pic>
    </p:spTree>
    <p:extLst>
      <p:ext uri="{BB962C8B-B14F-4D97-AF65-F5344CB8AC3E}">
        <p14:creationId xmlns:p14="http://schemas.microsoft.com/office/powerpoint/2010/main" val="351251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555C-70CD-4C8F-9904-04173BC07D2A}"/>
              </a:ext>
            </a:extLst>
          </p:cNvPr>
          <p:cNvSpPr>
            <a:spLocks noGrp="1"/>
          </p:cNvSpPr>
          <p:nvPr>
            <p:ph type="title"/>
          </p:nvPr>
        </p:nvSpPr>
        <p:spPr>
          <a:xfrm>
            <a:off x="2601532" y="610865"/>
            <a:ext cx="7787069" cy="561049"/>
          </a:xfrm>
        </p:spPr>
        <p:txBody>
          <a:bodyPr>
            <a:normAutofit fontScale="90000"/>
          </a:bodyPr>
          <a:lstStyle/>
          <a:p>
            <a:pPr algn="ctr"/>
            <a:r>
              <a:rPr lang="en-US" dirty="0">
                <a:latin typeface="Trebuchet MS" panose="020B0603020202020204" pitchFamily="34" charset="0"/>
              </a:rPr>
              <a:t>Documentation of BSD from Screening Tool </a:t>
            </a:r>
          </a:p>
        </p:txBody>
      </p:sp>
      <p:sp>
        <p:nvSpPr>
          <p:cNvPr id="3" name="Content Placeholder 2">
            <a:extLst>
              <a:ext uri="{FF2B5EF4-FFF2-40B4-BE49-F238E27FC236}">
                <a16:creationId xmlns:a16="http://schemas.microsoft.com/office/drawing/2014/main" id="{7160A729-C2EE-4462-9AB1-34F39E26D255}"/>
              </a:ext>
            </a:extLst>
          </p:cNvPr>
          <p:cNvSpPr>
            <a:spLocks noGrp="1"/>
          </p:cNvSpPr>
          <p:nvPr>
            <p:ph idx="1"/>
          </p:nvPr>
        </p:nvSpPr>
        <p:spPr>
          <a:xfrm>
            <a:off x="1209822" y="2118167"/>
            <a:ext cx="4417256" cy="4058796"/>
          </a:xfrm>
        </p:spPr>
        <p:txBody>
          <a:bodyPr>
            <a:normAutofit lnSpcReduction="10000"/>
          </a:bodyPr>
          <a:lstStyle/>
          <a:p>
            <a:pPr marL="0" indent="0">
              <a:buNone/>
            </a:pPr>
            <a:r>
              <a:rPr lang="en-US" dirty="0">
                <a:solidFill>
                  <a:schemeClr val="tx1"/>
                </a:solidFill>
                <a:latin typeface="Trebuchet MS" panose="020B0603020202020204" pitchFamily="34" charset="0"/>
              </a:rPr>
              <a:t>If a client is being determined BSD due to the Basic Skills Screening Tool, the only acceptable documentation to support this criteria is the completed, signed and dated (by both the client and the Career Planner) Basic Skills Screening Tool.  </a:t>
            </a:r>
          </a:p>
          <a:p>
            <a:endParaRPr lang="en-US" dirty="0"/>
          </a:p>
        </p:txBody>
      </p:sp>
      <p:sp>
        <p:nvSpPr>
          <p:cNvPr id="4" name="Footer Placeholder 3">
            <a:extLst>
              <a:ext uri="{FF2B5EF4-FFF2-40B4-BE49-F238E27FC236}">
                <a16:creationId xmlns:a16="http://schemas.microsoft.com/office/drawing/2014/main" id="{431F04C7-61B8-4226-A017-0B888F38FEE1}"/>
              </a:ext>
            </a:extLst>
          </p:cNvPr>
          <p:cNvSpPr>
            <a:spLocks noGrp="1"/>
          </p:cNvSpPr>
          <p:nvPr>
            <p:ph type="ftr" sz="quarter" idx="11"/>
          </p:nvPr>
        </p:nvSpPr>
        <p:spPr/>
        <p:txBody>
          <a:bodyPr/>
          <a:lstStyle/>
          <a:p>
            <a:r>
              <a:rPr lang="en-US" dirty="0"/>
              <a:t>June 15th, 2023  </a:t>
            </a:r>
          </a:p>
        </p:txBody>
      </p:sp>
      <p:pic>
        <p:nvPicPr>
          <p:cNvPr id="5" name="Picture 4">
            <a:extLst>
              <a:ext uri="{FF2B5EF4-FFF2-40B4-BE49-F238E27FC236}">
                <a16:creationId xmlns:a16="http://schemas.microsoft.com/office/drawing/2014/main" id="{6754897C-9AAD-4053-B982-B74731436D72}"/>
              </a:ext>
            </a:extLst>
          </p:cNvPr>
          <p:cNvPicPr>
            <a:picLocks noChangeAspect="1"/>
          </p:cNvPicPr>
          <p:nvPr/>
        </p:nvPicPr>
        <p:blipFill>
          <a:blip r:embed="rId2"/>
          <a:stretch>
            <a:fillRect/>
          </a:stretch>
        </p:blipFill>
        <p:spPr>
          <a:xfrm>
            <a:off x="5753688" y="1932770"/>
            <a:ext cx="5683347" cy="3848100"/>
          </a:xfrm>
          <a:prstGeom prst="rect">
            <a:avLst/>
          </a:prstGeom>
        </p:spPr>
      </p:pic>
      <p:sp>
        <p:nvSpPr>
          <p:cNvPr id="6" name="Left Arrow 4">
            <a:extLst>
              <a:ext uri="{FF2B5EF4-FFF2-40B4-BE49-F238E27FC236}">
                <a16:creationId xmlns:a16="http://schemas.microsoft.com/office/drawing/2014/main" id="{6AA33A9D-C8A2-4B55-82B7-EF157F5DC3AB}"/>
              </a:ext>
            </a:extLst>
          </p:cNvPr>
          <p:cNvSpPr/>
          <p:nvPr/>
        </p:nvSpPr>
        <p:spPr>
          <a:xfrm flipV="1">
            <a:off x="8900979" y="4684537"/>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826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02ED-156C-4F7E-8F88-EEDACD8223FD}"/>
              </a:ext>
            </a:extLst>
          </p:cNvPr>
          <p:cNvSpPr>
            <a:spLocks noGrp="1"/>
          </p:cNvSpPr>
          <p:nvPr>
            <p:ph type="title"/>
          </p:nvPr>
        </p:nvSpPr>
        <p:spPr>
          <a:xfrm>
            <a:off x="3211011" y="610865"/>
            <a:ext cx="5817080" cy="561049"/>
          </a:xfrm>
        </p:spPr>
        <p:txBody>
          <a:bodyPr>
            <a:normAutofit fontScale="90000"/>
          </a:bodyPr>
          <a:lstStyle/>
          <a:p>
            <a:pPr algn="ctr"/>
            <a:r>
              <a:rPr lang="en-US" dirty="0">
                <a:latin typeface="Trebuchet MS" panose="020B0603020202020204" pitchFamily="34" charset="0"/>
              </a:rPr>
              <a:t>BSD Criteria</a:t>
            </a:r>
          </a:p>
        </p:txBody>
      </p:sp>
      <p:sp>
        <p:nvSpPr>
          <p:cNvPr id="3" name="Content Placeholder 2">
            <a:extLst>
              <a:ext uri="{FF2B5EF4-FFF2-40B4-BE49-F238E27FC236}">
                <a16:creationId xmlns:a16="http://schemas.microsoft.com/office/drawing/2014/main" id="{2B700BF0-58FA-4206-B9B1-9AE7845F97E2}"/>
              </a:ext>
            </a:extLst>
          </p:cNvPr>
          <p:cNvSpPr>
            <a:spLocks noGrp="1"/>
          </p:cNvSpPr>
          <p:nvPr>
            <p:ph idx="1"/>
          </p:nvPr>
        </p:nvSpPr>
        <p:spPr>
          <a:xfrm>
            <a:off x="1326524" y="2118167"/>
            <a:ext cx="9775065" cy="4058796"/>
          </a:xfrm>
        </p:spPr>
        <p:txBody>
          <a:bodyPr/>
          <a:lstStyle/>
          <a:p>
            <a:r>
              <a:rPr lang="en-US" dirty="0">
                <a:solidFill>
                  <a:schemeClr val="tx1"/>
                </a:solidFill>
                <a:latin typeface="Trebuchet MS" panose="020B0603020202020204" pitchFamily="34" charset="0"/>
              </a:rPr>
              <a:t>We have now covered how an individual could be determined BSD due to assessment testing.</a:t>
            </a:r>
          </a:p>
          <a:p>
            <a:r>
              <a:rPr lang="en-US" dirty="0">
                <a:solidFill>
                  <a:schemeClr val="tx1"/>
                </a:solidFill>
                <a:latin typeface="Trebuchet MS" panose="020B0603020202020204" pitchFamily="34" charset="0"/>
              </a:rPr>
              <a:t>We have also covered how an individual could be determined BSD utilizing the Basic Skills Screening tool.</a:t>
            </a:r>
          </a:p>
          <a:p>
            <a:r>
              <a:rPr lang="en-US" dirty="0">
                <a:solidFill>
                  <a:schemeClr val="tx1"/>
                </a:solidFill>
                <a:latin typeface="Trebuchet MS" panose="020B0603020202020204" pitchFamily="34" charset="0"/>
              </a:rPr>
              <a:t>One last way an individual could be determined BSD is, if an individual is assessed as an English Language Learner (ELL).</a:t>
            </a:r>
          </a:p>
          <a:p>
            <a:pPr marL="0" indent="0">
              <a:buNone/>
            </a:pP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A80937F-8CEF-4041-9E22-D9BCBD7602BE}"/>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80487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2803-4D7C-4008-96DE-DB0EB052D30D}"/>
              </a:ext>
            </a:extLst>
          </p:cNvPr>
          <p:cNvSpPr>
            <a:spLocks noGrp="1"/>
          </p:cNvSpPr>
          <p:nvPr>
            <p:ph type="title"/>
          </p:nvPr>
        </p:nvSpPr>
        <p:spPr>
          <a:xfrm>
            <a:off x="2949262" y="610865"/>
            <a:ext cx="6619741" cy="561049"/>
          </a:xfrm>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B27587F2-DA7C-422F-BC09-C0B5FAB2949E}"/>
              </a:ext>
            </a:extLst>
          </p:cNvPr>
          <p:cNvSpPr>
            <a:spLocks noGrp="1"/>
          </p:cNvSpPr>
          <p:nvPr>
            <p:ph idx="1"/>
          </p:nvPr>
        </p:nvSpPr>
        <p:spPr>
          <a:xfrm>
            <a:off x="1262130" y="2118167"/>
            <a:ext cx="10091669" cy="4058796"/>
          </a:xfrm>
        </p:spPr>
        <p:txBody>
          <a:bodyPr/>
          <a:lstStyle/>
          <a:p>
            <a:pPr marL="0" indent="0">
              <a:buNone/>
            </a:pPr>
            <a:r>
              <a:rPr lang="en-US" dirty="0">
                <a:solidFill>
                  <a:schemeClr val="tx1"/>
                </a:solidFill>
                <a:latin typeface="Trebuchet MS" panose="020B0603020202020204" pitchFamily="34" charset="0"/>
                <a:cs typeface="Traditional Arabic" panose="02020603050405020304" pitchFamily="18" charset="-78"/>
              </a:rPr>
              <a:t>The term “English Language Learner” when used with respect to an eligible individual, means an eligible individual who has limited ability in reading, writing, speaking, or comprehending the English language, and </a:t>
            </a:r>
          </a:p>
          <a:p>
            <a:pPr marL="514350" indent="-514350">
              <a:buAutoNum type="alphaUcParenBoth"/>
            </a:pPr>
            <a:r>
              <a:rPr lang="en-US" dirty="0">
                <a:solidFill>
                  <a:schemeClr val="tx1"/>
                </a:solidFill>
                <a:latin typeface="Trebuchet MS" panose="020B0603020202020204" pitchFamily="34" charset="0"/>
                <a:cs typeface="Traditional Arabic" panose="02020603050405020304" pitchFamily="18" charset="-78"/>
              </a:rPr>
              <a:t>whose native language is a language other than English; or </a:t>
            </a:r>
          </a:p>
          <a:p>
            <a:pPr marL="514350" indent="-514350">
              <a:buAutoNum type="alphaUcParenBoth"/>
            </a:pPr>
            <a:r>
              <a:rPr lang="en-US" dirty="0">
                <a:solidFill>
                  <a:schemeClr val="tx1"/>
                </a:solidFill>
                <a:latin typeface="Trebuchet MS" panose="020B0603020202020204" pitchFamily="34" charset="0"/>
                <a:cs typeface="Traditional Arabic" panose="02020603050405020304" pitchFamily="18" charset="-78"/>
              </a:rPr>
              <a:t>who lives in a family or community environment where a language other than English is the dominant language.       </a:t>
            </a:r>
          </a:p>
          <a:p>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BDD8AF87-4AE6-4FE8-9DBB-E4FE7A0B3CFC}"/>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362402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BAE4-E098-4FFB-B061-E5B98B49CFED}"/>
              </a:ext>
            </a:extLst>
          </p:cNvPr>
          <p:cNvSpPr>
            <a:spLocks noGrp="1"/>
          </p:cNvSpPr>
          <p:nvPr>
            <p:ph type="title"/>
          </p:nvPr>
        </p:nvSpPr>
        <p:spPr>
          <a:xfrm>
            <a:off x="2524260" y="610865"/>
            <a:ext cx="8302894" cy="561049"/>
          </a:xfrm>
        </p:spPr>
        <p:txBody>
          <a:bodyPr>
            <a:normAutofit fontScale="90000"/>
          </a:bodyPr>
          <a:lstStyle/>
          <a:p>
            <a:pPr algn="ctr"/>
            <a:r>
              <a:rPr lang="en-US" dirty="0">
                <a:latin typeface="Trebuchet MS" panose="020B0603020202020204" pitchFamily="34" charset="0"/>
              </a:rPr>
              <a:t>Where ELL in Recorded IWDS</a:t>
            </a:r>
          </a:p>
        </p:txBody>
      </p:sp>
      <p:sp>
        <p:nvSpPr>
          <p:cNvPr id="3" name="Content Placeholder 2">
            <a:extLst>
              <a:ext uri="{FF2B5EF4-FFF2-40B4-BE49-F238E27FC236}">
                <a16:creationId xmlns:a16="http://schemas.microsoft.com/office/drawing/2014/main" id="{04DAB711-81F6-4822-8517-BBC2B22F4DC0}"/>
              </a:ext>
            </a:extLst>
          </p:cNvPr>
          <p:cNvSpPr>
            <a:spLocks noGrp="1"/>
          </p:cNvSpPr>
          <p:nvPr>
            <p:ph idx="1"/>
          </p:nvPr>
        </p:nvSpPr>
        <p:spPr>
          <a:xfrm>
            <a:off x="1287886" y="2118167"/>
            <a:ext cx="10065913" cy="4058796"/>
          </a:xfrm>
        </p:spPr>
        <p:txBody>
          <a:bodyPr/>
          <a:lstStyle/>
          <a:p>
            <a:r>
              <a:rPr lang="en-US" dirty="0">
                <a:solidFill>
                  <a:schemeClr val="tx1"/>
                </a:solidFill>
                <a:latin typeface="Trebuchet MS" panose="020B0603020202020204" pitchFamily="34" charset="0"/>
              </a:rPr>
              <a:t>Within IWDS, on the “Characteristics and Barriers” screen within the WIOA application, is where the question related to an English Language Learner (ELL) has been added.     </a:t>
            </a:r>
          </a:p>
          <a:p>
            <a:r>
              <a:rPr lang="en-US" dirty="0">
                <a:solidFill>
                  <a:schemeClr val="tx1"/>
                </a:solidFill>
                <a:latin typeface="Trebuchet MS" panose="020B0603020202020204" pitchFamily="34" charset="0"/>
              </a:rPr>
              <a:t>If the “English Language Learner” question is populated with a “Yes”, the internal logic within IWDS will determine the client to meet BSD criteria (see example on next slide).  </a:t>
            </a:r>
          </a:p>
          <a:p>
            <a:endParaRPr lang="en-US" dirty="0"/>
          </a:p>
        </p:txBody>
      </p:sp>
      <p:sp>
        <p:nvSpPr>
          <p:cNvPr id="4" name="Footer Placeholder 3">
            <a:extLst>
              <a:ext uri="{FF2B5EF4-FFF2-40B4-BE49-F238E27FC236}">
                <a16:creationId xmlns:a16="http://schemas.microsoft.com/office/drawing/2014/main" id="{C26B78FE-CD13-4C79-B349-010DCAB92C5B}"/>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403059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C563-5F83-4389-8497-2F7E0E2BBDA2}"/>
              </a:ext>
            </a:extLst>
          </p:cNvPr>
          <p:cNvSpPr>
            <a:spLocks noGrp="1"/>
          </p:cNvSpPr>
          <p:nvPr>
            <p:ph type="title"/>
          </p:nvPr>
        </p:nvSpPr>
        <p:spPr>
          <a:xfrm>
            <a:off x="3211011" y="610865"/>
            <a:ext cx="6280720" cy="561049"/>
          </a:xfrm>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0320EA49-84AC-4C8A-8A23-88D52696730D}"/>
              </a:ext>
            </a:extLst>
          </p:cNvPr>
          <p:cNvSpPr>
            <a:spLocks noGrp="1"/>
          </p:cNvSpPr>
          <p:nvPr>
            <p:ph idx="1"/>
          </p:nvPr>
        </p:nvSpPr>
        <p:spPr>
          <a:xfrm>
            <a:off x="2150772" y="1621410"/>
            <a:ext cx="8551572" cy="4555553"/>
          </a:xfrm>
        </p:spPr>
        <p:txBody>
          <a:bodyPr/>
          <a:lstStyle/>
          <a:p>
            <a:pPr marL="0" indent="0" algn="ctr">
              <a:buNone/>
            </a:pPr>
            <a:r>
              <a:rPr lang="en-US" sz="2400" dirty="0">
                <a:solidFill>
                  <a:schemeClr val="tx1"/>
                </a:solidFill>
                <a:latin typeface="Trebuchet MS" panose="020B0603020202020204" pitchFamily="34" charset="0"/>
              </a:rPr>
              <a:t>Demonstrating the barrier of ELL being recorded:</a:t>
            </a:r>
            <a:r>
              <a:rPr lang="en-US" altLang="en-US" sz="2400" dirty="0">
                <a:solidFill>
                  <a:schemeClr val="tx1"/>
                </a:solidFill>
                <a:latin typeface="Trebuchet MS" panose="020B0603020202020204" pitchFamily="34" charset="0"/>
              </a:rPr>
              <a:t> </a:t>
            </a: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3BAD6BCE-30E0-4273-81F9-824480945436}"/>
              </a:ext>
            </a:extLst>
          </p:cNvPr>
          <p:cNvSpPr>
            <a:spLocks noGrp="1"/>
          </p:cNvSpPr>
          <p:nvPr>
            <p:ph type="ftr" sz="quarter" idx="11"/>
          </p:nvPr>
        </p:nvSpPr>
        <p:spPr/>
        <p:txBody>
          <a:bodyPr/>
          <a:lstStyle/>
          <a:p>
            <a:r>
              <a:rPr lang="en-US" dirty="0"/>
              <a:t>June 15th, 2023</a:t>
            </a:r>
          </a:p>
        </p:txBody>
      </p:sp>
      <p:pic>
        <p:nvPicPr>
          <p:cNvPr id="8" name="Picture 7">
            <a:extLst>
              <a:ext uri="{FF2B5EF4-FFF2-40B4-BE49-F238E27FC236}">
                <a16:creationId xmlns:a16="http://schemas.microsoft.com/office/drawing/2014/main" id="{F6DEE13B-263F-4FCB-868E-83BE131473DF}"/>
              </a:ext>
            </a:extLst>
          </p:cNvPr>
          <p:cNvPicPr>
            <a:picLocks noChangeAspect="1"/>
          </p:cNvPicPr>
          <p:nvPr/>
        </p:nvPicPr>
        <p:blipFill>
          <a:blip r:embed="rId2"/>
          <a:stretch>
            <a:fillRect/>
          </a:stretch>
        </p:blipFill>
        <p:spPr>
          <a:xfrm>
            <a:off x="2601670" y="2384982"/>
            <a:ext cx="7240010" cy="3469064"/>
          </a:xfrm>
          <a:prstGeom prst="rect">
            <a:avLst/>
          </a:prstGeom>
        </p:spPr>
      </p:pic>
      <p:sp>
        <p:nvSpPr>
          <p:cNvPr id="9" name="Left Arrow 4">
            <a:extLst>
              <a:ext uri="{FF2B5EF4-FFF2-40B4-BE49-F238E27FC236}">
                <a16:creationId xmlns:a16="http://schemas.microsoft.com/office/drawing/2014/main" id="{61F6485B-86D9-42B0-AE3B-5B40C48BEB43}"/>
              </a:ext>
            </a:extLst>
          </p:cNvPr>
          <p:cNvSpPr/>
          <p:nvPr/>
        </p:nvSpPr>
        <p:spPr>
          <a:xfrm>
            <a:off x="7301885" y="3288324"/>
            <a:ext cx="717804" cy="2813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25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F465-452C-4F53-ABDB-1F51D72ADD66}"/>
              </a:ext>
            </a:extLst>
          </p:cNvPr>
          <p:cNvSpPr>
            <a:spLocks noGrp="1"/>
          </p:cNvSpPr>
          <p:nvPr>
            <p:ph type="title"/>
          </p:nvPr>
        </p:nvSpPr>
        <p:spPr>
          <a:xfrm>
            <a:off x="3211010" y="610865"/>
            <a:ext cx="5482229" cy="561049"/>
          </a:xfrm>
        </p:spPr>
        <p:txBody>
          <a:bodyPr>
            <a:normAutofit fontScale="90000"/>
          </a:bodyPr>
          <a:lstStyle/>
          <a:p>
            <a:pPr algn="ctr"/>
            <a:r>
              <a:rPr lang="en-US" dirty="0">
                <a:latin typeface="Trebuchet MS" panose="020B0603020202020204" pitchFamily="34" charset="0"/>
              </a:rPr>
              <a:t>WIOA Definition </a:t>
            </a:r>
          </a:p>
        </p:txBody>
      </p:sp>
      <p:sp>
        <p:nvSpPr>
          <p:cNvPr id="3" name="Content Placeholder 2">
            <a:extLst>
              <a:ext uri="{FF2B5EF4-FFF2-40B4-BE49-F238E27FC236}">
                <a16:creationId xmlns:a16="http://schemas.microsoft.com/office/drawing/2014/main" id="{278D24FE-8DBF-40F6-8BBD-523F06C83E79}"/>
              </a:ext>
            </a:extLst>
          </p:cNvPr>
          <p:cNvSpPr>
            <a:spLocks noGrp="1"/>
          </p:cNvSpPr>
          <p:nvPr>
            <p:ph idx="1"/>
          </p:nvPr>
        </p:nvSpPr>
        <p:spPr>
          <a:xfrm>
            <a:off x="1532586" y="2118167"/>
            <a:ext cx="9821214" cy="4058796"/>
          </a:xfrm>
        </p:spPr>
        <p:txBody>
          <a:bodyPr/>
          <a:lstStyle/>
          <a:p>
            <a:pPr marL="0" indent="0">
              <a:buNone/>
            </a:pPr>
            <a:r>
              <a:rPr lang="en-US" b="1" u="sng" dirty="0">
                <a:solidFill>
                  <a:schemeClr val="tx1"/>
                </a:solidFill>
                <a:latin typeface="Trebuchet MS" panose="020B0603020202020204" pitchFamily="34" charset="0"/>
              </a:rPr>
              <a:t>Basic Skills Deficient </a:t>
            </a:r>
            <a:r>
              <a:rPr lang="en-US" dirty="0">
                <a:solidFill>
                  <a:schemeClr val="tx1"/>
                </a:solidFill>
                <a:latin typeface="Trebuchet MS" panose="020B0603020202020204" pitchFamily="34" charset="0"/>
              </a:rPr>
              <a:t>– with respect to an individual— </a:t>
            </a:r>
          </a:p>
          <a:p>
            <a:pPr marL="514350" indent="-514350">
              <a:buAutoNum type="alphaUcParenBoth"/>
            </a:pPr>
            <a:r>
              <a:rPr lang="en-US" dirty="0">
                <a:solidFill>
                  <a:schemeClr val="tx1"/>
                </a:solidFill>
                <a:latin typeface="Trebuchet MS" panose="020B0603020202020204" pitchFamily="34" charset="0"/>
              </a:rPr>
              <a:t>who is a youth, that the individual has English reading, writing, or computing skills at or below the </a:t>
            </a: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8</a:t>
            </a:r>
            <a:r>
              <a:rPr lang="en-US" baseline="300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th</a:t>
            </a:r>
            <a:r>
              <a:rPr lang="en-US" dirty="0">
                <a:solidFill>
                  <a:schemeClr val="tx1"/>
                </a:solidFill>
                <a:latin typeface="Trebuchet MS" panose="020B0603020202020204" pitchFamily="34" charset="0"/>
              </a:rPr>
              <a:t> grade level on a generally accepted standardized test; or </a:t>
            </a:r>
          </a:p>
          <a:p>
            <a:pPr marL="514350" indent="-514350">
              <a:buAutoNum type="alphaUcParenBoth"/>
            </a:pPr>
            <a:r>
              <a:rPr lang="en-US" dirty="0">
                <a:solidFill>
                  <a:schemeClr val="tx1"/>
                </a:solidFill>
                <a:latin typeface="Trebuchet MS" panose="020B0603020202020204" pitchFamily="34" charset="0"/>
              </a:rPr>
              <a:t>who is a youth or adult, that the individual is unable to compute or solve problems,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54F7450F-8895-474E-BE02-A1E6326FDC79}"/>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92359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BDE6-DC24-46C6-A9F4-96209C83E5C5}"/>
              </a:ext>
            </a:extLst>
          </p:cNvPr>
          <p:cNvSpPr>
            <a:spLocks noGrp="1"/>
          </p:cNvSpPr>
          <p:nvPr>
            <p:ph type="title"/>
          </p:nvPr>
        </p:nvSpPr>
        <p:spPr>
          <a:xfrm>
            <a:off x="3211010" y="610865"/>
            <a:ext cx="6396629" cy="561049"/>
          </a:xfrm>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08002047-03C0-4AF0-940A-2F8C73DF5B08}"/>
              </a:ext>
            </a:extLst>
          </p:cNvPr>
          <p:cNvSpPr>
            <a:spLocks noGrp="1"/>
          </p:cNvSpPr>
          <p:nvPr>
            <p:ph idx="1"/>
          </p:nvPr>
        </p:nvSpPr>
        <p:spPr>
          <a:xfrm>
            <a:off x="838200" y="1814732"/>
            <a:ext cx="4746674" cy="4362231"/>
          </a:xfrm>
        </p:spPr>
        <p:txBody>
          <a:bodyPr>
            <a:normAutofit lnSpcReduction="10000"/>
          </a:bodyPr>
          <a:lstStyle/>
          <a:p>
            <a:r>
              <a:rPr lang="en-US" dirty="0">
                <a:solidFill>
                  <a:schemeClr val="tx1"/>
                </a:solidFill>
                <a:latin typeface="Trebuchet MS" panose="020B0603020202020204" pitchFamily="34" charset="0"/>
              </a:rPr>
              <a:t>If “Yes” to the ELL question, the client must indicate a language of preference as part of WIOA Federal reporting criteria.</a:t>
            </a:r>
          </a:p>
          <a:p>
            <a:r>
              <a:rPr lang="en-US" dirty="0">
                <a:solidFill>
                  <a:schemeClr val="tx1"/>
                </a:solidFill>
                <a:latin typeface="Trebuchet MS" panose="020B0603020202020204" pitchFamily="34" charset="0"/>
              </a:rPr>
              <a:t>If none of the languages listed are the “Language of Preference, then the block below allows the Career Planner to record the language “Other”.   </a:t>
            </a:r>
          </a:p>
          <a:p>
            <a:endParaRPr lang="en-US" dirty="0"/>
          </a:p>
        </p:txBody>
      </p:sp>
      <p:sp>
        <p:nvSpPr>
          <p:cNvPr id="4" name="Footer Placeholder 3">
            <a:extLst>
              <a:ext uri="{FF2B5EF4-FFF2-40B4-BE49-F238E27FC236}">
                <a16:creationId xmlns:a16="http://schemas.microsoft.com/office/drawing/2014/main" id="{B1872F04-31DB-43BB-AB63-AAB007B1EF89}"/>
              </a:ext>
            </a:extLst>
          </p:cNvPr>
          <p:cNvSpPr>
            <a:spLocks noGrp="1"/>
          </p:cNvSpPr>
          <p:nvPr>
            <p:ph type="ftr" sz="quarter" idx="11"/>
          </p:nvPr>
        </p:nvSpPr>
        <p:spPr/>
        <p:txBody>
          <a:bodyPr/>
          <a:lstStyle/>
          <a:p>
            <a:r>
              <a:rPr lang="en-US" dirty="0"/>
              <a:t>June 15th, 2023</a:t>
            </a:r>
          </a:p>
        </p:txBody>
      </p:sp>
      <p:pic>
        <p:nvPicPr>
          <p:cNvPr id="8" name="Picture 7">
            <a:extLst>
              <a:ext uri="{FF2B5EF4-FFF2-40B4-BE49-F238E27FC236}">
                <a16:creationId xmlns:a16="http://schemas.microsoft.com/office/drawing/2014/main" id="{216E4915-C3CB-415E-8258-A1998247EEB5}"/>
              </a:ext>
            </a:extLst>
          </p:cNvPr>
          <p:cNvPicPr>
            <a:picLocks noChangeAspect="1"/>
          </p:cNvPicPr>
          <p:nvPr/>
        </p:nvPicPr>
        <p:blipFill>
          <a:blip r:embed="rId2"/>
          <a:stretch>
            <a:fillRect/>
          </a:stretch>
        </p:blipFill>
        <p:spPr>
          <a:xfrm>
            <a:off x="5844619" y="1329294"/>
            <a:ext cx="5246505" cy="4847669"/>
          </a:xfrm>
          <a:prstGeom prst="rect">
            <a:avLst/>
          </a:prstGeom>
        </p:spPr>
      </p:pic>
      <p:sp>
        <p:nvSpPr>
          <p:cNvPr id="9" name="Left Arrow 4">
            <a:extLst>
              <a:ext uri="{FF2B5EF4-FFF2-40B4-BE49-F238E27FC236}">
                <a16:creationId xmlns:a16="http://schemas.microsoft.com/office/drawing/2014/main" id="{BDB5D4B8-26C8-4489-859E-9F4B4D355086}"/>
              </a:ext>
            </a:extLst>
          </p:cNvPr>
          <p:cNvSpPr/>
          <p:nvPr/>
        </p:nvSpPr>
        <p:spPr>
          <a:xfrm flipV="1">
            <a:off x="10147613" y="2748469"/>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001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0630-D4B3-4ED4-B5F6-BDE0A71304DC}"/>
              </a:ext>
            </a:extLst>
          </p:cNvPr>
          <p:cNvSpPr>
            <a:spLocks noGrp="1"/>
          </p:cNvSpPr>
          <p:nvPr>
            <p:ph type="title"/>
          </p:nvPr>
        </p:nvSpPr>
        <p:spPr/>
        <p:txBody>
          <a:bodyPr>
            <a:noAutofit/>
          </a:bodyPr>
          <a:lstStyle/>
          <a:p>
            <a:r>
              <a:rPr lang="en-US" sz="3600" dirty="0">
                <a:latin typeface="Trebuchet MS" panose="020B0603020202020204" pitchFamily="34" charset="0"/>
              </a:rPr>
              <a:t>Documentation of BSD from ELL </a:t>
            </a:r>
          </a:p>
        </p:txBody>
      </p:sp>
      <p:sp>
        <p:nvSpPr>
          <p:cNvPr id="3" name="Content Placeholder 2">
            <a:extLst>
              <a:ext uri="{FF2B5EF4-FFF2-40B4-BE49-F238E27FC236}">
                <a16:creationId xmlns:a16="http://schemas.microsoft.com/office/drawing/2014/main" id="{11DDF07A-643A-4EB7-B0F9-D3CF0F584302}"/>
              </a:ext>
            </a:extLst>
          </p:cNvPr>
          <p:cNvSpPr>
            <a:spLocks noGrp="1"/>
          </p:cNvSpPr>
          <p:nvPr>
            <p:ph idx="1"/>
          </p:nvPr>
        </p:nvSpPr>
        <p:spPr>
          <a:xfrm>
            <a:off x="647114" y="1969477"/>
            <a:ext cx="4220308" cy="4207486"/>
          </a:xfrm>
        </p:spPr>
        <p:txBody>
          <a:bodyPr>
            <a:normAutofit fontScale="92500" lnSpcReduction="20000"/>
          </a:bodyPr>
          <a:lstStyle/>
          <a:p>
            <a:pPr marL="0" indent="0">
              <a:buNone/>
            </a:pPr>
            <a:r>
              <a:rPr lang="en-US" dirty="0">
                <a:solidFill>
                  <a:schemeClr val="tx1"/>
                </a:solidFill>
                <a:latin typeface="Trebuchet MS" panose="020B0603020202020204" pitchFamily="34" charset="0"/>
              </a:rPr>
              <a:t>If a client is recorded as an English Language Learner based on the response to the question on the Characteristics and Barriers screen, the only acceptable documentation choices would be the career planner assessment on how the client met the criteria or the client’s self attestation on meeting the ELL definition.      </a:t>
            </a:r>
          </a:p>
          <a:p>
            <a:endParaRPr lang="en-US" dirty="0"/>
          </a:p>
        </p:txBody>
      </p:sp>
      <p:sp>
        <p:nvSpPr>
          <p:cNvPr id="4" name="Footer Placeholder 3">
            <a:extLst>
              <a:ext uri="{FF2B5EF4-FFF2-40B4-BE49-F238E27FC236}">
                <a16:creationId xmlns:a16="http://schemas.microsoft.com/office/drawing/2014/main" id="{4AA5B413-C489-417E-B904-74DE37030DFC}"/>
              </a:ext>
            </a:extLst>
          </p:cNvPr>
          <p:cNvSpPr>
            <a:spLocks noGrp="1"/>
          </p:cNvSpPr>
          <p:nvPr>
            <p:ph type="ftr" sz="quarter" idx="11"/>
          </p:nvPr>
        </p:nvSpPr>
        <p:spPr/>
        <p:txBody>
          <a:bodyPr/>
          <a:lstStyle/>
          <a:p>
            <a:r>
              <a:rPr lang="en-US" dirty="0"/>
              <a:t>June 15th, 2023</a:t>
            </a:r>
          </a:p>
        </p:txBody>
      </p:sp>
      <p:pic>
        <p:nvPicPr>
          <p:cNvPr id="5" name="Picture 4">
            <a:extLst>
              <a:ext uri="{FF2B5EF4-FFF2-40B4-BE49-F238E27FC236}">
                <a16:creationId xmlns:a16="http://schemas.microsoft.com/office/drawing/2014/main" id="{BC76D0E7-73F6-47B7-A6A1-367E67DACC16}"/>
              </a:ext>
            </a:extLst>
          </p:cNvPr>
          <p:cNvPicPr>
            <a:picLocks noChangeAspect="1"/>
          </p:cNvPicPr>
          <p:nvPr/>
        </p:nvPicPr>
        <p:blipFill>
          <a:blip r:embed="rId2"/>
          <a:stretch>
            <a:fillRect/>
          </a:stretch>
        </p:blipFill>
        <p:spPr>
          <a:xfrm>
            <a:off x="5172661" y="1830557"/>
            <a:ext cx="6372225" cy="3867150"/>
          </a:xfrm>
          <a:prstGeom prst="rect">
            <a:avLst/>
          </a:prstGeom>
        </p:spPr>
      </p:pic>
      <p:sp>
        <p:nvSpPr>
          <p:cNvPr id="6" name="Left Arrow 4">
            <a:extLst>
              <a:ext uri="{FF2B5EF4-FFF2-40B4-BE49-F238E27FC236}">
                <a16:creationId xmlns:a16="http://schemas.microsoft.com/office/drawing/2014/main" id="{DBDFAC13-8A6D-4525-83D6-330AD0FCA6D3}"/>
              </a:ext>
            </a:extLst>
          </p:cNvPr>
          <p:cNvSpPr/>
          <p:nvPr/>
        </p:nvSpPr>
        <p:spPr>
          <a:xfrm flipV="1">
            <a:off x="7794498" y="4248444"/>
            <a:ext cx="717804" cy="3094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9328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343-A3FD-4E3C-8171-BB42B4D7B7FD}"/>
              </a:ext>
            </a:extLst>
          </p:cNvPr>
          <p:cNvSpPr>
            <a:spLocks noGrp="1"/>
          </p:cNvSpPr>
          <p:nvPr>
            <p:ph type="title"/>
          </p:nvPr>
        </p:nvSpPr>
        <p:spPr>
          <a:xfrm>
            <a:off x="3179135" y="610865"/>
            <a:ext cx="7278510" cy="561049"/>
          </a:xfrm>
        </p:spPr>
        <p:txBody>
          <a:bodyPr>
            <a:normAutofit fontScale="90000"/>
          </a:bodyPr>
          <a:lstStyle/>
          <a:p>
            <a:pPr algn="ctr"/>
            <a:r>
              <a:rPr lang="en-US" altLang="en-US" dirty="0">
                <a:latin typeface="Trebuchet MS" panose="020B0603020202020204" pitchFamily="34" charset="0"/>
              </a:rPr>
              <a:t>Overview of the Three Different Ways to Record BSD </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332BDA92-A5EC-4847-BFBE-F2938A6B4785}"/>
              </a:ext>
            </a:extLst>
          </p:cNvPr>
          <p:cNvSpPr>
            <a:spLocks noGrp="1"/>
          </p:cNvSpPr>
          <p:nvPr>
            <p:ph idx="1"/>
          </p:nvPr>
        </p:nvSpPr>
        <p:spPr>
          <a:xfrm>
            <a:off x="1481070" y="2118167"/>
            <a:ext cx="9156879" cy="4058796"/>
          </a:xfrm>
        </p:spPr>
        <p:txBody>
          <a:bodyPr>
            <a:normAutofit/>
          </a:bodyPr>
          <a:lstStyle/>
          <a:p>
            <a:pPr marL="0" indent="0">
              <a:buNone/>
            </a:pPr>
            <a:r>
              <a:rPr lang="en-US" dirty="0">
                <a:solidFill>
                  <a:schemeClr val="tx1"/>
                </a:solidFill>
                <a:latin typeface="Trebuchet MS" panose="020B0603020202020204" pitchFamily="34" charset="0"/>
              </a:rPr>
              <a:t>To recap, an individual could meet WIOA criteria of Basic Skills Deficient (BSD) three different ways:</a:t>
            </a:r>
          </a:p>
          <a:p>
            <a:pPr lvl="1"/>
            <a:r>
              <a:rPr lang="en-US" sz="2700" dirty="0">
                <a:solidFill>
                  <a:schemeClr val="tx1"/>
                </a:solidFill>
                <a:latin typeface="Trebuchet MS" panose="020B0603020202020204" pitchFamily="34" charset="0"/>
              </a:rPr>
              <a:t>Scoring at or below 8</a:t>
            </a:r>
            <a:r>
              <a:rPr lang="en-US" sz="2700" baseline="30000" dirty="0">
                <a:solidFill>
                  <a:schemeClr val="tx1"/>
                </a:solidFill>
                <a:latin typeface="Trebuchet MS" panose="020B0603020202020204" pitchFamily="34" charset="0"/>
              </a:rPr>
              <a:t>th</a:t>
            </a:r>
            <a:r>
              <a:rPr lang="en-US" sz="2700" dirty="0">
                <a:solidFill>
                  <a:schemeClr val="tx1"/>
                </a:solidFill>
                <a:latin typeface="Trebuchet MS" panose="020B0603020202020204" pitchFamily="34" charset="0"/>
              </a:rPr>
              <a:t> Grade Level on either a math or reading pre-assessment tests.</a:t>
            </a:r>
          </a:p>
          <a:p>
            <a:pPr lvl="1"/>
            <a:r>
              <a:rPr lang="en-US" sz="2700" dirty="0">
                <a:solidFill>
                  <a:schemeClr val="tx1"/>
                </a:solidFill>
                <a:latin typeface="Trebuchet MS" panose="020B0603020202020204" pitchFamily="34" charset="0"/>
              </a:rPr>
              <a:t>Due to a “No” response to any question on the Basic Skills Screening tool.</a:t>
            </a:r>
          </a:p>
          <a:p>
            <a:pPr lvl="1"/>
            <a:r>
              <a:rPr lang="en-US" sz="2700" dirty="0">
                <a:solidFill>
                  <a:schemeClr val="tx1"/>
                </a:solidFill>
                <a:latin typeface="Trebuchet MS" panose="020B0603020202020204" pitchFamily="34" charset="0"/>
              </a:rPr>
              <a:t>If an individual is assessed as an English Language Learner. </a:t>
            </a:r>
            <a:endParaRPr lang="en-US" altLang="en-US"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 </a:t>
            </a:r>
            <a:endParaRPr lang="en-US" sz="2400" b="1"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A18C598-EE75-405B-AEC0-D4ED4ABF33C6}"/>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221866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2B4B-9D02-4318-92C0-2BD725B1FA9A}"/>
              </a:ext>
            </a:extLst>
          </p:cNvPr>
          <p:cNvSpPr>
            <a:spLocks noGrp="1"/>
          </p:cNvSpPr>
          <p:nvPr>
            <p:ph type="title"/>
          </p:nvPr>
        </p:nvSpPr>
        <p:spPr>
          <a:xfrm>
            <a:off x="3090930" y="610865"/>
            <a:ext cx="7736223" cy="561049"/>
          </a:xfrm>
        </p:spPr>
        <p:txBody>
          <a:bodyPr>
            <a:normAutofit fontScale="90000"/>
          </a:bodyPr>
          <a:lstStyle/>
          <a:p>
            <a:r>
              <a:rPr lang="en-US" dirty="0">
                <a:latin typeface="Trebuchet MS" panose="020B0603020202020204" pitchFamily="34" charset="0"/>
              </a:rPr>
              <a:t>Determined BSD Multiple Ways</a:t>
            </a:r>
          </a:p>
        </p:txBody>
      </p:sp>
      <p:sp>
        <p:nvSpPr>
          <p:cNvPr id="3" name="Content Placeholder 2">
            <a:extLst>
              <a:ext uri="{FF2B5EF4-FFF2-40B4-BE49-F238E27FC236}">
                <a16:creationId xmlns:a16="http://schemas.microsoft.com/office/drawing/2014/main" id="{95A9B29B-B644-4F0F-A9A5-7C5B310018D4}"/>
              </a:ext>
            </a:extLst>
          </p:cNvPr>
          <p:cNvSpPr>
            <a:spLocks noGrp="1"/>
          </p:cNvSpPr>
          <p:nvPr>
            <p:ph idx="1"/>
          </p:nvPr>
        </p:nvSpPr>
        <p:spPr>
          <a:xfrm>
            <a:off x="838200" y="1800665"/>
            <a:ext cx="4113628" cy="4376298"/>
          </a:xfrm>
        </p:spPr>
        <p:txBody>
          <a:bodyPr/>
          <a:lstStyle/>
          <a:p>
            <a:pPr marL="0" indent="0">
              <a:buNone/>
            </a:pPr>
            <a:r>
              <a:rPr lang="en-US" dirty="0">
                <a:solidFill>
                  <a:schemeClr val="tx1"/>
                </a:solidFill>
                <a:latin typeface="Trebuchet MS" panose="020B0603020202020204" pitchFamily="34" charset="0"/>
              </a:rPr>
              <a:t>In instances where an individual has been recorded as BSD multiple ways, then the expectation would be that there would be documentation provided for all different ways the BSD criteria is claimed.   </a:t>
            </a:r>
          </a:p>
        </p:txBody>
      </p:sp>
      <p:sp>
        <p:nvSpPr>
          <p:cNvPr id="4" name="Footer Placeholder 3">
            <a:extLst>
              <a:ext uri="{FF2B5EF4-FFF2-40B4-BE49-F238E27FC236}">
                <a16:creationId xmlns:a16="http://schemas.microsoft.com/office/drawing/2014/main" id="{C14663A9-D1DF-47DD-B715-D2A10E747589}"/>
              </a:ext>
            </a:extLst>
          </p:cNvPr>
          <p:cNvSpPr>
            <a:spLocks noGrp="1"/>
          </p:cNvSpPr>
          <p:nvPr>
            <p:ph type="ftr" sz="quarter" idx="11"/>
          </p:nvPr>
        </p:nvSpPr>
        <p:spPr/>
        <p:txBody>
          <a:bodyPr/>
          <a:lstStyle/>
          <a:p>
            <a:r>
              <a:rPr lang="en-US" dirty="0"/>
              <a:t>June 15th, 2023</a:t>
            </a:r>
          </a:p>
        </p:txBody>
      </p:sp>
      <p:pic>
        <p:nvPicPr>
          <p:cNvPr id="5" name="Picture 4">
            <a:extLst>
              <a:ext uri="{FF2B5EF4-FFF2-40B4-BE49-F238E27FC236}">
                <a16:creationId xmlns:a16="http://schemas.microsoft.com/office/drawing/2014/main" id="{E545D07F-EB65-4622-A542-74993BCB182D}"/>
              </a:ext>
            </a:extLst>
          </p:cNvPr>
          <p:cNvPicPr>
            <a:picLocks noChangeAspect="1"/>
          </p:cNvPicPr>
          <p:nvPr/>
        </p:nvPicPr>
        <p:blipFill>
          <a:blip r:embed="rId2"/>
          <a:stretch>
            <a:fillRect/>
          </a:stretch>
        </p:blipFill>
        <p:spPr>
          <a:xfrm>
            <a:off x="5165260" y="1742414"/>
            <a:ext cx="6391275" cy="3895725"/>
          </a:xfrm>
          <a:prstGeom prst="rect">
            <a:avLst/>
          </a:prstGeom>
        </p:spPr>
      </p:pic>
      <p:sp>
        <p:nvSpPr>
          <p:cNvPr id="6" name="Left Arrow 4">
            <a:extLst>
              <a:ext uri="{FF2B5EF4-FFF2-40B4-BE49-F238E27FC236}">
                <a16:creationId xmlns:a16="http://schemas.microsoft.com/office/drawing/2014/main" id="{23C4ABC2-E1BE-4343-A91F-097729AA9C1C}"/>
              </a:ext>
            </a:extLst>
          </p:cNvPr>
          <p:cNvSpPr/>
          <p:nvPr/>
        </p:nvSpPr>
        <p:spPr>
          <a:xfrm flipV="1">
            <a:off x="8153400" y="3690276"/>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BF5DDBAE-9B07-47ED-93D2-8712C95BAEC4}"/>
              </a:ext>
            </a:extLst>
          </p:cNvPr>
          <p:cNvSpPr/>
          <p:nvPr/>
        </p:nvSpPr>
        <p:spPr>
          <a:xfrm flipV="1">
            <a:off x="8153400" y="4066610"/>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135BB749-EF8B-42CB-BBB8-7148AAC3CD6E}"/>
              </a:ext>
            </a:extLst>
          </p:cNvPr>
          <p:cNvSpPr/>
          <p:nvPr/>
        </p:nvSpPr>
        <p:spPr>
          <a:xfrm flipV="1">
            <a:off x="8951211" y="4440700"/>
            <a:ext cx="717804" cy="1969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686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5C27-9810-4772-BADC-646BCC2272CA}"/>
              </a:ext>
            </a:extLst>
          </p:cNvPr>
          <p:cNvSpPr>
            <a:spLocks noGrp="1"/>
          </p:cNvSpPr>
          <p:nvPr>
            <p:ph type="title"/>
          </p:nvPr>
        </p:nvSpPr>
        <p:spPr>
          <a:xfrm>
            <a:off x="3211010" y="610865"/>
            <a:ext cx="5971627" cy="561049"/>
          </a:xfrm>
        </p:spPr>
        <p:txBody>
          <a:bodyPr>
            <a:noAutofit/>
          </a:bodyPr>
          <a:lstStyle/>
          <a:p>
            <a:pPr algn="ctr"/>
            <a:r>
              <a:rPr lang="en-US" altLang="en-US" dirty="0">
                <a:latin typeface="Trebuchet MS" panose="020B0603020202020204" pitchFamily="34" charset="0"/>
              </a:rPr>
              <a:t>Overview</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67045CF9-31AF-4B5B-AD5A-04C8C6C3504D}"/>
              </a:ext>
            </a:extLst>
          </p:cNvPr>
          <p:cNvSpPr>
            <a:spLocks noGrp="1"/>
          </p:cNvSpPr>
          <p:nvPr>
            <p:ph idx="1"/>
          </p:nvPr>
        </p:nvSpPr>
        <p:spPr>
          <a:xfrm>
            <a:off x="838200" y="1842868"/>
            <a:ext cx="10515600" cy="4334095"/>
          </a:xfrm>
        </p:spPr>
        <p:txBody>
          <a:bodyPr/>
          <a:lstStyle/>
          <a:p>
            <a:pPr marL="0" indent="0">
              <a:buNone/>
            </a:pPr>
            <a:r>
              <a:rPr lang="en-US" dirty="0">
                <a:solidFill>
                  <a:schemeClr val="tx1"/>
                </a:solidFill>
                <a:latin typeface="Trebuchet MS" panose="020B0603020202020204" pitchFamily="34" charset="0"/>
              </a:rPr>
              <a:t>Under WIOA, Basic Skills Deficient (BSD) has eligibility/priority criteria under both the Adult and Youth titles.</a:t>
            </a:r>
          </a:p>
          <a:p>
            <a:pPr lvl="1"/>
            <a:r>
              <a:rPr lang="en-US" sz="2800" dirty="0">
                <a:solidFill>
                  <a:schemeClr val="tx1"/>
                </a:solidFill>
                <a:latin typeface="Trebuchet MS" panose="020B0603020202020204" pitchFamily="34" charset="0"/>
              </a:rPr>
              <a:t>If a qualified WIOA Adult client meets any of the three BSD criteria discussed in the previous slide, they would be considered a priority client under WIOA.  </a:t>
            </a:r>
          </a:p>
          <a:p>
            <a:pPr lvl="1"/>
            <a:r>
              <a:rPr lang="en-US" sz="2800" dirty="0">
                <a:solidFill>
                  <a:schemeClr val="tx1"/>
                </a:solidFill>
                <a:latin typeface="Trebuchet MS" panose="020B0603020202020204" pitchFamily="34" charset="0"/>
              </a:rPr>
              <a:t>Under the Youth titles (In-School Youth and Out-of-School Youth), meeting any of the three BSD criteria is a barrier that is part of the Youth eligibility criteria.</a:t>
            </a:r>
          </a:p>
          <a:p>
            <a:endParaRPr lang="en-US" dirty="0"/>
          </a:p>
        </p:txBody>
      </p:sp>
      <p:sp>
        <p:nvSpPr>
          <p:cNvPr id="4" name="Footer Placeholder 3">
            <a:extLst>
              <a:ext uri="{FF2B5EF4-FFF2-40B4-BE49-F238E27FC236}">
                <a16:creationId xmlns:a16="http://schemas.microsoft.com/office/drawing/2014/main" id="{09B536C3-F524-4400-8D74-7095E21EB843}"/>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593097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645911" cy="561049"/>
          </a:xfrm>
        </p:spPr>
        <p:txBody>
          <a:bodyPr>
            <a:normAutofit fontScale="90000"/>
          </a:bodyPr>
          <a:lstStyle/>
          <a:p>
            <a:pPr algn="ctr"/>
            <a:r>
              <a:rPr lang="en-US" dirty="0">
                <a:latin typeface="Trebuchet MS" panose="020B0603020202020204" pitchFamily="34" charset="0"/>
              </a:rPr>
              <a:t>Questions</a:t>
            </a:r>
          </a:p>
        </p:txBody>
      </p:sp>
      <p:sp>
        <p:nvSpPr>
          <p:cNvPr id="7" name="Content Placeholder 6">
            <a:extLst>
              <a:ext uri="{FF2B5EF4-FFF2-40B4-BE49-F238E27FC236}">
                <a16:creationId xmlns:a16="http://schemas.microsoft.com/office/drawing/2014/main" id="{A4D0D3B7-4697-374E-A79A-9A8082A1C496}"/>
              </a:ext>
            </a:extLst>
          </p:cNvPr>
          <p:cNvSpPr>
            <a:spLocks noGrp="1"/>
          </p:cNvSpPr>
          <p:nvPr>
            <p:ph idx="1"/>
          </p:nvPr>
        </p:nvSpPr>
        <p:spPr>
          <a:xfrm>
            <a:off x="1147155" y="2118167"/>
            <a:ext cx="10341033" cy="4058796"/>
          </a:xfrm>
        </p:spPr>
        <p:txBody>
          <a:bodyPr/>
          <a:lstStyle/>
          <a:p>
            <a:r>
              <a:rPr lang="en-US" sz="3200" dirty="0">
                <a:solidFill>
                  <a:prstClr val="black"/>
                </a:solidFill>
                <a:latin typeface="Trebuchet MS" panose="020B0603020202020204" pitchFamily="34" charset="0"/>
                <a:cs typeface="Calibri" panose="020F0502020204030204" pitchFamily="34" charset="0"/>
              </a:rPr>
              <a:t>This concludes the presentation on WIOA Basic Skills Deficient criteria and the ways to record this criteria.</a:t>
            </a:r>
          </a:p>
          <a:p>
            <a:r>
              <a:rPr lang="en-US" sz="3200" dirty="0">
                <a:solidFill>
                  <a:schemeClr val="tx1"/>
                </a:solidFill>
                <a:latin typeface="Trebuchet MS" panose="020B0603020202020204" pitchFamily="34" charset="0"/>
                <a:cs typeface="Calibri" panose="020F0502020204030204" pitchFamily="34" charset="0"/>
              </a:rPr>
              <a:t>If you have questions related to this presentation, feel free to contact me at </a:t>
            </a:r>
            <a:r>
              <a:rPr lang="en-US" sz="3200" dirty="0">
                <a:solidFill>
                  <a:schemeClr val="accent1">
                    <a:lumMod val="75000"/>
                  </a:schemeClr>
                </a:solidFill>
                <a:latin typeface="Trebuchet MS" panose="020B0603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James.potts@Illinois.gov</a:t>
            </a:r>
            <a:r>
              <a:rPr lang="en-US" sz="3200" dirty="0">
                <a:solidFill>
                  <a:schemeClr val="accent1">
                    <a:lumMod val="75000"/>
                  </a:schemeClr>
                </a:solidFill>
                <a:latin typeface="Trebuchet MS" panose="020B0603020202020204" pitchFamily="34" charset="0"/>
                <a:cs typeface="Calibri" panose="020F0502020204030204" pitchFamily="34" charset="0"/>
              </a:rPr>
              <a:t> </a:t>
            </a:r>
            <a:r>
              <a:rPr lang="en-US" sz="3200" dirty="0">
                <a:solidFill>
                  <a:schemeClr val="tx1"/>
                </a:solidFill>
                <a:latin typeface="Trebuchet MS" panose="020B0603020202020204" pitchFamily="34" charset="0"/>
                <a:cs typeface="Calibri" panose="020F0502020204030204" pitchFamily="34" charset="0"/>
              </a:rPr>
              <a:t>or you can phone me at (217) 416-7097.   </a:t>
            </a:r>
          </a:p>
          <a:p>
            <a:pPr marL="0" indent="0">
              <a:buNone/>
            </a:pPr>
            <a:endParaRPr lang="en-US" dirty="0"/>
          </a:p>
        </p:txBody>
      </p:sp>
      <p:sp>
        <p:nvSpPr>
          <p:cNvPr id="3" name="Footer Placeholder 2">
            <a:extLst>
              <a:ext uri="{FF2B5EF4-FFF2-40B4-BE49-F238E27FC236}">
                <a16:creationId xmlns:a16="http://schemas.microsoft.com/office/drawing/2014/main" id="{74CB6D04-AAAE-41FC-8351-7BA740CA6345}"/>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47658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6539-D074-4542-9F09-AB28B0DF9C2F}"/>
              </a:ext>
            </a:extLst>
          </p:cNvPr>
          <p:cNvSpPr>
            <a:spLocks noGrp="1"/>
          </p:cNvSpPr>
          <p:nvPr>
            <p:ph type="title"/>
          </p:nvPr>
        </p:nvSpPr>
        <p:spPr/>
        <p:txBody>
          <a:bodyPr>
            <a:normAutofit fontScale="90000"/>
          </a:bodyPr>
          <a:lstStyle/>
          <a:p>
            <a:pPr algn="ctr"/>
            <a:r>
              <a:rPr lang="en-US" dirty="0"/>
              <a:t>Basic Skills Deficient</a:t>
            </a:r>
          </a:p>
        </p:txBody>
      </p:sp>
      <p:sp>
        <p:nvSpPr>
          <p:cNvPr id="3" name="Content Placeholder 2">
            <a:extLst>
              <a:ext uri="{FF2B5EF4-FFF2-40B4-BE49-F238E27FC236}">
                <a16:creationId xmlns:a16="http://schemas.microsoft.com/office/drawing/2014/main" id="{C7F16F00-1FBB-4C28-93B6-4748B1401B55}"/>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Under WIOA, Basic Skills Deficient (BSD) has eligibility/priority criteria under both the Adult and Youth titles.</a:t>
            </a:r>
          </a:p>
          <a:p>
            <a:pPr lvl="1"/>
            <a:r>
              <a:rPr lang="en-US" dirty="0">
                <a:solidFill>
                  <a:schemeClr val="tx1"/>
                </a:solidFill>
                <a:latin typeface="Trebuchet MS" panose="020B0603020202020204" pitchFamily="34" charset="0"/>
              </a:rPr>
              <a:t>Under the Adult title, if an eligible client is determined BSD, the client is considered a priority.</a:t>
            </a:r>
          </a:p>
          <a:p>
            <a:pPr lvl="2"/>
            <a:r>
              <a:rPr lang="en-US" dirty="0">
                <a:solidFill>
                  <a:schemeClr val="tx1"/>
                </a:solidFill>
                <a:latin typeface="Trebuchet MS" panose="020B0603020202020204" pitchFamily="34" charset="0"/>
              </a:rPr>
              <a:t>If a client meets BSD criteria, it is equal to the priority an Adult client receives for meeting WIOA Low Income criteria. </a:t>
            </a:r>
          </a:p>
          <a:p>
            <a:pPr lvl="1"/>
            <a:r>
              <a:rPr lang="en-US" dirty="0">
                <a:solidFill>
                  <a:schemeClr val="tx1"/>
                </a:solidFill>
                <a:latin typeface="Trebuchet MS" panose="020B0603020202020204" pitchFamily="34" charset="0"/>
              </a:rPr>
              <a:t>Under the Youth titles (In-School Youth and Out-of-School Youth), being BSD is a barrier that is part of the Youth eligibility criteria.</a:t>
            </a:r>
          </a:p>
          <a:p>
            <a:endParaRPr lang="en-US" dirty="0"/>
          </a:p>
        </p:txBody>
      </p:sp>
      <p:sp>
        <p:nvSpPr>
          <p:cNvPr id="4" name="Footer Placeholder 3">
            <a:extLst>
              <a:ext uri="{FF2B5EF4-FFF2-40B4-BE49-F238E27FC236}">
                <a16:creationId xmlns:a16="http://schemas.microsoft.com/office/drawing/2014/main" id="{D6D5B796-81E9-4492-8EFD-6A96D729F92B}"/>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38090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8" y="681037"/>
            <a:ext cx="6962843" cy="764991"/>
          </a:xfrm>
        </p:spPr>
        <p:txBody>
          <a:bodyPr>
            <a:normAutofit/>
          </a:bodyPr>
          <a:lstStyle/>
          <a:p>
            <a:pPr algn="ctr"/>
            <a:r>
              <a:rPr lang="en-US" sz="4000" dirty="0">
                <a:latin typeface="Trebuchet MS" panose="020B0603020202020204" pitchFamily="34" charset="0"/>
              </a:rPr>
              <a:t>Federal Guidance</a:t>
            </a:r>
          </a:p>
        </p:txBody>
      </p:sp>
      <p:sp>
        <p:nvSpPr>
          <p:cNvPr id="6" name="Content Placeholder 5"/>
          <p:cNvSpPr>
            <a:spLocks noGrp="1"/>
          </p:cNvSpPr>
          <p:nvPr>
            <p:ph idx="1"/>
          </p:nvPr>
        </p:nvSpPr>
        <p:spPr/>
        <p:txBody>
          <a:bodyPr>
            <a:normAutofit fontScale="92500"/>
          </a:bodyPr>
          <a:lstStyle/>
          <a:p>
            <a:r>
              <a:rPr lang="en-US" altLang="en-US" sz="2400" dirty="0">
                <a:solidFill>
                  <a:schemeClr val="tx1"/>
                </a:solidFill>
                <a:latin typeface="Trebuchet MS" panose="020B0603020202020204" pitchFamily="34" charset="0"/>
                <a:cs typeface="Traditional Arabic" panose="02020603050405020304" pitchFamily="18" charset="-78"/>
              </a:rPr>
              <a:t>Workforce Innovation and Opportunity Act (WIOA) of 2014. </a:t>
            </a:r>
          </a:p>
          <a:p>
            <a:r>
              <a:rPr lang="en-US" altLang="en-US" sz="2400" dirty="0">
                <a:solidFill>
                  <a:schemeClr val="tx1"/>
                </a:solidFill>
                <a:latin typeface="Trebuchet MS" panose="020B0603020202020204" pitchFamily="34" charset="0"/>
                <a:cs typeface="Traditional Arabic" panose="02020603050405020304" pitchFamily="18" charset="-78"/>
              </a:rPr>
              <a:t>Training and Employment Guidance Letter (TEGL) 19-16 – Guidance on Services Provided through Adult and Dislocated Worker under WIOA – dated March 1</a:t>
            </a:r>
            <a:r>
              <a:rPr lang="en-US" altLang="en-US" sz="2400" baseline="30000" dirty="0">
                <a:solidFill>
                  <a:schemeClr val="tx1"/>
                </a:solidFill>
                <a:latin typeface="Trebuchet MS" panose="020B0603020202020204" pitchFamily="34" charset="0"/>
                <a:cs typeface="Traditional Arabic" panose="02020603050405020304" pitchFamily="18" charset="-78"/>
              </a:rPr>
              <a:t>st</a:t>
            </a:r>
            <a:r>
              <a:rPr lang="en-US" altLang="en-US" sz="2400" dirty="0">
                <a:solidFill>
                  <a:schemeClr val="tx1"/>
                </a:solidFill>
                <a:latin typeface="Trebuchet MS" panose="020B0603020202020204" pitchFamily="34" charset="0"/>
                <a:cs typeface="Traditional Arabic" panose="02020603050405020304" pitchFamily="18" charset="-78"/>
              </a:rPr>
              <a:t>, 2017.</a:t>
            </a:r>
          </a:p>
          <a:p>
            <a:r>
              <a:rPr lang="en-US" altLang="en-US" sz="2400" dirty="0">
                <a:solidFill>
                  <a:schemeClr val="tx1"/>
                </a:solidFill>
                <a:latin typeface="Trebuchet MS" panose="020B0603020202020204" pitchFamily="34" charset="0"/>
                <a:cs typeface="Traditional Arabic" panose="02020603050405020304" pitchFamily="18" charset="-78"/>
              </a:rPr>
              <a:t>TEGL 09-22 – WIOA Title IB Youth Formula Guidance – dated March 2</a:t>
            </a:r>
            <a:r>
              <a:rPr lang="en-US" altLang="en-US" sz="2400" baseline="30000" dirty="0">
                <a:solidFill>
                  <a:schemeClr val="tx1"/>
                </a:solidFill>
                <a:latin typeface="Trebuchet MS" panose="020B0603020202020204" pitchFamily="34" charset="0"/>
                <a:cs typeface="Traditional Arabic" panose="02020603050405020304" pitchFamily="18" charset="-78"/>
              </a:rPr>
              <a:t>nd</a:t>
            </a:r>
            <a:r>
              <a:rPr lang="en-US" altLang="en-US" sz="2400" dirty="0">
                <a:solidFill>
                  <a:schemeClr val="tx1"/>
                </a:solidFill>
                <a:latin typeface="Trebuchet MS" panose="020B0603020202020204" pitchFamily="34" charset="0"/>
                <a:cs typeface="Traditional Arabic" panose="02020603050405020304" pitchFamily="18" charset="-78"/>
              </a:rPr>
              <a:t>, 2023.</a:t>
            </a:r>
          </a:p>
          <a:p>
            <a:r>
              <a:rPr lang="en-US" altLang="en-US" sz="2400" dirty="0">
                <a:solidFill>
                  <a:schemeClr val="tx1"/>
                </a:solidFill>
                <a:latin typeface="Trebuchet MS" panose="020B0603020202020204" pitchFamily="34" charset="0"/>
                <a:cs typeface="Traditional Arabic" panose="02020603050405020304" pitchFamily="18" charset="-78"/>
              </a:rPr>
              <a:t>TEGL 21-16 – Third WIOA Title I Youth Formula Guidance – dated March 2</a:t>
            </a:r>
            <a:r>
              <a:rPr lang="en-US" altLang="en-US" sz="2400" baseline="30000" dirty="0">
                <a:solidFill>
                  <a:schemeClr val="tx1"/>
                </a:solidFill>
                <a:latin typeface="Trebuchet MS" panose="020B0603020202020204" pitchFamily="34" charset="0"/>
                <a:cs typeface="Traditional Arabic" panose="02020603050405020304" pitchFamily="18" charset="-78"/>
              </a:rPr>
              <a:t>nd</a:t>
            </a:r>
            <a:r>
              <a:rPr lang="en-US" altLang="en-US" sz="2400" dirty="0">
                <a:solidFill>
                  <a:schemeClr val="tx1"/>
                </a:solidFill>
                <a:latin typeface="Trebuchet MS" panose="020B0603020202020204" pitchFamily="34" charset="0"/>
                <a:cs typeface="Traditional Arabic" panose="02020603050405020304" pitchFamily="18" charset="-78"/>
              </a:rPr>
              <a:t>, 2017. </a:t>
            </a:r>
          </a:p>
          <a:p>
            <a:pPr lvl="1"/>
            <a:r>
              <a:rPr lang="en-US" altLang="en-US" sz="2000" dirty="0">
                <a:solidFill>
                  <a:schemeClr val="tx1"/>
                </a:solidFill>
                <a:latin typeface="Trebuchet MS" panose="020B0603020202020204" pitchFamily="34" charset="0"/>
                <a:cs typeface="Traditional Arabic" panose="02020603050405020304" pitchFamily="18" charset="-78"/>
              </a:rPr>
              <a:t>Change 1 to TEGL 21-16 was issued July 30</a:t>
            </a:r>
            <a:r>
              <a:rPr lang="en-US" altLang="en-US" sz="2000" baseline="30000" dirty="0">
                <a:solidFill>
                  <a:schemeClr val="tx1"/>
                </a:solidFill>
                <a:latin typeface="Trebuchet MS" panose="020B0603020202020204" pitchFamily="34" charset="0"/>
                <a:cs typeface="Traditional Arabic" panose="02020603050405020304" pitchFamily="18" charset="-78"/>
              </a:rPr>
              <a:t>th</a:t>
            </a:r>
            <a:r>
              <a:rPr lang="en-US" altLang="en-US" sz="2000" dirty="0">
                <a:solidFill>
                  <a:schemeClr val="tx1"/>
                </a:solidFill>
                <a:latin typeface="Trebuchet MS" panose="020B0603020202020204" pitchFamily="34" charset="0"/>
                <a:cs typeface="Traditional Arabic" panose="02020603050405020304" pitchFamily="18" charset="-78"/>
              </a:rPr>
              <a:t>, 2021 – Deals with updated process for Determining Low Income for Youth Living in a High Poverty Area.</a:t>
            </a:r>
          </a:p>
          <a:p>
            <a:r>
              <a:rPr lang="en-US" altLang="en-US" sz="2400" dirty="0">
                <a:solidFill>
                  <a:schemeClr val="tx1"/>
                </a:solidFill>
                <a:latin typeface="Trebuchet MS" panose="020B0603020202020204" pitchFamily="34" charset="0"/>
                <a:cs typeface="Traditional Arabic" panose="02020603050405020304" pitchFamily="18" charset="-78"/>
              </a:rPr>
              <a:t>TEGL 07-20 – Implementation of Priority of Service in WIOA Adults – dated November 24</a:t>
            </a:r>
            <a:r>
              <a:rPr lang="en-US" altLang="en-US" sz="2400" baseline="30000" dirty="0">
                <a:solidFill>
                  <a:schemeClr val="tx1"/>
                </a:solidFill>
                <a:latin typeface="Trebuchet MS" panose="020B0603020202020204" pitchFamily="34" charset="0"/>
                <a:cs typeface="Traditional Arabic" panose="02020603050405020304" pitchFamily="18" charset="-78"/>
              </a:rPr>
              <a:t>th</a:t>
            </a:r>
            <a:r>
              <a:rPr lang="en-US" altLang="en-US" sz="2400" dirty="0">
                <a:solidFill>
                  <a:schemeClr val="tx1"/>
                </a:solidFill>
                <a:latin typeface="Trebuchet MS" panose="020B0603020202020204" pitchFamily="34" charset="0"/>
                <a:cs typeface="Traditional Arabic" panose="02020603050405020304" pitchFamily="18" charset="-78"/>
              </a:rPr>
              <a:t>, 2020.</a:t>
            </a:r>
          </a:p>
          <a:p>
            <a:pPr>
              <a:buFont typeface="Arial" panose="020B0604020202020204" pitchFamily="34" charset="0"/>
              <a:buChar char="•"/>
            </a:pPr>
            <a:endParaRPr lang="en-US" altLang="en-US" sz="2400" dirty="0">
              <a:solidFill>
                <a:schemeClr val="tx1"/>
              </a:solidFill>
              <a:latin typeface="Trebuchet MS" panose="020B0603020202020204" pitchFamily="34" charset="0"/>
              <a:cs typeface="Calibri" panose="020F0502020204030204" pitchFamily="34" charset="0"/>
            </a:endParaRPr>
          </a:p>
          <a:p>
            <a:pPr>
              <a:buFont typeface="Wingdings" panose="05000000000000000000" pitchFamily="2" charset="2"/>
              <a:buChar char="Ø"/>
            </a:pPr>
            <a:endParaRPr lang="en-US" altLang="en-US" sz="2300" dirty="0">
              <a:cs typeface="Traditional Arabic" panose="02020603050405020304" pitchFamily="18" charset="-78"/>
            </a:endParaRPr>
          </a:p>
          <a:p>
            <a:pPr>
              <a:lnSpc>
                <a:spcPct val="110000"/>
              </a:lnSpc>
              <a:buClr>
                <a:schemeClr val="tx2"/>
              </a:buClr>
              <a:buFont typeface="Wingdings" panose="05000000000000000000" pitchFamily="2" charset="2"/>
              <a:buChar char="Ø"/>
              <a:defRPr/>
            </a:pPr>
            <a:endParaRPr lang="en-US" sz="2400" dirty="0"/>
          </a:p>
        </p:txBody>
      </p:sp>
      <p:sp>
        <p:nvSpPr>
          <p:cNvPr id="2" name="Footer Placeholder 1">
            <a:extLst>
              <a:ext uri="{FF2B5EF4-FFF2-40B4-BE49-F238E27FC236}">
                <a16:creationId xmlns:a16="http://schemas.microsoft.com/office/drawing/2014/main" id="{92F67BDF-1037-491C-BCEF-81FB06152199}"/>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401493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20F-3F44-420F-8E83-D68633AA53BC}"/>
              </a:ext>
            </a:extLst>
          </p:cNvPr>
          <p:cNvSpPr>
            <a:spLocks noGrp="1"/>
          </p:cNvSpPr>
          <p:nvPr>
            <p:ph type="title"/>
          </p:nvPr>
        </p:nvSpPr>
        <p:spPr>
          <a:xfrm>
            <a:off x="3211011" y="610865"/>
            <a:ext cx="7170946" cy="561049"/>
          </a:xfrm>
        </p:spPr>
        <p:txBody>
          <a:bodyPr vert="horz" lIns="91440" tIns="45720" rIns="91440" bIns="45720" rtlCol="0" anchor="ctr">
            <a:normAutofit fontScale="90000"/>
          </a:bodyPr>
          <a:lstStyle/>
          <a:p>
            <a:pPr algn="ctr"/>
            <a:r>
              <a:rPr lang="en-US" altLang="en-US" sz="3600" kern="1200" dirty="0">
                <a:latin typeface="Trebuchet MS" panose="020B0603020202020204" pitchFamily="34" charset="0"/>
              </a:rPr>
              <a:t>Understanding the ePolicy Manual </a:t>
            </a:r>
            <a:endParaRPr lang="en-US" sz="3600" kern="12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40F8368-105B-4A40-844D-4E65B6BE2F0A}"/>
              </a:ext>
            </a:extLst>
          </p:cNvPr>
          <p:cNvSpPr>
            <a:spLocks noGrp="1"/>
          </p:cNvSpPr>
          <p:nvPr>
            <p:ph idx="1"/>
          </p:nvPr>
        </p:nvSpPr>
        <p:spPr>
          <a:xfrm>
            <a:off x="838200" y="2118167"/>
            <a:ext cx="9656135" cy="4058796"/>
          </a:xfrm>
        </p:spPr>
        <p:txBody>
          <a:bodyPr vert="horz" lIns="91440" tIns="45720" rIns="91440" bIns="45720" numCol="2" rtlCol="0">
            <a:normAutofit/>
          </a:bodyPr>
          <a:lstStyle/>
          <a:p>
            <a:pPr marL="0" indent="0">
              <a:buNone/>
            </a:pPr>
            <a:r>
              <a:rPr lang="en-US" altLang="en-US" sz="2200" dirty="0">
                <a:solidFill>
                  <a:schemeClr val="tx1"/>
                </a:solidFill>
                <a:latin typeface="Trebuchet MS" panose="020B0603020202020204" pitchFamily="34" charset="0"/>
                <a:cs typeface="Calibri" panose="020F0502020204030204" pitchFamily="34" charset="0"/>
              </a:rPr>
              <a:t>The Illinois Department of Commerce and Economic Opportunity, Office of Employment and Training (OET) utilizes a WIOA ePolicy portal where all current and new guidance issued by the Illinois Workforce Innovation Board (IWIB) and OET will be maintained. </a:t>
            </a:r>
          </a:p>
          <a:p>
            <a:pPr marL="0" indent="0">
              <a:buNone/>
            </a:pPr>
            <a:r>
              <a:rPr lang="en-US" sz="2000" dirty="0">
                <a:solidFill>
                  <a:schemeClr val="tx1"/>
                </a:solidFill>
              </a:rPr>
              <a:t> </a:t>
            </a:r>
            <a:r>
              <a:rPr lang="en-US" altLang="en-US" sz="1600" b="1" dirty="0"/>
              <a:t>Homepage: </a:t>
            </a:r>
            <a:r>
              <a:rPr lang="en-US" altLang="en-US" sz="1600" b="1" u="sng" dirty="0">
                <a:solidFill>
                  <a:srgbClr val="0070C0"/>
                </a:solidFill>
                <a:hlinkClick r:id="rId2"/>
              </a:rPr>
              <a:t>www.illinoisworknet.com/DCEOPolicies</a:t>
            </a:r>
            <a:endParaRPr lang="en-US" altLang="en-US" sz="1600" b="1" dirty="0">
              <a:solidFill>
                <a:srgbClr val="0070C0"/>
              </a:solidFill>
            </a:endParaRPr>
          </a:p>
          <a:p>
            <a:pPr>
              <a:buFont typeface="Arial" panose="020B0604020202020204" pitchFamily="34" charset="0"/>
              <a:buChar char="•"/>
            </a:pPr>
            <a:endParaRPr lang="en-US" sz="2000" dirty="0">
              <a:solidFill>
                <a:schemeClr val="tx1"/>
              </a:solidFill>
            </a:endParaRPr>
          </a:p>
        </p:txBody>
      </p:sp>
      <p:pic>
        <p:nvPicPr>
          <p:cNvPr id="4" name="Picture 2">
            <a:extLst>
              <a:ext uri="{FF2B5EF4-FFF2-40B4-BE49-F238E27FC236}">
                <a16:creationId xmlns:a16="http://schemas.microsoft.com/office/drawing/2014/main" id="{43C8DCC0-6959-4AEB-A36E-15D5DB928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10"/>
          <a:stretch/>
        </p:blipFill>
        <p:spPr>
          <a:xfrm>
            <a:off x="6177516" y="1782981"/>
            <a:ext cx="4965406" cy="43939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a:extLst>
              <a:ext uri="{FF2B5EF4-FFF2-40B4-BE49-F238E27FC236}">
                <a16:creationId xmlns:a16="http://schemas.microsoft.com/office/drawing/2014/main" id="{9710A051-6A10-402D-B8F5-D980A13347E1}"/>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3106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9" y="576775"/>
            <a:ext cx="6867448" cy="787791"/>
          </a:xfrm>
        </p:spPr>
        <p:txBody>
          <a:bodyPr>
            <a:normAutofit/>
          </a:bodyPr>
          <a:lstStyle/>
          <a:p>
            <a:pPr algn="ctr"/>
            <a:r>
              <a:rPr lang="en-US" sz="4000" dirty="0">
                <a:latin typeface="Trebuchet MS" panose="020B0603020202020204" pitchFamily="34" charset="0"/>
              </a:rPr>
              <a:t>State Policy Guidance</a:t>
            </a:r>
          </a:p>
        </p:txBody>
      </p:sp>
      <p:sp>
        <p:nvSpPr>
          <p:cNvPr id="6" name="Content Placeholder 5"/>
          <p:cNvSpPr>
            <a:spLocks noGrp="1"/>
          </p:cNvSpPr>
          <p:nvPr>
            <p:ph idx="1"/>
          </p:nvPr>
        </p:nvSpPr>
        <p:spPr>
          <a:xfrm>
            <a:off x="1104900" y="2211572"/>
            <a:ext cx="10109200" cy="3965391"/>
          </a:xfrm>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Office of Employment and Training (OET) WIOA ePolicy Chapter 4.2 – Career Planning –3-14 -2023</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5.2 –Adult Eligibility – 12-8-21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5.4 – Youth Eligibility – 5-11-23</a:t>
            </a:r>
            <a:endParaRPr lang="en-US" altLang="en-US" sz="3200" dirty="0">
              <a:solidFill>
                <a:schemeClr val="tx1"/>
              </a:solidFill>
              <a:latin typeface="Trebuchet MS" panose="020B0603020202020204" pitchFamily="34" charset="0"/>
              <a:cs typeface="Traditional Arabic" panose="02020603050405020304" pitchFamily="18" charset="-78"/>
            </a:endParaRPr>
          </a:p>
          <a:p>
            <a:r>
              <a:rPr lang="en-US" altLang="en-US" dirty="0">
                <a:solidFill>
                  <a:schemeClr val="tx1"/>
                </a:solidFill>
                <a:latin typeface="Trebuchet MS" panose="020B0603020202020204" pitchFamily="34" charset="0"/>
                <a:cs typeface="Traditional Arabic" panose="02020603050405020304" pitchFamily="18" charset="-78"/>
              </a:rPr>
              <a:t>OET WIOA ePolicy Chapter 5.6 - Service Priorities – 12-8-21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5.9 – Basic Skills Deficiency Assessment Requirements – 5-17-23</a:t>
            </a:r>
            <a:endParaRPr lang="en-US" altLang="en-US" sz="3200" dirty="0">
              <a:solidFill>
                <a:schemeClr val="tx1"/>
              </a:solidFill>
              <a:latin typeface="Trebuchet MS" panose="020B0603020202020204" pitchFamily="34" charset="0"/>
              <a:cs typeface="Traditional Arabic" panose="02020603050405020304" pitchFamily="18" charset="-78"/>
            </a:endParaRPr>
          </a:p>
          <a:p>
            <a:pPr>
              <a:buFont typeface="Wingdings" panose="05000000000000000000" pitchFamily="2" charset="2"/>
              <a:buChar char="Ø"/>
            </a:pPr>
            <a:endParaRPr lang="en-US" sz="2400" dirty="0"/>
          </a:p>
        </p:txBody>
      </p:sp>
      <p:sp>
        <p:nvSpPr>
          <p:cNvPr id="2" name="Footer Placeholder 1">
            <a:extLst>
              <a:ext uri="{FF2B5EF4-FFF2-40B4-BE49-F238E27FC236}">
                <a16:creationId xmlns:a16="http://schemas.microsoft.com/office/drawing/2014/main" id="{A524FCC5-2FC9-464C-B4A4-520C05E8E100}"/>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02379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9322-614A-4A11-A5F2-EEB62EECC432}"/>
              </a:ext>
            </a:extLst>
          </p:cNvPr>
          <p:cNvSpPr>
            <a:spLocks noGrp="1"/>
          </p:cNvSpPr>
          <p:nvPr>
            <p:ph type="title"/>
          </p:nvPr>
        </p:nvSpPr>
        <p:spPr>
          <a:xfrm>
            <a:off x="3010486" y="610865"/>
            <a:ext cx="7793502" cy="561049"/>
          </a:xfrm>
        </p:spPr>
        <p:txBody>
          <a:bodyPr>
            <a:noAutofit/>
          </a:bodyPr>
          <a:lstStyle/>
          <a:p>
            <a:pPr algn="ctr"/>
            <a:r>
              <a:rPr lang="en-US" sz="3600" dirty="0">
                <a:latin typeface="Trebuchet MS" panose="020B0603020202020204" pitchFamily="34" charset="0"/>
              </a:rPr>
              <a:t>Different Ways to Be Determined Basic Skills Deficient (BSD)</a:t>
            </a:r>
          </a:p>
        </p:txBody>
      </p:sp>
      <p:sp>
        <p:nvSpPr>
          <p:cNvPr id="3" name="Content Placeholder 2">
            <a:extLst>
              <a:ext uri="{FF2B5EF4-FFF2-40B4-BE49-F238E27FC236}">
                <a16:creationId xmlns:a16="http://schemas.microsoft.com/office/drawing/2014/main" id="{03CE4D67-9349-4E23-B2B9-BD82F79B1A12}"/>
              </a:ext>
            </a:extLst>
          </p:cNvPr>
          <p:cNvSpPr>
            <a:spLocks noGrp="1"/>
          </p:cNvSpPr>
          <p:nvPr>
            <p:ph idx="1"/>
          </p:nvPr>
        </p:nvSpPr>
        <p:spPr>
          <a:xfrm>
            <a:off x="939800" y="2011679"/>
            <a:ext cx="10121899" cy="4165283"/>
          </a:xfrm>
        </p:spPr>
        <p:txBody>
          <a:bodyPr>
            <a:normAutofit fontScale="92500" lnSpcReduction="10000"/>
          </a:bodyPr>
          <a:lstStyle/>
          <a:p>
            <a:r>
              <a:rPr lang="en-US" dirty="0">
                <a:solidFill>
                  <a:schemeClr val="tx1"/>
                </a:solidFill>
                <a:latin typeface="Trebuchet MS" panose="020B0603020202020204" pitchFamily="34" charset="0"/>
              </a:rPr>
              <a:t>If an individual scores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on either their Math or Reading Assessment test they would be determined BSD.</a:t>
            </a:r>
          </a:p>
          <a:p>
            <a:r>
              <a:rPr lang="en-US" dirty="0">
                <a:solidFill>
                  <a:schemeClr val="tx1"/>
                </a:solidFill>
                <a:latin typeface="Trebuchet MS" panose="020B0603020202020204" pitchFamily="34" charset="0"/>
              </a:rPr>
              <a:t>In OET </a:t>
            </a:r>
            <a:r>
              <a:rPr lang="en-US" altLang="en-US" dirty="0">
                <a:solidFill>
                  <a:schemeClr val="tx1"/>
                </a:solidFill>
                <a:latin typeface="Trebuchet MS" panose="020B0603020202020204" pitchFamily="34" charset="0"/>
                <a:cs typeface="Traditional Arabic" panose="02020603050405020304" pitchFamily="18" charset="-78"/>
              </a:rPr>
              <a:t>WIOA ePolicy Chapter 5.9 – Basic Skills Deficiency Assessment Requirements, </a:t>
            </a:r>
            <a:r>
              <a:rPr lang="en-US" dirty="0">
                <a:solidFill>
                  <a:schemeClr val="tx1"/>
                </a:solidFill>
                <a:latin typeface="Trebuchet MS" panose="020B0603020202020204" pitchFamily="34" charset="0"/>
              </a:rPr>
              <a:t>it includes an alternative way an individual can be determined BSD by using a Basic Skills Screening Tool.</a:t>
            </a:r>
          </a:p>
          <a:p>
            <a:r>
              <a:rPr lang="en-US" dirty="0">
                <a:solidFill>
                  <a:schemeClr val="tx1"/>
                </a:solidFill>
                <a:latin typeface="Trebuchet MS" panose="020B0603020202020204" pitchFamily="34" charset="0"/>
              </a:rPr>
              <a:t>Lastly, if an individual is assessed as an English Language Learner (ELL), they could also be determined to meet BSD criteria.</a:t>
            </a:r>
          </a:p>
          <a:p>
            <a:pPr marL="0" indent="0">
              <a:buNone/>
            </a:pPr>
            <a:r>
              <a:rPr lang="en-US" altLang="en-US" dirty="0">
                <a:solidFill>
                  <a:schemeClr val="tx1"/>
                </a:solidFill>
                <a:latin typeface="Trebuchet MS" panose="020B0603020202020204" pitchFamily="34" charset="0"/>
              </a:rPr>
              <a:t> </a:t>
            </a:r>
          </a:p>
          <a:p>
            <a:pPr marL="0" indent="0">
              <a:buNone/>
            </a:pPr>
            <a:r>
              <a:rPr lang="en-US" dirty="0"/>
              <a:t>	 </a:t>
            </a:r>
          </a:p>
          <a:p>
            <a:endParaRPr lang="en-US" sz="1200" dirty="0"/>
          </a:p>
          <a:p>
            <a:endParaRPr lang="en-US" dirty="0"/>
          </a:p>
        </p:txBody>
      </p:sp>
      <p:sp>
        <p:nvSpPr>
          <p:cNvPr id="4" name="Footer Placeholder 3">
            <a:extLst>
              <a:ext uri="{FF2B5EF4-FFF2-40B4-BE49-F238E27FC236}">
                <a16:creationId xmlns:a16="http://schemas.microsoft.com/office/drawing/2014/main" id="{3FED51F3-53E2-48C8-B337-AA52425EFD79}"/>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7108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AE4A-E52F-4B2A-A9A8-1FC2623C0DE6}"/>
              </a:ext>
            </a:extLst>
          </p:cNvPr>
          <p:cNvSpPr>
            <a:spLocks noGrp="1"/>
          </p:cNvSpPr>
          <p:nvPr>
            <p:ph type="title"/>
          </p:nvPr>
        </p:nvSpPr>
        <p:spPr>
          <a:xfrm>
            <a:off x="3013656" y="610865"/>
            <a:ext cx="7691857" cy="561049"/>
          </a:xfrm>
        </p:spPr>
        <p:txBody>
          <a:bodyPr>
            <a:noAutofit/>
          </a:bodyPr>
          <a:lstStyle/>
          <a:p>
            <a:pPr algn="ctr"/>
            <a:r>
              <a:rPr lang="en-US" sz="3800" dirty="0">
                <a:latin typeface="Trebuchet MS" panose="020B0603020202020204" pitchFamily="34" charset="0"/>
              </a:rPr>
              <a:t>BSD Based on Assessment Testing </a:t>
            </a:r>
          </a:p>
        </p:txBody>
      </p:sp>
      <p:sp>
        <p:nvSpPr>
          <p:cNvPr id="3" name="Content Placeholder 2">
            <a:extLst>
              <a:ext uri="{FF2B5EF4-FFF2-40B4-BE49-F238E27FC236}">
                <a16:creationId xmlns:a16="http://schemas.microsoft.com/office/drawing/2014/main" id="{1B99035E-1530-406D-A8FF-58378AE978CC}"/>
              </a:ext>
            </a:extLst>
          </p:cNvPr>
          <p:cNvSpPr>
            <a:spLocks noGrp="1"/>
          </p:cNvSpPr>
          <p:nvPr>
            <p:ph idx="1"/>
          </p:nvPr>
        </p:nvSpPr>
        <p:spPr>
          <a:xfrm>
            <a:off x="1054100" y="2118167"/>
            <a:ext cx="10299700" cy="4058796"/>
          </a:xfrm>
        </p:spPr>
        <p:txBody>
          <a:bodyPr/>
          <a:lstStyle/>
          <a:p>
            <a:pPr marL="0" indent="0">
              <a:buNone/>
            </a:pPr>
            <a:r>
              <a:rPr lang="en-US" sz="2600" dirty="0">
                <a:solidFill>
                  <a:schemeClr val="tx1"/>
                </a:solidFill>
                <a:latin typeface="Trebuchet MS" panose="020B0603020202020204" pitchFamily="34" charset="0"/>
              </a:rPr>
              <a:t>A key internal logic issue that is important to understand about BSD within IWDS: </a:t>
            </a:r>
          </a:p>
          <a:p>
            <a:pPr lvl="1"/>
            <a:r>
              <a:rPr lang="en-US" dirty="0">
                <a:solidFill>
                  <a:schemeClr val="tx1"/>
                </a:solidFill>
                <a:latin typeface="Trebuchet MS" panose="020B0603020202020204" pitchFamily="34" charset="0"/>
              </a:rPr>
              <a:t>The assessment test date must be, </a:t>
            </a:r>
            <a:r>
              <a:rPr lang="en-US" b="1" u="sng" dirty="0">
                <a:solidFill>
                  <a:schemeClr val="tx1"/>
                </a:solidFill>
                <a:latin typeface="Trebuchet MS" panose="020B0603020202020204" pitchFamily="34" charset="0"/>
              </a:rPr>
              <a:t>on or before the application date</a:t>
            </a:r>
            <a:r>
              <a:rPr lang="en-US" dirty="0">
                <a:solidFill>
                  <a:schemeClr val="tx1"/>
                </a:solidFill>
                <a:latin typeface="Trebuchet MS" panose="020B0603020202020204" pitchFamily="34" charset="0"/>
              </a:rPr>
              <a:t> before the internal logic within IWDS is going to pick up the client as BSD due to the assessment test:</a:t>
            </a:r>
          </a:p>
          <a:p>
            <a:pPr lvl="2"/>
            <a:r>
              <a:rPr lang="en-US" dirty="0">
                <a:solidFill>
                  <a:schemeClr val="tx1"/>
                </a:solidFill>
                <a:latin typeface="Trebuchet MS" panose="020B0603020202020204" pitchFamily="34" charset="0"/>
              </a:rPr>
              <a:t>Example, if a client has an application date of 3/1/2023, but if the individual had taken the assessment tests on a date after the application date, even if the client scores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on the assessment test(s), the internal IWDS logic </a:t>
            </a:r>
            <a:r>
              <a:rPr lang="en-US" b="1" u="sng" dirty="0">
                <a:solidFill>
                  <a:schemeClr val="tx1"/>
                </a:solidFill>
                <a:latin typeface="Trebuchet MS" panose="020B0603020202020204" pitchFamily="34" charset="0"/>
              </a:rPr>
              <a:t>will not </a:t>
            </a:r>
            <a:r>
              <a:rPr lang="en-US" dirty="0">
                <a:solidFill>
                  <a:schemeClr val="tx1"/>
                </a:solidFill>
                <a:latin typeface="Trebuchet MS" panose="020B0603020202020204" pitchFamily="34" charset="0"/>
              </a:rPr>
              <a:t>determine the client BSD.</a:t>
            </a:r>
            <a:r>
              <a:rPr lang="en-US" altLang="en-US" sz="2400"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B42A9CD9-99D6-4641-90DA-18A2B6CEC197}"/>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86195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2.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6931</TotalTime>
  <Words>2273</Words>
  <Application>Microsoft Office PowerPoint</Application>
  <PresentationFormat>Widescreen</PresentationFormat>
  <Paragraphs>157</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Candara</vt:lpstr>
      <vt:lpstr>Courier New</vt:lpstr>
      <vt:lpstr>Trebuchet MS</vt:lpstr>
      <vt:lpstr>Wingdings</vt:lpstr>
      <vt:lpstr>Office Theme</vt:lpstr>
      <vt:lpstr>WIOA Basic Skills Deficient              </vt:lpstr>
      <vt:lpstr>Objective</vt:lpstr>
      <vt:lpstr>WIOA Definition </vt:lpstr>
      <vt:lpstr>Basic Skills Deficient</vt:lpstr>
      <vt:lpstr>Federal Guidance</vt:lpstr>
      <vt:lpstr>Understanding the ePolicy Manual </vt:lpstr>
      <vt:lpstr>State Policy Guidance</vt:lpstr>
      <vt:lpstr>Different Ways to Be Determined Basic Skills Deficient (BSD)</vt:lpstr>
      <vt:lpstr>BSD Based on Assessment Testing </vt:lpstr>
      <vt:lpstr>Example Client Testing Results</vt:lpstr>
      <vt:lpstr>Dates </vt:lpstr>
      <vt:lpstr>Not with this Application Date</vt:lpstr>
      <vt:lpstr>Education Status Screen</vt:lpstr>
      <vt:lpstr>New Example</vt:lpstr>
      <vt:lpstr>BSD Due to Test Results</vt:lpstr>
      <vt:lpstr>Determining BSD due to Tests</vt:lpstr>
      <vt:lpstr>Documentation for Testing</vt:lpstr>
      <vt:lpstr>Basic Skills Screening Tool </vt:lpstr>
      <vt:lpstr>Purpose of Screening Tool</vt:lpstr>
      <vt:lpstr>Basic Skills Screening Tool</vt:lpstr>
      <vt:lpstr>Basic Skills Screening Tool</vt:lpstr>
      <vt:lpstr>Basic Skills Screening Tool </vt:lpstr>
      <vt:lpstr>Basic Skills Screening Tool </vt:lpstr>
      <vt:lpstr>Bottom Portion of the Basic Skills Screening Tool </vt:lpstr>
      <vt:lpstr>Documentation of BSD from Screening Tool </vt:lpstr>
      <vt:lpstr>BSD Criteria</vt:lpstr>
      <vt:lpstr>English Language Learner</vt:lpstr>
      <vt:lpstr>Where ELL in Recorded IWDS</vt:lpstr>
      <vt:lpstr>English Language Learner</vt:lpstr>
      <vt:lpstr>English Language Learner</vt:lpstr>
      <vt:lpstr>Documentation of BSD from ELL </vt:lpstr>
      <vt:lpstr>Overview of the Three Different Ways to Record BSD </vt:lpstr>
      <vt:lpstr>Determined BSD Multiple Ways</vt:lpstr>
      <vt:lpstr>Overview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Potts, James</cp:lastModifiedBy>
  <cp:revision>362</cp:revision>
  <dcterms:created xsi:type="dcterms:W3CDTF">2021-03-25T12:28:35Z</dcterms:created>
  <dcterms:modified xsi:type="dcterms:W3CDTF">2023-06-15T18:15:42Z</dcterms:modified>
</cp:coreProperties>
</file>